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DCCA"/>
    <a:srgbClr val="E1C2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557" autoAdjust="0"/>
  </p:normalViewPr>
  <p:slideViewPr>
    <p:cSldViewPr snapToGrid="0">
      <p:cViewPr varScale="1">
        <p:scale>
          <a:sx n="57" d="100"/>
          <a:sy n="57" d="100"/>
        </p:scale>
        <p:origin x="1492" y="28"/>
      </p:cViewPr>
      <p:guideLst/>
    </p:cSldViewPr>
  </p:slideViewPr>
  <p:outlineViewPr>
    <p:cViewPr>
      <p:scale>
        <a:sx n="33" d="100"/>
        <a:sy n="33" d="100"/>
      </p:scale>
      <p:origin x="0" y="-4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49209A-CD31-43BE-8822-A6692022A098}" type="datetimeFigureOut">
              <a:rPr lang="en-US" smtClean="0"/>
              <a:t>12/2/2023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6A82B4-AED1-4467-AC18-C736FF928237}" type="slidenum">
              <a:rPr lang="en-US" smtClean="0"/>
              <a:t>‹#›</a:t>
            </a:fld>
            <a:endParaRPr lang="en-US"/>
          </a:p>
        </p:txBody>
      </p:sp>
    </p:spTree>
    <p:extLst>
      <p:ext uri="{BB962C8B-B14F-4D97-AF65-F5344CB8AC3E}">
        <p14:creationId xmlns:p14="http://schemas.microsoft.com/office/powerpoint/2010/main" val="3605908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is our great Deliverer.  When we recognize our inability to deliver ourselves from temptations, trials, the bondage of sin, affliction, oppression and death  our prayers will be filled with fervent pleas for deliverance.</a:t>
            </a:r>
          </a:p>
        </p:txBody>
      </p:sp>
      <p:sp>
        <p:nvSpPr>
          <p:cNvPr id="4" name="Slide Number Placeholder 3"/>
          <p:cNvSpPr>
            <a:spLocks noGrp="1"/>
          </p:cNvSpPr>
          <p:nvPr>
            <p:ph type="sldNum" sz="quarter" idx="5"/>
          </p:nvPr>
        </p:nvSpPr>
        <p:spPr/>
        <p:txBody>
          <a:bodyPr/>
          <a:lstStyle/>
          <a:p>
            <a:fld id="{5E6A82B4-AED1-4467-AC18-C736FF928237}" type="slidenum">
              <a:rPr lang="en-US" smtClean="0"/>
              <a:t>1</a:t>
            </a:fld>
            <a:endParaRPr lang="en-US"/>
          </a:p>
        </p:txBody>
      </p:sp>
    </p:spTree>
    <p:extLst>
      <p:ext uri="{BB962C8B-B14F-4D97-AF65-F5344CB8AC3E}">
        <p14:creationId xmlns:p14="http://schemas.microsoft.com/office/powerpoint/2010/main" val="3804437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12/2/2023</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3972011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12/2/2023</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065320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12/2/2023</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808934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12/2/2023</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486124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12/2/2023</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58519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12/2/2023</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983684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12/2/2023</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370628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12/2/2023</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849559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12/2/2023</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388289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12/2/2023</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646092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12/2/2023</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760207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12/2/2023</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06653754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EEDCCA"/>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E61FBD7-E37C-4B38-BE44-A6D4978D7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4F8020C-60BB-4357-8207-13221A99A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392BFCFE-FD78-4EDF-BEFE-CC444DC5F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3A02D46F-C48E-4461-A19B-D244194F5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295" y="0"/>
            <a:ext cx="9143998"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AA6453C-5851-46D8-A790-031DA34DB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5092" y="739600"/>
            <a:ext cx="8076170" cy="53909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091CF63-17A8-9C53-8C66-D4ABE85E6433}"/>
              </a:ext>
            </a:extLst>
          </p:cNvPr>
          <p:cNvSpPr/>
          <p:nvPr/>
        </p:nvSpPr>
        <p:spPr>
          <a:xfrm>
            <a:off x="535092" y="1138992"/>
            <a:ext cx="8073816" cy="4678050"/>
          </a:xfrm>
          <a:prstGeom prst="rect">
            <a:avLst/>
          </a:prstGeom>
          <a:solidFill>
            <a:srgbClr val="EEDCC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862487-CBF4-1DA3-9382-B61A69490FF4}"/>
              </a:ext>
            </a:extLst>
          </p:cNvPr>
          <p:cNvSpPr>
            <a:spLocks noGrp="1"/>
          </p:cNvSpPr>
          <p:nvPr>
            <p:ph type="ctrTitle"/>
          </p:nvPr>
        </p:nvSpPr>
        <p:spPr>
          <a:xfrm>
            <a:off x="4569704" y="1240220"/>
            <a:ext cx="4025645" cy="2430015"/>
          </a:xfrm>
        </p:spPr>
        <p:txBody>
          <a:bodyPr anchor="b">
            <a:normAutofit/>
          </a:bodyPr>
          <a:lstStyle/>
          <a:p>
            <a:pPr algn="l"/>
            <a:r>
              <a:rPr lang="en-US" sz="4800" dirty="0">
                <a:solidFill>
                  <a:schemeClr val="tx2"/>
                </a:solidFill>
              </a:rPr>
              <a:t>Praying for Deliverance</a:t>
            </a:r>
          </a:p>
        </p:txBody>
      </p:sp>
      <p:sp>
        <p:nvSpPr>
          <p:cNvPr id="3" name="Subtitle 2">
            <a:extLst>
              <a:ext uri="{FF2B5EF4-FFF2-40B4-BE49-F238E27FC236}">
                <a16:creationId xmlns:a16="http://schemas.microsoft.com/office/drawing/2014/main" id="{B7174423-EF86-8680-7B5C-88190F10FF06}"/>
              </a:ext>
            </a:extLst>
          </p:cNvPr>
          <p:cNvSpPr>
            <a:spLocks noGrp="1"/>
          </p:cNvSpPr>
          <p:nvPr>
            <p:ph type="subTitle" idx="1"/>
          </p:nvPr>
        </p:nvSpPr>
        <p:spPr>
          <a:xfrm>
            <a:off x="4569704" y="3670236"/>
            <a:ext cx="3685041" cy="1640216"/>
          </a:xfrm>
        </p:spPr>
        <p:txBody>
          <a:bodyPr anchor="t">
            <a:normAutofit/>
          </a:bodyPr>
          <a:lstStyle/>
          <a:p>
            <a:pPr algn="l">
              <a:spcBef>
                <a:spcPts val="300"/>
              </a:spcBef>
            </a:pPr>
            <a:r>
              <a:rPr lang="en-US" sz="2400" dirty="0">
                <a:solidFill>
                  <a:schemeClr val="tx2"/>
                </a:solidFill>
              </a:rPr>
              <a:t>Matthew 6:13</a:t>
            </a:r>
          </a:p>
          <a:p>
            <a:pPr algn="l">
              <a:spcBef>
                <a:spcPts val="300"/>
              </a:spcBef>
            </a:pPr>
            <a:r>
              <a:rPr lang="en-US" sz="2400" dirty="0">
                <a:solidFill>
                  <a:schemeClr val="tx2"/>
                </a:solidFill>
              </a:rPr>
              <a:t>Psalm 34:17</a:t>
            </a:r>
          </a:p>
        </p:txBody>
      </p:sp>
      <p:pic>
        <p:nvPicPr>
          <p:cNvPr id="4" name="Picture 3">
            <a:extLst>
              <a:ext uri="{FF2B5EF4-FFF2-40B4-BE49-F238E27FC236}">
                <a16:creationId xmlns:a16="http://schemas.microsoft.com/office/drawing/2014/main" id="{711655DF-87FF-03FB-359A-FC02CFE34BE6}"/>
              </a:ext>
            </a:extLst>
          </p:cNvPr>
          <p:cNvPicPr>
            <a:picLocks noChangeAspect="1"/>
          </p:cNvPicPr>
          <p:nvPr/>
        </p:nvPicPr>
        <p:blipFill>
          <a:blip r:embed="rId4"/>
          <a:stretch>
            <a:fillRect/>
          </a:stretch>
        </p:blipFill>
        <p:spPr>
          <a:xfrm>
            <a:off x="768771" y="1487487"/>
            <a:ext cx="3750893" cy="4061975"/>
          </a:xfrm>
          <a:prstGeom prst="rect">
            <a:avLst/>
          </a:prstGeom>
          <a:ln>
            <a:noFill/>
          </a:ln>
          <a:effectLst>
            <a:softEdge rad="112500"/>
          </a:effectLst>
        </p:spPr>
      </p:pic>
    </p:spTree>
    <p:extLst>
      <p:ext uri="{BB962C8B-B14F-4D97-AF65-F5344CB8AC3E}">
        <p14:creationId xmlns:p14="http://schemas.microsoft.com/office/powerpoint/2010/main" val="32246273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EEDCC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4B26F-4CF3-5467-12C1-BB139AF717CF}"/>
              </a:ext>
            </a:extLst>
          </p:cNvPr>
          <p:cNvSpPr>
            <a:spLocks noGrp="1"/>
          </p:cNvSpPr>
          <p:nvPr>
            <p:ph type="title"/>
          </p:nvPr>
        </p:nvSpPr>
        <p:spPr>
          <a:xfrm>
            <a:off x="525517" y="365760"/>
            <a:ext cx="7840717" cy="1325563"/>
          </a:xfrm>
        </p:spPr>
        <p:txBody>
          <a:bodyPr>
            <a:normAutofit fontScale="90000"/>
          </a:bodyPr>
          <a:lstStyle/>
          <a:p>
            <a:pPr algn="ctr"/>
            <a:r>
              <a:rPr lang="en-US" dirty="0">
                <a:solidFill>
                  <a:schemeClr val="accent6">
                    <a:lumMod val="50000"/>
                  </a:schemeClr>
                </a:solidFill>
              </a:rPr>
              <a:t>Praying for Deliverance from Temptations and Trials</a:t>
            </a:r>
          </a:p>
        </p:txBody>
      </p:sp>
      <p:sp>
        <p:nvSpPr>
          <p:cNvPr id="3" name="Content Placeholder 2">
            <a:extLst>
              <a:ext uri="{FF2B5EF4-FFF2-40B4-BE49-F238E27FC236}">
                <a16:creationId xmlns:a16="http://schemas.microsoft.com/office/drawing/2014/main" id="{29362907-127F-9C4C-1FE6-022B52090246}"/>
              </a:ext>
            </a:extLst>
          </p:cNvPr>
          <p:cNvSpPr>
            <a:spLocks noGrp="1"/>
          </p:cNvSpPr>
          <p:nvPr>
            <p:ph idx="1"/>
          </p:nvPr>
        </p:nvSpPr>
        <p:spPr>
          <a:xfrm>
            <a:off x="2558143" y="1949450"/>
            <a:ext cx="6389914" cy="4777921"/>
          </a:xfrm>
        </p:spPr>
        <p:txBody>
          <a:bodyPr>
            <a:normAutofit/>
          </a:bodyPr>
          <a:lstStyle/>
          <a:p>
            <a:pPr>
              <a:buClr>
                <a:schemeClr val="accent6">
                  <a:lumMod val="50000"/>
                </a:schemeClr>
              </a:buClr>
            </a:pPr>
            <a:r>
              <a:rPr lang="en-US" b="1" dirty="0">
                <a:solidFill>
                  <a:schemeClr val="tx1"/>
                </a:solidFill>
              </a:rPr>
              <a:t>We are to pray to be delivered</a:t>
            </a:r>
            <a:r>
              <a:rPr lang="en-US" dirty="0">
                <a:solidFill>
                  <a:schemeClr val="tx1"/>
                </a:solidFill>
              </a:rPr>
              <a:t> (Matthew 6:13; 1 Peter 4:12).</a:t>
            </a:r>
          </a:p>
          <a:p>
            <a:pPr>
              <a:buClr>
                <a:schemeClr val="accent6">
                  <a:lumMod val="50000"/>
                </a:schemeClr>
              </a:buClr>
            </a:pPr>
            <a:r>
              <a:rPr lang="en-US" b="1" dirty="0">
                <a:solidFill>
                  <a:schemeClr val="tx1"/>
                </a:solidFill>
              </a:rPr>
              <a:t>The “evil day” will come, and      we will need God’s help </a:t>
            </a:r>
            <a:r>
              <a:rPr lang="en-US" dirty="0">
                <a:solidFill>
                  <a:schemeClr val="tx1"/>
                </a:solidFill>
              </a:rPr>
              <a:t>(Ephesians 6:10-18; Psalm 119:170).</a:t>
            </a:r>
          </a:p>
          <a:p>
            <a:pPr>
              <a:buClr>
                <a:schemeClr val="accent6">
                  <a:lumMod val="50000"/>
                </a:schemeClr>
              </a:buClr>
            </a:pPr>
            <a:r>
              <a:rPr lang="en-US" b="1" dirty="0">
                <a:solidFill>
                  <a:schemeClr val="tx1"/>
                </a:solidFill>
              </a:rPr>
              <a:t>God’s deliverance may involve more than we imagine                   </a:t>
            </a:r>
            <a:r>
              <a:rPr lang="en-US" dirty="0">
                <a:solidFill>
                  <a:schemeClr val="tx1"/>
                </a:solidFill>
              </a:rPr>
              <a:t>(Genesis 19:12-30; 2 Peter 2:7-9).</a:t>
            </a:r>
          </a:p>
        </p:txBody>
      </p:sp>
      <p:pic>
        <p:nvPicPr>
          <p:cNvPr id="4" name="Picture 3">
            <a:extLst>
              <a:ext uri="{FF2B5EF4-FFF2-40B4-BE49-F238E27FC236}">
                <a16:creationId xmlns:a16="http://schemas.microsoft.com/office/drawing/2014/main" id="{695E163D-9BBE-C662-F93E-7DF0DD953923}"/>
              </a:ext>
            </a:extLst>
          </p:cNvPr>
          <p:cNvPicPr>
            <a:picLocks noChangeAspect="1"/>
          </p:cNvPicPr>
          <p:nvPr/>
        </p:nvPicPr>
        <p:blipFill rotWithShape="1">
          <a:blip r:embed="rId2"/>
          <a:srcRect l="38809"/>
          <a:stretch/>
        </p:blipFill>
        <p:spPr>
          <a:xfrm>
            <a:off x="777766" y="2072039"/>
            <a:ext cx="1566041" cy="25592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6506072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DCC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4B26F-4CF3-5467-12C1-BB139AF717CF}"/>
              </a:ext>
            </a:extLst>
          </p:cNvPr>
          <p:cNvSpPr>
            <a:spLocks noGrp="1"/>
          </p:cNvSpPr>
          <p:nvPr>
            <p:ph type="title"/>
          </p:nvPr>
        </p:nvSpPr>
        <p:spPr>
          <a:xfrm>
            <a:off x="525517" y="365760"/>
            <a:ext cx="7840717" cy="1325563"/>
          </a:xfrm>
        </p:spPr>
        <p:txBody>
          <a:bodyPr>
            <a:normAutofit fontScale="90000"/>
          </a:bodyPr>
          <a:lstStyle/>
          <a:p>
            <a:pPr algn="ctr"/>
            <a:r>
              <a:rPr lang="en-US" dirty="0">
                <a:solidFill>
                  <a:schemeClr val="accent6">
                    <a:lumMod val="50000"/>
                  </a:schemeClr>
                </a:solidFill>
              </a:rPr>
              <a:t>Praying for Deliverance from the Bondage of Sin</a:t>
            </a:r>
          </a:p>
        </p:txBody>
      </p:sp>
      <p:sp>
        <p:nvSpPr>
          <p:cNvPr id="3" name="Content Placeholder 2">
            <a:extLst>
              <a:ext uri="{FF2B5EF4-FFF2-40B4-BE49-F238E27FC236}">
                <a16:creationId xmlns:a16="http://schemas.microsoft.com/office/drawing/2014/main" id="{29362907-127F-9C4C-1FE6-022B52090246}"/>
              </a:ext>
            </a:extLst>
          </p:cNvPr>
          <p:cNvSpPr>
            <a:spLocks noGrp="1"/>
          </p:cNvSpPr>
          <p:nvPr>
            <p:ph idx="1"/>
          </p:nvPr>
        </p:nvSpPr>
        <p:spPr>
          <a:xfrm>
            <a:off x="2558142" y="1949450"/>
            <a:ext cx="6302079" cy="4777921"/>
          </a:xfrm>
        </p:spPr>
        <p:txBody>
          <a:bodyPr>
            <a:normAutofit/>
          </a:bodyPr>
          <a:lstStyle/>
          <a:p>
            <a:pPr>
              <a:buClr>
                <a:schemeClr val="accent6">
                  <a:lumMod val="50000"/>
                </a:schemeClr>
              </a:buClr>
            </a:pPr>
            <a:r>
              <a:rPr lang="en-US" b="1" dirty="0">
                <a:solidFill>
                  <a:schemeClr val="tx1"/>
                </a:solidFill>
              </a:rPr>
              <a:t>Simon was bound by iniquity; repentance and prayer were needed for deliverance               </a:t>
            </a:r>
            <a:r>
              <a:rPr lang="en-US" dirty="0">
                <a:solidFill>
                  <a:schemeClr val="tx1"/>
                </a:solidFill>
              </a:rPr>
              <a:t>(Acts 8:21-23).</a:t>
            </a:r>
          </a:p>
          <a:p>
            <a:pPr>
              <a:buClr>
                <a:schemeClr val="accent6">
                  <a:lumMod val="50000"/>
                </a:schemeClr>
              </a:buClr>
            </a:pPr>
            <a:r>
              <a:rPr lang="en-US" b="1" dirty="0">
                <a:solidFill>
                  <a:schemeClr val="tx1"/>
                </a:solidFill>
              </a:rPr>
              <a:t>Pray for deliverance from your transgressions </a:t>
            </a:r>
            <a:r>
              <a:rPr lang="en-US" dirty="0">
                <a:solidFill>
                  <a:schemeClr val="tx1"/>
                </a:solidFill>
              </a:rPr>
              <a:t>(Psalm 39:7-8; 40:12-13; 51:14; Romans 7:23-24).</a:t>
            </a:r>
          </a:p>
        </p:txBody>
      </p:sp>
      <p:pic>
        <p:nvPicPr>
          <p:cNvPr id="4" name="Picture 3">
            <a:extLst>
              <a:ext uri="{FF2B5EF4-FFF2-40B4-BE49-F238E27FC236}">
                <a16:creationId xmlns:a16="http://schemas.microsoft.com/office/drawing/2014/main" id="{695E163D-9BBE-C662-F93E-7DF0DD953923}"/>
              </a:ext>
            </a:extLst>
          </p:cNvPr>
          <p:cNvPicPr>
            <a:picLocks noChangeAspect="1"/>
          </p:cNvPicPr>
          <p:nvPr/>
        </p:nvPicPr>
        <p:blipFill rotWithShape="1">
          <a:blip r:embed="rId2"/>
          <a:srcRect l="38809"/>
          <a:stretch/>
        </p:blipFill>
        <p:spPr>
          <a:xfrm>
            <a:off x="777766" y="2072039"/>
            <a:ext cx="1566041" cy="25592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9411510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EEDCC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4B26F-4CF3-5467-12C1-BB139AF717CF}"/>
              </a:ext>
            </a:extLst>
          </p:cNvPr>
          <p:cNvSpPr>
            <a:spLocks noGrp="1"/>
          </p:cNvSpPr>
          <p:nvPr>
            <p:ph type="title"/>
          </p:nvPr>
        </p:nvSpPr>
        <p:spPr>
          <a:xfrm>
            <a:off x="283779" y="365760"/>
            <a:ext cx="8513380" cy="1325563"/>
          </a:xfrm>
        </p:spPr>
        <p:txBody>
          <a:bodyPr>
            <a:normAutofit fontScale="90000"/>
          </a:bodyPr>
          <a:lstStyle/>
          <a:p>
            <a:pPr algn="ctr"/>
            <a:r>
              <a:rPr lang="en-US" dirty="0">
                <a:solidFill>
                  <a:schemeClr val="accent6">
                    <a:lumMod val="50000"/>
                  </a:schemeClr>
                </a:solidFill>
              </a:rPr>
              <a:t>Praying for Deliverance from Affliction, Oppression, and Death</a:t>
            </a:r>
          </a:p>
        </p:txBody>
      </p:sp>
      <p:sp>
        <p:nvSpPr>
          <p:cNvPr id="3" name="Content Placeholder 2">
            <a:extLst>
              <a:ext uri="{FF2B5EF4-FFF2-40B4-BE49-F238E27FC236}">
                <a16:creationId xmlns:a16="http://schemas.microsoft.com/office/drawing/2014/main" id="{29362907-127F-9C4C-1FE6-022B52090246}"/>
              </a:ext>
            </a:extLst>
          </p:cNvPr>
          <p:cNvSpPr>
            <a:spLocks noGrp="1"/>
          </p:cNvSpPr>
          <p:nvPr>
            <p:ph idx="1"/>
          </p:nvPr>
        </p:nvSpPr>
        <p:spPr>
          <a:xfrm>
            <a:off x="2558143" y="1949450"/>
            <a:ext cx="6389914" cy="4777921"/>
          </a:xfrm>
        </p:spPr>
        <p:txBody>
          <a:bodyPr>
            <a:normAutofit/>
          </a:bodyPr>
          <a:lstStyle/>
          <a:p>
            <a:pPr>
              <a:buClr>
                <a:schemeClr val="accent6">
                  <a:lumMod val="50000"/>
                </a:schemeClr>
              </a:buClr>
            </a:pPr>
            <a:r>
              <a:rPr lang="en-US" b="1" dirty="0">
                <a:solidFill>
                  <a:schemeClr val="tx1"/>
                </a:solidFill>
              </a:rPr>
              <a:t>God delivers from physical death </a:t>
            </a:r>
            <a:r>
              <a:rPr lang="en-US" dirty="0">
                <a:solidFill>
                  <a:schemeClr val="tx1"/>
                </a:solidFill>
              </a:rPr>
              <a:t>(Job 33:28-29; Psalm 91:3; 6:2-3).</a:t>
            </a:r>
          </a:p>
          <a:p>
            <a:pPr>
              <a:buClr>
                <a:schemeClr val="accent6">
                  <a:lumMod val="50000"/>
                </a:schemeClr>
              </a:buClr>
            </a:pPr>
            <a:r>
              <a:rPr lang="en-US" b="1" dirty="0">
                <a:solidFill>
                  <a:schemeClr val="tx1"/>
                </a:solidFill>
              </a:rPr>
              <a:t>While the first death is inevitable, the second death is not              </a:t>
            </a:r>
            <a:r>
              <a:rPr lang="en-US" dirty="0">
                <a:solidFill>
                  <a:schemeClr val="tx1"/>
                </a:solidFill>
              </a:rPr>
              <a:t>(Hebrews 9:27; Philippians 1:16-20; 2 Timothy 4:17-18).</a:t>
            </a:r>
          </a:p>
        </p:txBody>
      </p:sp>
      <p:pic>
        <p:nvPicPr>
          <p:cNvPr id="4" name="Picture 3">
            <a:extLst>
              <a:ext uri="{FF2B5EF4-FFF2-40B4-BE49-F238E27FC236}">
                <a16:creationId xmlns:a16="http://schemas.microsoft.com/office/drawing/2014/main" id="{695E163D-9BBE-C662-F93E-7DF0DD953923}"/>
              </a:ext>
            </a:extLst>
          </p:cNvPr>
          <p:cNvPicPr>
            <a:picLocks noChangeAspect="1"/>
          </p:cNvPicPr>
          <p:nvPr/>
        </p:nvPicPr>
        <p:blipFill rotWithShape="1">
          <a:blip r:embed="rId2"/>
          <a:srcRect l="38809"/>
          <a:stretch/>
        </p:blipFill>
        <p:spPr>
          <a:xfrm>
            <a:off x="777766" y="2072039"/>
            <a:ext cx="1566041" cy="25592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8233112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EEDCC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4B26F-4CF3-5467-12C1-BB139AF717CF}"/>
              </a:ext>
            </a:extLst>
          </p:cNvPr>
          <p:cNvSpPr>
            <a:spLocks noGrp="1"/>
          </p:cNvSpPr>
          <p:nvPr>
            <p:ph type="title"/>
          </p:nvPr>
        </p:nvSpPr>
        <p:spPr>
          <a:xfrm>
            <a:off x="4803227" y="365760"/>
            <a:ext cx="3993932" cy="1578654"/>
          </a:xfrm>
        </p:spPr>
        <p:txBody>
          <a:bodyPr>
            <a:normAutofit/>
          </a:bodyPr>
          <a:lstStyle/>
          <a:p>
            <a:pPr algn="ctr"/>
            <a:r>
              <a:rPr lang="en-US" dirty="0">
                <a:solidFill>
                  <a:schemeClr val="accent6">
                    <a:lumMod val="50000"/>
                  </a:schemeClr>
                </a:solidFill>
              </a:rPr>
              <a:t>Deliverance </a:t>
            </a:r>
            <a:r>
              <a:rPr lang="en-US" b="0" dirty="0">
                <a:solidFill>
                  <a:schemeClr val="accent6">
                    <a:lumMod val="50000"/>
                  </a:schemeClr>
                </a:solidFill>
                <a:effectLst>
                  <a:outerShdw blurRad="38100" dist="38100" dir="2700000" algn="tl">
                    <a:srgbClr val="000000">
                      <a:alpha val="43137"/>
                    </a:srgbClr>
                  </a:outerShdw>
                </a:effectLst>
              </a:rPr>
              <a:t>at Last</a:t>
            </a:r>
          </a:p>
        </p:txBody>
      </p:sp>
      <p:sp>
        <p:nvSpPr>
          <p:cNvPr id="3" name="Content Placeholder 2">
            <a:extLst>
              <a:ext uri="{FF2B5EF4-FFF2-40B4-BE49-F238E27FC236}">
                <a16:creationId xmlns:a16="http://schemas.microsoft.com/office/drawing/2014/main" id="{29362907-127F-9C4C-1FE6-022B52090246}"/>
              </a:ext>
            </a:extLst>
          </p:cNvPr>
          <p:cNvSpPr>
            <a:spLocks noGrp="1"/>
          </p:cNvSpPr>
          <p:nvPr>
            <p:ph idx="1"/>
          </p:nvPr>
        </p:nvSpPr>
        <p:spPr>
          <a:xfrm>
            <a:off x="4603533" y="2112578"/>
            <a:ext cx="4382812" cy="4614793"/>
          </a:xfrm>
        </p:spPr>
        <p:txBody>
          <a:bodyPr>
            <a:normAutofit/>
          </a:bodyPr>
          <a:lstStyle/>
          <a:p>
            <a:pPr>
              <a:buClr>
                <a:schemeClr val="accent6">
                  <a:lumMod val="50000"/>
                </a:schemeClr>
              </a:buClr>
            </a:pPr>
            <a:r>
              <a:rPr lang="en-US" b="1" dirty="0">
                <a:solidFill>
                  <a:schemeClr val="tx1"/>
                </a:solidFill>
              </a:rPr>
              <a:t>Jesus delivers from the wrath to come      </a:t>
            </a:r>
            <a:r>
              <a:rPr lang="en-US" dirty="0">
                <a:solidFill>
                  <a:schemeClr val="tx1"/>
                </a:solidFill>
              </a:rPr>
              <a:t>(1 Thessalonians 1:9-10; Revelation 20:14).</a:t>
            </a:r>
          </a:p>
          <a:p>
            <a:pPr>
              <a:buClr>
                <a:schemeClr val="accent6">
                  <a:lumMod val="50000"/>
                </a:schemeClr>
              </a:buClr>
            </a:pPr>
            <a:r>
              <a:rPr lang="en-US" b="1" dirty="0">
                <a:solidFill>
                  <a:schemeClr val="tx1"/>
                </a:solidFill>
              </a:rPr>
              <a:t>The Lord is our   faithful Deliverer                 </a:t>
            </a:r>
            <a:r>
              <a:rPr lang="en-US" dirty="0">
                <a:solidFill>
                  <a:schemeClr val="tx1"/>
                </a:solidFill>
              </a:rPr>
              <a:t>(2 Samuel 22:2;              Psalm 42:13, 17).</a:t>
            </a:r>
          </a:p>
        </p:txBody>
      </p:sp>
      <p:pic>
        <p:nvPicPr>
          <p:cNvPr id="5" name="Picture 4">
            <a:extLst>
              <a:ext uri="{FF2B5EF4-FFF2-40B4-BE49-F238E27FC236}">
                <a16:creationId xmlns:a16="http://schemas.microsoft.com/office/drawing/2014/main" id="{97FE3DA6-24DD-CDC4-6761-B5C730738824}"/>
              </a:ext>
            </a:extLst>
          </p:cNvPr>
          <p:cNvPicPr>
            <a:picLocks noChangeAspect="1"/>
          </p:cNvPicPr>
          <p:nvPr/>
        </p:nvPicPr>
        <p:blipFill rotWithShape="1">
          <a:blip r:embed="rId2"/>
          <a:srcRect l="9843" r="10576"/>
          <a:stretch/>
        </p:blipFill>
        <p:spPr>
          <a:xfrm>
            <a:off x="346843" y="365760"/>
            <a:ext cx="3993931" cy="5118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523365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lockprintVTI">
  <a:themeElements>
    <a:clrScheme name="Custom 69">
      <a:dk1>
        <a:sysClr val="windowText" lastClr="000000"/>
      </a:dk1>
      <a:lt1>
        <a:sysClr val="window" lastClr="FFFFFF"/>
      </a:lt1>
      <a:dk2>
        <a:srgbClr val="44131A"/>
      </a:dk2>
      <a:lt2>
        <a:srgbClr val="F2ECEA"/>
      </a:lt2>
      <a:accent1>
        <a:srgbClr val="A62C52"/>
      </a:accent1>
      <a:accent2>
        <a:srgbClr val="A7928D"/>
      </a:accent2>
      <a:accent3>
        <a:srgbClr val="307C71"/>
      </a:accent3>
      <a:accent4>
        <a:srgbClr val="41575D"/>
      </a:accent4>
      <a:accent5>
        <a:srgbClr val="8FA3A3"/>
      </a:accent5>
      <a:accent6>
        <a:srgbClr val="CA8370"/>
      </a:accent6>
      <a:hlink>
        <a:srgbClr val="D13D6E"/>
      </a:hlink>
      <a:folHlink>
        <a:srgbClr val="6C9D92"/>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236</TotalTime>
  <Words>230</Words>
  <Application>Microsoft Office PowerPoint</Application>
  <PresentationFormat>On-screen Show (4:3)</PresentationFormat>
  <Paragraphs>18</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Avenir Next LT Pro</vt:lpstr>
      <vt:lpstr>AvenirNext LT Pro Medium</vt:lpstr>
      <vt:lpstr>Calibri</vt:lpstr>
      <vt:lpstr>BlockprintVTI</vt:lpstr>
      <vt:lpstr>Praying for Deliverance</vt:lpstr>
      <vt:lpstr>Praying for Deliverance from Temptations and Trials</vt:lpstr>
      <vt:lpstr>Praying for Deliverance from the Bondage of Sin</vt:lpstr>
      <vt:lpstr>Praying for Deliverance from Affliction, Oppression, and Death</vt:lpstr>
      <vt:lpstr>Deliverance at Last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Praying for Deliverance</dc:title>
  <dc:creator>Steve Klein</dc:creator>
  <cp:lastModifiedBy>Steve Klein</cp:lastModifiedBy>
  <cp:revision>10</cp:revision>
  <dcterms:created xsi:type="dcterms:W3CDTF">2023-12-01T16:51:10Z</dcterms:created>
  <dcterms:modified xsi:type="dcterms:W3CDTF">2023-12-02T14:47:11Z</dcterms:modified>
</cp:coreProperties>
</file>