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6" autoAdjust="0"/>
    <p:restoredTop sz="94660"/>
  </p:normalViewPr>
  <p:slideViewPr>
    <p:cSldViewPr snapToGrid="0">
      <p:cViewPr varScale="1">
        <p:scale>
          <a:sx n="93" d="100"/>
          <a:sy n="93" d="100"/>
        </p:scale>
        <p:origin x="102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72C0AC-DEF9-4CAE-A187-A2ED32ABF8E9}" type="datetimeFigureOut">
              <a:rPr lang="en-US" smtClean="0"/>
              <a:t>12/8/2019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838604-D9B6-4E6A-B1A1-5180E67349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1385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How should Christians deal with current generational differences to promote unity in the body of Christ?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838604-D9B6-4E6A-B1A1-5180E673496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2078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ED187-DA69-4C22-90D4-77050B4BB82D}" type="datetimeFigureOut">
              <a:rPr lang="en-US" smtClean="0"/>
              <a:t>12/8/2019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93D0A-F820-4D4B-997F-1D85CB944F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515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ED187-DA69-4C22-90D4-77050B4BB82D}" type="datetimeFigureOut">
              <a:rPr lang="en-US" smtClean="0"/>
              <a:t>12/8/2019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93D0A-F820-4D4B-997F-1D85CB944F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335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ED187-DA69-4C22-90D4-77050B4BB82D}" type="datetimeFigureOut">
              <a:rPr lang="en-US" smtClean="0"/>
              <a:t>12/8/2019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93D0A-F820-4D4B-997F-1D85CB944F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395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ED187-DA69-4C22-90D4-77050B4BB82D}" type="datetimeFigureOut">
              <a:rPr lang="en-US" smtClean="0"/>
              <a:t>12/8/2019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93D0A-F820-4D4B-997F-1D85CB944F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565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ED187-DA69-4C22-90D4-77050B4BB82D}" type="datetimeFigureOut">
              <a:rPr lang="en-US" smtClean="0"/>
              <a:t>12/8/2019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93D0A-F820-4D4B-997F-1D85CB944F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853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ED187-DA69-4C22-90D4-77050B4BB82D}" type="datetimeFigureOut">
              <a:rPr lang="en-US" smtClean="0"/>
              <a:t>12/8/2019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93D0A-F820-4D4B-997F-1D85CB944F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139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ED187-DA69-4C22-90D4-77050B4BB82D}" type="datetimeFigureOut">
              <a:rPr lang="en-US" smtClean="0"/>
              <a:t>12/8/2019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93D0A-F820-4D4B-997F-1D85CB944F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518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ED187-DA69-4C22-90D4-77050B4BB82D}" type="datetimeFigureOut">
              <a:rPr lang="en-US" smtClean="0"/>
              <a:t>12/8/2019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93D0A-F820-4D4B-997F-1D85CB944F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992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ED187-DA69-4C22-90D4-77050B4BB82D}" type="datetimeFigureOut">
              <a:rPr lang="en-US" smtClean="0"/>
              <a:t>12/8/2019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93D0A-F820-4D4B-997F-1D85CB944F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169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ED187-DA69-4C22-90D4-77050B4BB82D}" type="datetimeFigureOut">
              <a:rPr lang="en-US" smtClean="0"/>
              <a:t>12/8/2019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93D0A-F820-4D4B-997F-1D85CB944F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716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ED187-DA69-4C22-90D4-77050B4BB82D}" type="datetimeFigureOut">
              <a:rPr lang="en-US" smtClean="0"/>
              <a:t>12/8/2019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93D0A-F820-4D4B-997F-1D85CB944F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785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4ED187-DA69-4C22-90D4-77050B4BB82D}" type="datetimeFigureOut">
              <a:rPr lang="en-US" smtClean="0"/>
              <a:t>12/8/2019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693D0A-F820-4D4B-997F-1D85CB944F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899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erve, Service, Togetherness, Solidarity, Community">
            <a:extLst>
              <a:ext uri="{FF2B5EF4-FFF2-40B4-BE49-F238E27FC236}">
                <a16:creationId xmlns:a16="http://schemas.microsoft.com/office/drawing/2014/main" id="{19BD7082-6D59-4A2A-B2D4-4CC7A260B9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EE02EF4-6121-4812-88B3-579108322D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332788"/>
            <a:ext cx="9144000" cy="1136714"/>
          </a:xfrm>
          <a:solidFill>
            <a:schemeClr val="accent1"/>
          </a:solidFill>
        </p:spPr>
        <p:txBody>
          <a:bodyPr anchor="ctr">
            <a:normAutofit/>
          </a:bodyPr>
          <a:lstStyle/>
          <a:p>
            <a:r>
              <a:rPr lang="en-US" sz="6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Bernard MT Condensed" panose="02050806060905020404" pitchFamily="18" charset="0"/>
              </a:rPr>
              <a:t>Generational Unity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F3B10F-EF2B-4979-9E88-4162BBBFD5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70105" y="3284060"/>
            <a:ext cx="4603790" cy="1516540"/>
          </a:xfrm>
          <a:solidFill>
            <a:schemeClr val="accent1"/>
          </a:solidFill>
          <a:ln w="28575">
            <a:solidFill>
              <a:schemeClr val="tx1"/>
            </a:solidFill>
          </a:ln>
        </p:spPr>
        <p:txBody>
          <a:bodyPr anchor="ctr">
            <a:normAutofit lnSpcReduction="10000"/>
          </a:bodyPr>
          <a:lstStyle/>
          <a:p>
            <a:r>
              <a:rPr lang="en-US" sz="3600" b="1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Keeping the Unity of the Faith from One Generation to the Next</a:t>
            </a:r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89A593A0-F50A-4EF5-A96B-0ECB0F57AF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alphaModFix amt="15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981073" y="1469503"/>
            <a:ext cx="3918995" cy="3918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5890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6D0F1C-2168-48CB-8D04-83AD27B3E4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701" y="228599"/>
            <a:ext cx="6179628" cy="1580949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Bernard MT Condensed" panose="02050806060905020404" pitchFamily="18" charset="0"/>
              </a:rPr>
              <a:t>What are the primary generations today?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298921-79E6-4F26-9742-1305A10428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03" y="1470955"/>
            <a:ext cx="6922734" cy="5075282"/>
          </a:xfrm>
        </p:spPr>
        <p:txBody>
          <a:bodyPr anchor="ctr">
            <a:noAutofit/>
          </a:bodyPr>
          <a:lstStyle/>
          <a:p>
            <a:pPr marL="0" indent="0" algn="ctr">
              <a:buNone/>
            </a:pPr>
            <a:r>
              <a:rPr lang="en-US" b="1" dirty="0"/>
              <a:t>Gen Z, </a:t>
            </a:r>
            <a:r>
              <a:rPr lang="en-US" b="1" dirty="0" err="1"/>
              <a:t>iGen</a:t>
            </a:r>
            <a:r>
              <a:rPr lang="en-US" b="1" dirty="0"/>
              <a:t>, or Centennials</a:t>
            </a:r>
            <a:r>
              <a:rPr lang="en-US" dirty="0"/>
              <a:t>: Born 1996 – TBD</a:t>
            </a:r>
          </a:p>
          <a:p>
            <a:pPr marL="0" indent="0" algn="ctr">
              <a:buNone/>
            </a:pPr>
            <a:r>
              <a:rPr lang="en-US" b="1" dirty="0"/>
              <a:t>Millennials or Gen Y: </a:t>
            </a:r>
            <a:r>
              <a:rPr lang="en-US" dirty="0"/>
              <a:t>Born 1977 – 1995</a:t>
            </a:r>
          </a:p>
          <a:p>
            <a:pPr marL="0" indent="0" algn="ctr">
              <a:buNone/>
            </a:pPr>
            <a:r>
              <a:rPr lang="en-US" b="1" dirty="0"/>
              <a:t>Generation X: </a:t>
            </a:r>
            <a:r>
              <a:rPr lang="en-US" dirty="0"/>
              <a:t>Born 1965 – 1976</a:t>
            </a:r>
          </a:p>
          <a:p>
            <a:pPr marL="0" indent="0" algn="ctr">
              <a:buNone/>
            </a:pPr>
            <a:r>
              <a:rPr lang="en-US" b="1" dirty="0"/>
              <a:t>Baby Boomers: </a:t>
            </a:r>
            <a:r>
              <a:rPr lang="en-US" dirty="0"/>
              <a:t>Born 1946 – 1964</a:t>
            </a:r>
          </a:p>
          <a:p>
            <a:pPr marL="0" indent="0" algn="ctr">
              <a:buNone/>
            </a:pPr>
            <a:r>
              <a:rPr lang="en-US" b="1" dirty="0"/>
              <a:t>Traditionalists: </a:t>
            </a:r>
            <a:r>
              <a:rPr lang="en-US" dirty="0"/>
              <a:t>Born 1945 and before</a:t>
            </a:r>
          </a:p>
          <a:p>
            <a:pPr marL="346075" indent="-288925"/>
            <a:r>
              <a:rPr lang="en-US" dirty="0"/>
              <a:t>The three key trends that shape generations are </a:t>
            </a:r>
            <a:r>
              <a:rPr lang="en-US" b="1" i="1" dirty="0"/>
              <a:t>parenting, technology, and economics</a:t>
            </a:r>
            <a:r>
              <a:rPr lang="en-US" dirty="0"/>
              <a:t>.</a:t>
            </a:r>
          </a:p>
          <a:p>
            <a:pPr marL="346075" indent="-288925"/>
            <a:r>
              <a:rPr lang="en-US" dirty="0"/>
              <a:t>Millennials have become the largest generation in the U.S. workforce.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89435" y="0"/>
            <a:ext cx="195456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29567" y="2369132"/>
            <a:ext cx="2119736" cy="2119736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7" name="Graphic 6" descr="Family">
            <a:extLst>
              <a:ext uri="{FF2B5EF4-FFF2-40B4-BE49-F238E27FC236}">
                <a16:creationId xmlns:a16="http://schemas.microsoft.com/office/drawing/2014/main" id="{DBDD0AA2-8991-488C-B5FE-F1CCF2EC46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24964" y="2865141"/>
            <a:ext cx="1143455" cy="1143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9730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2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7" dur="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2" dur="7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7" dur="7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2" dur="75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7" dur="75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6D0F1C-2168-48CB-8D04-83AD27B3E4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209" y="86627"/>
            <a:ext cx="6922734" cy="172292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Bernard MT Condensed" panose="02050806060905020404" pitchFamily="18" charset="0"/>
              </a:rPr>
              <a:t>Each Generation Owes a Debt   to Generations Before and After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298921-79E6-4F26-9742-1305A10428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1755" y="1713297"/>
            <a:ext cx="6853188" cy="4832940"/>
          </a:xfrm>
        </p:spPr>
        <p:txBody>
          <a:bodyPr anchor="t">
            <a:noAutofit/>
          </a:bodyPr>
          <a:lstStyle/>
          <a:p>
            <a:r>
              <a:rPr lang="en-US" b="1" dirty="0"/>
              <a:t>This is especially true among God’s people. </a:t>
            </a:r>
            <a:r>
              <a:rPr lang="en-US" dirty="0"/>
              <a:t>(Psalm 78:1-8)</a:t>
            </a:r>
          </a:p>
          <a:p>
            <a:r>
              <a:rPr lang="en-US" b="1" dirty="0"/>
              <a:t>We receive and pass on God’s truth.                   </a:t>
            </a:r>
            <a:r>
              <a:rPr lang="en-US" dirty="0"/>
              <a:t>(2 Timothy 1:3; 2:2; 2 Peter 1:15) </a:t>
            </a:r>
          </a:p>
          <a:p>
            <a:r>
              <a:rPr lang="en-US" b="1" dirty="0"/>
              <a:t>We owe respect and appreciation to            our elders for whatever good they have done</a:t>
            </a:r>
            <a:r>
              <a:rPr lang="en-US" dirty="0"/>
              <a:t>. (Proverbs 16:31; Leviticus 19:32)</a:t>
            </a:r>
          </a:p>
          <a:p>
            <a:r>
              <a:rPr lang="en-US" b="1" dirty="0"/>
              <a:t>Generations living in the same time period must serve one another with humility</a:t>
            </a:r>
            <a:r>
              <a:rPr lang="en-US" dirty="0"/>
              <a:t>.         (1 Peter 5:5; 1 Timothy 4:12)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89435" y="0"/>
            <a:ext cx="195456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29567" y="2369132"/>
            <a:ext cx="2119736" cy="2119736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7" name="Graphic 6" descr="Family">
            <a:extLst>
              <a:ext uri="{FF2B5EF4-FFF2-40B4-BE49-F238E27FC236}">
                <a16:creationId xmlns:a16="http://schemas.microsoft.com/office/drawing/2014/main" id="{DBDD0AA2-8991-488C-B5FE-F1CCF2EC46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24964" y="2865141"/>
            <a:ext cx="1143455" cy="1143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4106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2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7" dur="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2" dur="7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6D0F1C-2168-48CB-8D04-83AD27B3E4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209" y="86627"/>
            <a:ext cx="6922734" cy="172292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Bernard MT Condensed" panose="02050806060905020404" pitchFamily="18" charset="0"/>
              </a:rPr>
              <a:t>Generational Changes can Alter the Spirituality of a Culture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298921-79E6-4F26-9742-1305A10428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1755" y="1713297"/>
            <a:ext cx="6729981" cy="4832940"/>
          </a:xfrm>
        </p:spPr>
        <p:txBody>
          <a:bodyPr anchor="t">
            <a:noAutofit/>
          </a:bodyPr>
          <a:lstStyle/>
          <a:p>
            <a:r>
              <a:rPr lang="en-US" b="1" dirty="0"/>
              <a:t>It happened in the time of the Judges. </a:t>
            </a:r>
            <a:r>
              <a:rPr lang="en-US" dirty="0"/>
              <a:t>(Judges 2:7-11)</a:t>
            </a:r>
          </a:p>
          <a:p>
            <a:r>
              <a:rPr lang="en-US" b="1" dirty="0"/>
              <a:t>Many a generation has done similarly    due to selfishness and pride.                    </a:t>
            </a:r>
            <a:r>
              <a:rPr lang="en-US" dirty="0"/>
              <a:t>(Proverbs 30:11-14) </a:t>
            </a:r>
          </a:p>
          <a:p>
            <a:r>
              <a:rPr lang="en-US" b="1" i="1" dirty="0"/>
              <a:t>“Every generation must be willing to be different from the culture in order to remain faithful to God.” – </a:t>
            </a:r>
            <a:r>
              <a:rPr lang="en-US" i="1" dirty="0"/>
              <a:t>Scott Bauer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89435" y="0"/>
            <a:ext cx="195456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29567" y="2369132"/>
            <a:ext cx="2119736" cy="2119736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7" name="Graphic 6" descr="Family">
            <a:extLst>
              <a:ext uri="{FF2B5EF4-FFF2-40B4-BE49-F238E27FC236}">
                <a16:creationId xmlns:a16="http://schemas.microsoft.com/office/drawing/2014/main" id="{DBDD0AA2-8991-488C-B5FE-F1CCF2EC46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24964" y="2865141"/>
            <a:ext cx="1143455" cy="1143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604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2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7" dur="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6D0F1C-2168-48CB-8D04-83AD27B3E4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209" y="86627"/>
            <a:ext cx="6922734" cy="1722921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Bernard MT Condensed" panose="02050806060905020404" pitchFamily="18" charset="0"/>
              </a:rPr>
              <a:t>God’s Mercy and Truth are Needed in Every Generation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298921-79E6-4F26-9742-1305A10428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1755" y="1713297"/>
            <a:ext cx="6729981" cy="4832940"/>
          </a:xfrm>
        </p:spPr>
        <p:txBody>
          <a:bodyPr anchor="t">
            <a:noAutofit/>
          </a:bodyPr>
          <a:lstStyle/>
          <a:p>
            <a:r>
              <a:rPr lang="en-US" b="1" dirty="0"/>
              <a:t>God rules over every generation </a:t>
            </a:r>
            <a:r>
              <a:rPr lang="en-US" dirty="0"/>
              <a:t>(Lamentations 5:19; Daniel 4:3;                        Psalm 145:13; 33:11)</a:t>
            </a:r>
          </a:p>
          <a:p>
            <a:r>
              <a:rPr lang="en-US" b="1" dirty="0"/>
              <a:t>God is merciful to His people in every generation </a:t>
            </a:r>
            <a:r>
              <a:rPr lang="en-US" dirty="0"/>
              <a:t>(Luke 1:50; Psalm 79:13) </a:t>
            </a:r>
          </a:p>
          <a:p>
            <a:r>
              <a:rPr lang="en-US" b="1" dirty="0"/>
              <a:t>We must make God’s truth known in  every generation (</a:t>
            </a:r>
            <a:r>
              <a:rPr lang="en-US" dirty="0"/>
              <a:t>Psalms 89:1)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89435" y="0"/>
            <a:ext cx="195456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29567" y="2369132"/>
            <a:ext cx="2119736" cy="2119736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7" name="Graphic 6" descr="Family">
            <a:extLst>
              <a:ext uri="{FF2B5EF4-FFF2-40B4-BE49-F238E27FC236}">
                <a16:creationId xmlns:a16="http://schemas.microsoft.com/office/drawing/2014/main" id="{DBDD0AA2-8991-488C-B5FE-F1CCF2EC46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24964" y="2865141"/>
            <a:ext cx="1143455" cy="1143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8062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2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7" dur="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6D0F1C-2168-48CB-8D04-83AD27B3E4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86627"/>
            <a:ext cx="7189435" cy="1722921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Bernard MT Condensed" panose="02050806060905020404" pitchFamily="18" charset="0"/>
              </a:rPr>
              <a:t>In Every Generation the Unity of </a:t>
            </a:r>
            <a:r>
              <a:rPr lang="en-US" sz="4800" b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Bernard MT Condensed" panose="02050806060905020404" pitchFamily="18" charset="0"/>
              </a:rPr>
              <a:t>the Body </a:t>
            </a:r>
            <a:r>
              <a:rPr lang="en-US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Bernard MT Condensed" panose="02050806060905020404" pitchFamily="18" charset="0"/>
              </a:rPr>
              <a:t>Glorifies God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298921-79E6-4F26-9742-1305A10428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1755" y="1713297"/>
            <a:ext cx="6729981" cy="4832940"/>
          </a:xfrm>
        </p:spPr>
        <p:txBody>
          <a:bodyPr anchor="t">
            <a:noAutofit/>
          </a:bodyPr>
          <a:lstStyle/>
          <a:p>
            <a:pPr marL="0" indent="0">
              <a:buNone/>
            </a:pPr>
            <a:r>
              <a:rPr lang="en-US" sz="3600" b="1" dirty="0"/>
              <a:t>Ephesians 3:20-21  </a:t>
            </a:r>
            <a:r>
              <a:rPr lang="en-US" sz="3200" i="1" dirty="0"/>
              <a:t>“…</a:t>
            </a:r>
            <a:r>
              <a:rPr lang="en-US" sz="3200" b="1" i="1" dirty="0"/>
              <a:t>to Him be glory in the church by Christ Jesus to all generations,</a:t>
            </a:r>
            <a:r>
              <a:rPr lang="en-US" sz="3200" i="1" dirty="0"/>
              <a:t> forever and ever.”</a:t>
            </a:r>
          </a:p>
          <a:p>
            <a:pPr marL="0" indent="0">
              <a:buNone/>
            </a:pPr>
            <a:r>
              <a:rPr lang="en-US" sz="3600" b="1" dirty="0"/>
              <a:t>Ephesians 4:1-3 </a:t>
            </a:r>
            <a:r>
              <a:rPr lang="en-US" sz="3200" i="1"/>
              <a:t>“I therefore, the </a:t>
            </a:r>
            <a:r>
              <a:rPr lang="en-US" sz="3200" i="1" dirty="0"/>
              <a:t>prisoner of the Lord, beseech you to walk worthy of the calling with which you were called, with all lowliness and gentleness, with longsuffering, bearing with one another in love, </a:t>
            </a:r>
            <a:r>
              <a:rPr lang="en-US" sz="3200" b="1" i="1" dirty="0"/>
              <a:t>endeavoring to keep the unity of the Spirit in the bond of peace.”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89435" y="0"/>
            <a:ext cx="195456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29567" y="2369132"/>
            <a:ext cx="2119736" cy="2119736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7" name="Graphic 6" descr="Family">
            <a:extLst>
              <a:ext uri="{FF2B5EF4-FFF2-40B4-BE49-F238E27FC236}">
                <a16:creationId xmlns:a16="http://schemas.microsoft.com/office/drawing/2014/main" id="{DBDD0AA2-8991-488C-B5FE-F1CCF2EC46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24964" y="2865141"/>
            <a:ext cx="1143455" cy="1143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7178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2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398</Words>
  <Application>Microsoft Office PowerPoint</Application>
  <PresentationFormat>On-screen Show (4:3)</PresentationFormat>
  <Paragraphs>28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Bernard MT Condensed</vt:lpstr>
      <vt:lpstr>Calibri</vt:lpstr>
      <vt:lpstr>Calibri Light</vt:lpstr>
      <vt:lpstr>Office Theme</vt:lpstr>
      <vt:lpstr>Generational Unity</vt:lpstr>
      <vt:lpstr>What are the primary generations today?</vt:lpstr>
      <vt:lpstr>Each Generation Owes a Debt   to Generations Before and After</vt:lpstr>
      <vt:lpstr>Generational Changes can Alter the Spirituality of a Culture</vt:lpstr>
      <vt:lpstr>God’s Mercy and Truth are Needed in Every Generation</vt:lpstr>
      <vt:lpstr>In Every Generation the Unity of the Body Glorifies God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Generational Unity</dc:title>
  <dc:creator>Eastside Enlightener</dc:creator>
  <cp:lastModifiedBy>Eastside Enlightener</cp:lastModifiedBy>
  <cp:revision>10</cp:revision>
  <dcterms:created xsi:type="dcterms:W3CDTF">2019-12-05T22:01:53Z</dcterms:created>
  <dcterms:modified xsi:type="dcterms:W3CDTF">2019-12-08T22:27:51Z</dcterms:modified>
</cp:coreProperties>
</file>