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8" r:id="rId2"/>
    <p:sldId id="257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E1D5"/>
    <a:srgbClr val="FFF8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557" autoAdjust="0"/>
  </p:normalViewPr>
  <p:slideViewPr>
    <p:cSldViewPr snapToGrid="0">
      <p:cViewPr varScale="1">
        <p:scale>
          <a:sx n="57" d="100"/>
          <a:sy n="57" d="100"/>
        </p:scale>
        <p:origin x="1492" y="28"/>
      </p:cViewPr>
      <p:guideLst/>
    </p:cSldViewPr>
  </p:slideViewPr>
  <p:outlineViewPr>
    <p:cViewPr>
      <p:scale>
        <a:sx n="33" d="100"/>
        <a:sy n="33" d="100"/>
      </p:scale>
      <p:origin x="0" y="-113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556E8-F1FC-426F-A10C-E20CF9BE679F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F813C-C0F9-45C0-8A97-1F876ABC3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30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core of the Christian’s faith is the resurrection of Christ.  It produces faith and hope, and it empowers us to live our new life in Christ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F813C-C0F9-45C0-8A97-1F876ABC3D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99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98850-41EE-4729-8185-8265E3BA092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D3FF8-33F7-404C-86C4-7FADFF66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77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98850-41EE-4729-8185-8265E3BA092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D3FF8-33F7-404C-86C4-7FADFF66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39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98850-41EE-4729-8185-8265E3BA092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D3FF8-33F7-404C-86C4-7FADFF66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31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98850-41EE-4729-8185-8265E3BA092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D3FF8-33F7-404C-86C4-7FADFF66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446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98850-41EE-4729-8185-8265E3BA092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D3FF8-33F7-404C-86C4-7FADFF66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193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98850-41EE-4729-8185-8265E3BA092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D3FF8-33F7-404C-86C4-7FADFF66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98850-41EE-4729-8185-8265E3BA092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D3FF8-33F7-404C-86C4-7FADFF66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08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98850-41EE-4729-8185-8265E3BA092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D3FF8-33F7-404C-86C4-7FADFF66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85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98850-41EE-4729-8185-8265E3BA092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D3FF8-33F7-404C-86C4-7FADFF66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252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98850-41EE-4729-8185-8265E3BA092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D3FF8-33F7-404C-86C4-7FADFF66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56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98850-41EE-4729-8185-8265E3BA092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D3FF8-33F7-404C-86C4-7FADFF66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71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98850-41EE-4729-8185-8265E3BA0922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D3FF8-33F7-404C-86C4-7FADFF66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0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7F3815-364A-4439-C166-C1CFBCA197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739" b="601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A71DB4-F622-111C-4556-B2C4ADBA2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1315406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11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  <a:latin typeface="Gill Sans MT Condensed" panose="020B0506020104020203" pitchFamily="34" charset="0"/>
              </a:rPr>
              <a:t>“The Power of His Resurrection”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6851DA-2199-FF96-2FB6-32A5959A2A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8210" y="6261944"/>
            <a:ext cx="6082521" cy="5202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r"/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Philippians 3:8-11</a:t>
            </a:r>
          </a:p>
        </p:txBody>
      </p:sp>
    </p:spTree>
    <p:extLst>
      <p:ext uri="{BB962C8B-B14F-4D97-AF65-F5344CB8AC3E}">
        <p14:creationId xmlns:p14="http://schemas.microsoft.com/office/powerpoint/2010/main" val="2239802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3E1D5"/>
            </a:gs>
            <a:gs pos="91379">
              <a:srgbClr val="FFF8E5"/>
            </a:gs>
            <a:gs pos="49000">
              <a:schemeClr val="accent4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AB591-39DA-1C77-6693-14DCD85FD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ill Sans MT Condensed" panose="020B0506020104020203" pitchFamily="34" charset="0"/>
              </a:rPr>
              <a:t>The Power of His Resurrection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8B3E0-A248-4C4F-D10E-F1006159F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434" y="1592005"/>
            <a:ext cx="5856233" cy="490086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Power to Produce Faith in Jesus as God’s Son </a:t>
            </a:r>
            <a:r>
              <a:rPr lang="en-US" dirty="0"/>
              <a:t>(Romans 1:1-4; Acts 13:30-33; 2:24).</a:t>
            </a:r>
          </a:p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Power that Gives us Hope of Eternal Life </a:t>
            </a:r>
          </a:p>
          <a:p>
            <a:pPr marL="512763" lvl="1" indent="-277813"/>
            <a:r>
              <a:rPr lang="en-US" sz="3000" b="1" dirty="0"/>
              <a:t>The empty tomb offers hope of a resurrection </a:t>
            </a:r>
            <a:r>
              <a:rPr lang="en-US" sz="2800" dirty="0"/>
              <a:t>(Matthew 28:6; John 20:6-8; Acts 2:29-41)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553AAD-1A1C-FB7D-4578-A1B56795D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495" y="1690689"/>
            <a:ext cx="2375071" cy="3166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E5701A-0486-EED6-EB4F-AA8596BE580E}"/>
              </a:ext>
            </a:extLst>
          </p:cNvPr>
          <p:cNvSpPr txBox="1"/>
          <p:nvPr/>
        </p:nvSpPr>
        <p:spPr>
          <a:xfrm>
            <a:off x="684405" y="5103023"/>
            <a:ext cx="800701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sz="3000" b="1" dirty="0"/>
              <a:t>Because He was raised, we can be raised also </a:t>
            </a:r>
            <a:r>
              <a:rPr lang="en-US" sz="2800" dirty="0"/>
              <a:t>(John 11:25; 1 Corinthians 12:15-57; 6:14;                            1 Peter 1:3-4; 2 Corinthians 4:14).</a:t>
            </a:r>
          </a:p>
        </p:txBody>
      </p:sp>
    </p:spTree>
    <p:extLst>
      <p:ext uri="{BB962C8B-B14F-4D97-AF65-F5344CB8AC3E}">
        <p14:creationId xmlns:p14="http://schemas.microsoft.com/office/powerpoint/2010/main" val="1234717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3E1D5"/>
            </a:gs>
            <a:gs pos="91379">
              <a:srgbClr val="FFF8E5"/>
            </a:gs>
            <a:gs pos="49000">
              <a:schemeClr val="accent4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AB591-39DA-1C77-6693-14DCD85FD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ill Sans MT Condensed" panose="020B0506020104020203" pitchFamily="34" charset="0"/>
              </a:rPr>
              <a:t>The Power of His Resurrection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8B3E0-A248-4C4F-D10E-F1006159F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06" y="1786759"/>
            <a:ext cx="6053959" cy="4706115"/>
          </a:xfrm>
        </p:spPr>
        <p:txBody>
          <a:bodyPr>
            <a:normAutofit/>
          </a:bodyPr>
          <a:lstStyle/>
          <a:p>
            <a:pPr marL="284163" indent="-284163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Power that Enables our    New Life in Christ</a:t>
            </a:r>
          </a:p>
          <a:p>
            <a:pPr marL="514350" lvl="1" indent="-282575"/>
            <a:r>
              <a:rPr lang="en-US" sz="3000" b="1" dirty="0"/>
              <a:t>We do not have to live in sin  </a:t>
            </a:r>
            <a:r>
              <a:rPr lang="en-US" sz="3000" dirty="0"/>
              <a:t>(Acts 3:26; Romans 4:24-25).</a:t>
            </a:r>
          </a:p>
          <a:p>
            <a:pPr marL="514350" lvl="1" indent="-282575"/>
            <a:r>
              <a:rPr lang="en-US" sz="3000" b="1" dirty="0"/>
              <a:t>Baptism is empowered to save  us </a:t>
            </a:r>
            <a:r>
              <a:rPr lang="en-US" sz="3000" dirty="0"/>
              <a:t>(Romans 6:3-4; 1 Peter 3:20-22; Colossians 2:12).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553AAD-1A1C-FB7D-4578-A1B56795D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620" y="1845619"/>
            <a:ext cx="2375071" cy="3166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5233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3E1D5"/>
            </a:gs>
            <a:gs pos="91379">
              <a:srgbClr val="FFF8E5"/>
            </a:gs>
            <a:gs pos="49000">
              <a:schemeClr val="accent4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AB591-39DA-1C77-6693-14DCD85FD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5972"/>
            <a:ext cx="7886700" cy="9932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ill Sans MT Condensed" panose="020B0506020104020203" pitchFamily="34" charset="0"/>
              </a:rPr>
              <a:t>The Power of His Resurrection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8B3E0-A248-4C4F-D10E-F1006159F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75" y="1135118"/>
            <a:ext cx="8481849" cy="572288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5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Power that Enables our New Life in Christ</a:t>
            </a:r>
          </a:p>
          <a:p>
            <a:pPr marL="231775" lvl="1" indent="-115888">
              <a:buNone/>
            </a:pPr>
            <a:r>
              <a:rPr lang="en-US" sz="3200" b="1" i="1" dirty="0"/>
              <a:t>The Lord’s Supper points us to the coming of Christ! </a:t>
            </a:r>
          </a:p>
          <a:p>
            <a:pPr marL="514350" lvl="1" indent="-282575">
              <a:buClr>
                <a:schemeClr val="accent2">
                  <a:lumMod val="50000"/>
                </a:schemeClr>
              </a:buClr>
            </a:pPr>
            <a:r>
              <a:rPr lang="en-US" sz="3000" b="1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“By Christ Redeemed” </a:t>
            </a:r>
            <a:r>
              <a:rPr lang="en-US" sz="3000" b="1" dirty="0"/>
              <a:t>in Christ restored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(Titus 2:14; 1 Timothy 2:6; Colossians 1:19-20).</a:t>
            </a:r>
          </a:p>
          <a:p>
            <a:pPr marL="514350" lvl="1" indent="-282575">
              <a:buClr>
                <a:schemeClr val="accent2">
                  <a:lumMod val="50000"/>
                </a:schemeClr>
              </a:buClr>
            </a:pPr>
            <a:r>
              <a:rPr lang="en-US" sz="3000" b="1" dirty="0"/>
              <a:t>We keep the supper of the Word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(John 1:1, 14).</a:t>
            </a:r>
          </a:p>
          <a:p>
            <a:pPr marL="514350" lvl="1" indent="-282575">
              <a:buClr>
                <a:schemeClr val="accent2">
                  <a:lumMod val="50000"/>
                </a:schemeClr>
              </a:buClr>
            </a:pPr>
            <a:r>
              <a:rPr lang="en-US" sz="3000" b="1" dirty="0"/>
              <a:t>And show the death of our dear Lord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(1 Cor. 11:26).</a:t>
            </a:r>
          </a:p>
          <a:p>
            <a:pPr marL="514350" lvl="1" indent="-282575">
              <a:buClr>
                <a:schemeClr val="accent2">
                  <a:lumMod val="50000"/>
                </a:schemeClr>
              </a:buClr>
            </a:pPr>
            <a:r>
              <a:rPr lang="en-US" sz="3000" b="1" dirty="0"/>
              <a:t>His body given in our stead is seen in this memorial bread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(Galatians 3:13; 1 Corinthians 11:23-24).</a:t>
            </a:r>
          </a:p>
          <a:p>
            <a:pPr marL="514350" lvl="1" indent="-282575">
              <a:buClr>
                <a:schemeClr val="accent2">
                  <a:lumMod val="50000"/>
                </a:schemeClr>
              </a:buClr>
            </a:pPr>
            <a:r>
              <a:rPr lang="en-US" sz="3000" b="1" dirty="0"/>
              <a:t>And as we drink, we see the blood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(1 Cor. 11:25).</a:t>
            </a:r>
          </a:p>
          <a:p>
            <a:pPr marL="514350" lvl="1" indent="-282575">
              <a:buClr>
                <a:schemeClr val="accent2">
                  <a:lumMod val="50000"/>
                </a:schemeClr>
              </a:buClr>
            </a:pPr>
            <a:r>
              <a:rPr lang="en-US" sz="3000" b="1" dirty="0"/>
              <a:t>And thus, that dark betrayal night with the </a:t>
            </a:r>
            <a:r>
              <a:rPr lang="en-US" sz="3000" b="1" i="1" dirty="0"/>
              <a:t>last advent </a:t>
            </a:r>
            <a:r>
              <a:rPr lang="en-US" sz="3000" b="1" dirty="0"/>
              <a:t>we unite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(John 13:30; Hebrews 9:28). </a:t>
            </a:r>
          </a:p>
          <a:p>
            <a:pPr marL="514350" lvl="1" indent="-282575">
              <a:buClr>
                <a:schemeClr val="accent2">
                  <a:lumMod val="50000"/>
                </a:schemeClr>
              </a:buClr>
            </a:pPr>
            <a:r>
              <a:rPr lang="en-US" sz="3000" b="1" dirty="0"/>
              <a:t>By one bright chain of loving rite UNTIL HE COMES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(Exodus 12:24; 1 Corinthians 11:26).</a:t>
            </a:r>
          </a:p>
        </p:txBody>
      </p:sp>
    </p:spTree>
    <p:extLst>
      <p:ext uri="{BB962C8B-B14F-4D97-AF65-F5344CB8AC3E}">
        <p14:creationId xmlns:p14="http://schemas.microsoft.com/office/powerpoint/2010/main" val="56378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3E1D5"/>
            </a:gs>
            <a:gs pos="91379">
              <a:srgbClr val="FFF8E5"/>
            </a:gs>
            <a:gs pos="49000">
              <a:schemeClr val="accent4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AB591-39DA-1C77-6693-14DCD85FD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Gill Sans MT Condensed" panose="020B0506020104020203" pitchFamily="34" charset="0"/>
              </a:rPr>
              <a:t>The Power of His Resurrection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8B3E0-A248-4C4F-D10E-F1006159F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5665076" cy="47061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Power that Enables our New Life in Christ</a:t>
            </a:r>
          </a:p>
          <a:p>
            <a:pPr marL="346075" indent="-293688"/>
            <a:r>
              <a:rPr lang="en-US" sz="3000" b="1" i="1" dirty="0"/>
              <a:t>We are raised to live a new life on a higher plane.</a:t>
            </a:r>
          </a:p>
          <a:p>
            <a:pPr marL="630238" lvl="1" indent="-284163"/>
            <a:r>
              <a:rPr lang="en-US" sz="3000" b="1" dirty="0"/>
              <a:t>To seek things above  </a:t>
            </a:r>
            <a:r>
              <a:rPr lang="en-US" sz="3000" dirty="0"/>
              <a:t>(Colossians 3:1-2). </a:t>
            </a:r>
          </a:p>
          <a:p>
            <a:pPr marL="630238" lvl="1" indent="-284163"/>
            <a:r>
              <a:rPr lang="en-US" sz="3000" b="1" dirty="0"/>
              <a:t>To sit in heavenly places </a:t>
            </a:r>
            <a:r>
              <a:rPr lang="en-US" sz="3000" dirty="0"/>
              <a:t>(Ephesians 2:4-6). </a:t>
            </a:r>
          </a:p>
          <a:p>
            <a:pPr marL="630238" lvl="1" indent="-284163"/>
            <a:r>
              <a:rPr lang="en-US" sz="3000" b="1" dirty="0"/>
              <a:t>To experience all things new  (</a:t>
            </a:r>
            <a:r>
              <a:rPr lang="en-US" sz="3000" dirty="0"/>
              <a:t>2 Corinthians 5:17).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553AAD-1A1C-FB7D-4578-A1B56795D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538" y="2024296"/>
            <a:ext cx="2385580" cy="3180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8910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262</TotalTime>
  <Words>362</Words>
  <Application>Microsoft Office PowerPoint</Application>
  <PresentationFormat>On-screen Show (4:3)</PresentationFormat>
  <Paragraphs>29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Gill Sans MT Condensed</vt:lpstr>
      <vt:lpstr>Office Theme</vt:lpstr>
      <vt:lpstr>“The Power of His Resurrection”</vt:lpstr>
      <vt:lpstr>The Power of His Resurrection</vt:lpstr>
      <vt:lpstr>The Power of His Resurrection</vt:lpstr>
      <vt:lpstr>The Power of His Resurrection</vt:lpstr>
      <vt:lpstr>The Power of His Resurrection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“The Power of His Resurrection”</dc:title>
  <dc:creator>Steve Klein</dc:creator>
  <cp:lastModifiedBy>Steve Klein</cp:lastModifiedBy>
  <cp:revision>8</cp:revision>
  <dcterms:created xsi:type="dcterms:W3CDTF">2023-12-15T16:24:31Z</dcterms:created>
  <dcterms:modified xsi:type="dcterms:W3CDTF">2023-12-16T16:11:31Z</dcterms:modified>
</cp:coreProperties>
</file>