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97" d="100"/>
          <a:sy n="97" d="100"/>
        </p:scale>
        <p:origin x="1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696AB-241A-498F-813D-FE2462D0FC6A}" type="datetimeFigureOut">
              <a:rPr lang="en-US" smtClean="0"/>
              <a:t>12/17/2016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615B6-E780-41C3-A578-D6C28CD8B9DC}" type="slidenum">
              <a:rPr lang="en-US" smtClean="0"/>
              <a:t>‹#›</a:t>
            </a:fld>
            <a:endParaRPr lang="en-US"/>
          </a:p>
        </p:txBody>
      </p:sp>
    </p:spTree>
    <p:extLst>
      <p:ext uri="{BB962C8B-B14F-4D97-AF65-F5344CB8AC3E}">
        <p14:creationId xmlns:p14="http://schemas.microsoft.com/office/powerpoint/2010/main" val="254356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t>
            </a:r>
            <a:r>
              <a:rPr lang="en-US" baseline="0" dirty="0"/>
              <a:t> is mortal and lives in a world that is a temporary world.  How can he serve a God who is eternal?  He must possess eternal qualities that are precious to God, namely, holiness and humility.   These qualities demonstrate themselves in a focus on eternal things and a refusal to be attracted to the temporary things, fashions and earthly glories of this life.</a:t>
            </a:r>
            <a:endParaRPr lang="en-US" dirty="0"/>
          </a:p>
        </p:txBody>
      </p:sp>
      <p:sp>
        <p:nvSpPr>
          <p:cNvPr id="4" name="Slide Number Placeholder 3"/>
          <p:cNvSpPr>
            <a:spLocks noGrp="1"/>
          </p:cNvSpPr>
          <p:nvPr>
            <p:ph type="sldNum" sz="quarter" idx="10"/>
          </p:nvPr>
        </p:nvSpPr>
        <p:spPr/>
        <p:txBody>
          <a:bodyPr/>
          <a:lstStyle/>
          <a:p>
            <a:fld id="{E0C615B6-E780-41C3-A578-D6C28CD8B9DC}" type="slidenum">
              <a:rPr lang="en-US" smtClean="0"/>
              <a:t>1</a:t>
            </a:fld>
            <a:endParaRPr lang="en-US"/>
          </a:p>
        </p:txBody>
      </p:sp>
    </p:spTree>
    <p:extLst>
      <p:ext uri="{BB962C8B-B14F-4D97-AF65-F5344CB8AC3E}">
        <p14:creationId xmlns:p14="http://schemas.microsoft.com/office/powerpoint/2010/main" val="31512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1922D7-996B-4C39-A5CA-8BC921FFFD08}"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E25DA-407B-46BE-AD73-894E6DB7366F}" type="slidenum">
              <a:rPr lang="en-US" smtClean="0"/>
              <a:t>‹#›</a:t>
            </a:fld>
            <a:endParaRPr lang="en-US"/>
          </a:p>
        </p:txBody>
      </p:sp>
    </p:spTree>
    <p:extLst>
      <p:ext uri="{BB962C8B-B14F-4D97-AF65-F5344CB8AC3E}">
        <p14:creationId xmlns:p14="http://schemas.microsoft.com/office/powerpoint/2010/main" val="265967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922D7-996B-4C39-A5CA-8BC921FFFD08}"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E25DA-407B-46BE-AD73-894E6DB7366F}" type="slidenum">
              <a:rPr lang="en-US" smtClean="0"/>
              <a:t>‹#›</a:t>
            </a:fld>
            <a:endParaRPr lang="en-US"/>
          </a:p>
        </p:txBody>
      </p:sp>
    </p:spTree>
    <p:extLst>
      <p:ext uri="{BB962C8B-B14F-4D97-AF65-F5344CB8AC3E}">
        <p14:creationId xmlns:p14="http://schemas.microsoft.com/office/powerpoint/2010/main" val="36451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922D7-996B-4C39-A5CA-8BC921FFFD08}"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E25DA-407B-46BE-AD73-894E6DB7366F}" type="slidenum">
              <a:rPr lang="en-US" smtClean="0"/>
              <a:t>‹#›</a:t>
            </a:fld>
            <a:endParaRPr lang="en-US"/>
          </a:p>
        </p:txBody>
      </p:sp>
    </p:spTree>
    <p:extLst>
      <p:ext uri="{BB962C8B-B14F-4D97-AF65-F5344CB8AC3E}">
        <p14:creationId xmlns:p14="http://schemas.microsoft.com/office/powerpoint/2010/main" val="266414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922D7-996B-4C39-A5CA-8BC921FFFD08}"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E25DA-407B-46BE-AD73-894E6DB7366F}" type="slidenum">
              <a:rPr lang="en-US" smtClean="0"/>
              <a:t>‹#›</a:t>
            </a:fld>
            <a:endParaRPr lang="en-US"/>
          </a:p>
        </p:txBody>
      </p:sp>
    </p:spTree>
    <p:extLst>
      <p:ext uri="{BB962C8B-B14F-4D97-AF65-F5344CB8AC3E}">
        <p14:creationId xmlns:p14="http://schemas.microsoft.com/office/powerpoint/2010/main" val="48230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1922D7-996B-4C39-A5CA-8BC921FFFD08}"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E25DA-407B-46BE-AD73-894E6DB7366F}" type="slidenum">
              <a:rPr lang="en-US" smtClean="0"/>
              <a:t>‹#›</a:t>
            </a:fld>
            <a:endParaRPr lang="en-US"/>
          </a:p>
        </p:txBody>
      </p:sp>
    </p:spTree>
    <p:extLst>
      <p:ext uri="{BB962C8B-B14F-4D97-AF65-F5344CB8AC3E}">
        <p14:creationId xmlns:p14="http://schemas.microsoft.com/office/powerpoint/2010/main" val="88216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1922D7-996B-4C39-A5CA-8BC921FFFD08}"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E25DA-407B-46BE-AD73-894E6DB7366F}" type="slidenum">
              <a:rPr lang="en-US" smtClean="0"/>
              <a:t>‹#›</a:t>
            </a:fld>
            <a:endParaRPr lang="en-US"/>
          </a:p>
        </p:txBody>
      </p:sp>
    </p:spTree>
    <p:extLst>
      <p:ext uri="{BB962C8B-B14F-4D97-AF65-F5344CB8AC3E}">
        <p14:creationId xmlns:p14="http://schemas.microsoft.com/office/powerpoint/2010/main" val="114150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1922D7-996B-4C39-A5CA-8BC921FFFD08}" type="datetimeFigureOut">
              <a:rPr lang="en-US" smtClean="0"/>
              <a:t>12/17/2016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E25DA-407B-46BE-AD73-894E6DB7366F}" type="slidenum">
              <a:rPr lang="en-US" smtClean="0"/>
              <a:t>‹#›</a:t>
            </a:fld>
            <a:endParaRPr lang="en-US"/>
          </a:p>
        </p:txBody>
      </p:sp>
    </p:spTree>
    <p:extLst>
      <p:ext uri="{BB962C8B-B14F-4D97-AF65-F5344CB8AC3E}">
        <p14:creationId xmlns:p14="http://schemas.microsoft.com/office/powerpoint/2010/main" val="364359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1922D7-996B-4C39-A5CA-8BC921FFFD08}" type="datetimeFigureOut">
              <a:rPr lang="en-US" smtClean="0"/>
              <a:t>12/17/2016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E25DA-407B-46BE-AD73-894E6DB7366F}" type="slidenum">
              <a:rPr lang="en-US" smtClean="0"/>
              <a:t>‹#›</a:t>
            </a:fld>
            <a:endParaRPr lang="en-US"/>
          </a:p>
        </p:txBody>
      </p:sp>
    </p:spTree>
    <p:extLst>
      <p:ext uri="{BB962C8B-B14F-4D97-AF65-F5344CB8AC3E}">
        <p14:creationId xmlns:p14="http://schemas.microsoft.com/office/powerpoint/2010/main" val="388869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922D7-996B-4C39-A5CA-8BC921FFFD08}" type="datetimeFigureOut">
              <a:rPr lang="en-US" smtClean="0"/>
              <a:t>12/17/2016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E25DA-407B-46BE-AD73-894E6DB7366F}" type="slidenum">
              <a:rPr lang="en-US" smtClean="0"/>
              <a:t>‹#›</a:t>
            </a:fld>
            <a:endParaRPr lang="en-US"/>
          </a:p>
        </p:txBody>
      </p:sp>
    </p:spTree>
    <p:extLst>
      <p:ext uri="{BB962C8B-B14F-4D97-AF65-F5344CB8AC3E}">
        <p14:creationId xmlns:p14="http://schemas.microsoft.com/office/powerpoint/2010/main" val="50998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1922D7-996B-4C39-A5CA-8BC921FFFD08}"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E25DA-407B-46BE-AD73-894E6DB7366F}" type="slidenum">
              <a:rPr lang="en-US" smtClean="0"/>
              <a:t>‹#›</a:t>
            </a:fld>
            <a:endParaRPr lang="en-US"/>
          </a:p>
        </p:txBody>
      </p:sp>
    </p:spTree>
    <p:extLst>
      <p:ext uri="{BB962C8B-B14F-4D97-AF65-F5344CB8AC3E}">
        <p14:creationId xmlns:p14="http://schemas.microsoft.com/office/powerpoint/2010/main" val="182530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1922D7-996B-4C39-A5CA-8BC921FFFD08}"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E25DA-407B-46BE-AD73-894E6DB7366F}" type="slidenum">
              <a:rPr lang="en-US" smtClean="0"/>
              <a:t>‹#›</a:t>
            </a:fld>
            <a:endParaRPr lang="en-US"/>
          </a:p>
        </p:txBody>
      </p:sp>
    </p:spTree>
    <p:extLst>
      <p:ext uri="{BB962C8B-B14F-4D97-AF65-F5344CB8AC3E}">
        <p14:creationId xmlns:p14="http://schemas.microsoft.com/office/powerpoint/2010/main" val="353685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922D7-996B-4C39-A5CA-8BC921FFFD08}" type="datetimeFigureOut">
              <a:rPr lang="en-US" smtClean="0"/>
              <a:t>12/17/2016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E25DA-407B-46BE-AD73-894E6DB7366F}" type="slidenum">
              <a:rPr lang="en-US" smtClean="0"/>
              <a:t>‹#›</a:t>
            </a:fld>
            <a:endParaRPr lang="en-US"/>
          </a:p>
        </p:txBody>
      </p:sp>
    </p:spTree>
    <p:extLst>
      <p:ext uri="{BB962C8B-B14F-4D97-AF65-F5344CB8AC3E}">
        <p14:creationId xmlns:p14="http://schemas.microsoft.com/office/powerpoint/2010/main" val="2593474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ctrTitle"/>
          </p:nvPr>
        </p:nvSpPr>
        <p:spPr>
          <a:xfrm>
            <a:off x="685800" y="1557905"/>
            <a:ext cx="7772400" cy="1871094"/>
          </a:xfrm>
        </p:spPr>
        <p:txBody>
          <a:bodyPr anchor="ctr">
            <a:noAutofit/>
          </a:bodyPr>
          <a:lstStyle/>
          <a:p>
            <a:r>
              <a:rPr lang="en-US" sz="4800" dirty="0">
                <a:solidFill>
                  <a:schemeClr val="accent4">
                    <a:lumMod val="20000"/>
                    <a:lumOff val="80000"/>
                  </a:schemeClr>
                </a:solidFill>
                <a:effectLst>
                  <a:glow rad="101600">
                    <a:schemeClr val="accent4">
                      <a:lumMod val="75000"/>
                      <a:alpha val="60000"/>
                    </a:schemeClr>
                  </a:glow>
                  <a:outerShdw blurRad="50800" dist="38100" dir="2700000" algn="tl" rotWithShape="0">
                    <a:prstClr val="black">
                      <a:alpha val="40000"/>
                    </a:prstClr>
                  </a:outerShdw>
                </a:effectLst>
                <a:latin typeface="Berlin Sans FB Demi" panose="020E0802020502020306" pitchFamily="34" charset="0"/>
              </a:rPr>
              <a:t>Serving an Eternal God </a:t>
            </a:r>
            <a:br>
              <a:rPr lang="en-US" sz="4800" dirty="0">
                <a:solidFill>
                  <a:schemeClr val="accent4">
                    <a:lumMod val="20000"/>
                    <a:lumOff val="80000"/>
                  </a:schemeClr>
                </a:solidFill>
                <a:effectLst>
                  <a:glow rad="101600">
                    <a:schemeClr val="accent4">
                      <a:lumMod val="75000"/>
                      <a:alpha val="60000"/>
                    </a:schemeClr>
                  </a:glow>
                  <a:outerShdw blurRad="50800" dist="38100" dir="2700000" algn="tl" rotWithShape="0">
                    <a:prstClr val="black">
                      <a:alpha val="40000"/>
                    </a:prstClr>
                  </a:outerShdw>
                </a:effectLst>
                <a:latin typeface="Berlin Sans FB Demi" panose="020E0802020502020306" pitchFamily="34" charset="0"/>
              </a:rPr>
            </a:br>
            <a:r>
              <a:rPr lang="en-US" sz="4800" dirty="0">
                <a:solidFill>
                  <a:schemeClr val="accent4">
                    <a:lumMod val="20000"/>
                    <a:lumOff val="80000"/>
                  </a:schemeClr>
                </a:solidFill>
                <a:effectLst>
                  <a:glow rad="101600">
                    <a:schemeClr val="accent4">
                      <a:lumMod val="75000"/>
                      <a:alpha val="60000"/>
                    </a:schemeClr>
                  </a:glow>
                  <a:outerShdw blurRad="50800" dist="38100" dir="2700000" algn="tl" rotWithShape="0">
                    <a:prstClr val="black">
                      <a:alpha val="40000"/>
                    </a:prstClr>
                  </a:outerShdw>
                </a:effectLst>
                <a:latin typeface="Berlin Sans FB Demi" panose="020E0802020502020306" pitchFamily="34" charset="0"/>
              </a:rPr>
              <a:t>in a Temporary World</a:t>
            </a:r>
          </a:p>
        </p:txBody>
      </p:sp>
      <p:sp>
        <p:nvSpPr>
          <p:cNvPr id="3" name="Subtitle 2"/>
          <p:cNvSpPr>
            <a:spLocks noGrp="1"/>
          </p:cNvSpPr>
          <p:nvPr>
            <p:ph type="subTitle" idx="1"/>
          </p:nvPr>
        </p:nvSpPr>
        <p:spPr>
          <a:xfrm>
            <a:off x="0" y="3276599"/>
            <a:ext cx="9144000" cy="1062498"/>
          </a:xfrm>
        </p:spPr>
        <p:txBody>
          <a:bodyPr>
            <a:noAutofit/>
          </a:bodyPr>
          <a:lstStyle/>
          <a:p>
            <a:pPr>
              <a:spcBef>
                <a:spcPts val="600"/>
              </a:spcBef>
            </a:pPr>
            <a:r>
              <a:rPr lang="en-US" i="1" dirty="0">
                <a:ln w="0"/>
                <a:solidFill>
                  <a:schemeClr val="accent4">
                    <a:lumMod val="20000"/>
                    <a:lumOff val="80000"/>
                  </a:schemeClr>
                </a:solidFill>
                <a:effectLst>
                  <a:outerShdw blurRad="50800" dist="38100" dir="2700000" algn="tl" rotWithShape="0">
                    <a:prstClr val="black">
                      <a:alpha val="40000"/>
                    </a:prstClr>
                  </a:outerShdw>
                </a:effectLst>
              </a:rPr>
              <a:t>“Even from everlasting to everlasting, You are God” (Ps. 90:2)</a:t>
            </a:r>
          </a:p>
          <a:p>
            <a:pPr>
              <a:spcBef>
                <a:spcPts val="600"/>
              </a:spcBef>
            </a:pPr>
            <a:r>
              <a:rPr lang="en-US" i="1" dirty="0">
                <a:ln w="0"/>
                <a:solidFill>
                  <a:schemeClr val="accent4">
                    <a:lumMod val="20000"/>
                    <a:lumOff val="80000"/>
                  </a:schemeClr>
                </a:solidFill>
                <a:effectLst>
                  <a:outerShdw blurRad="50800" dist="38100" dir="2700000" algn="tl" rotWithShape="0">
                    <a:prstClr val="black">
                      <a:alpha val="40000"/>
                    </a:prstClr>
                  </a:outerShdw>
                </a:effectLst>
              </a:rPr>
              <a:t>“As for man, his days are like grass; as a flower of the field” (Ps. 103:15)</a:t>
            </a:r>
          </a:p>
        </p:txBody>
      </p:sp>
    </p:spTree>
    <p:extLst>
      <p:ext uri="{BB962C8B-B14F-4D97-AF65-F5344CB8AC3E}">
        <p14:creationId xmlns:p14="http://schemas.microsoft.com/office/powerpoint/2010/main" val="210052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pPr algn="ctr"/>
            <a:r>
              <a:rPr lang="en-US" dirty="0">
                <a:solidFill>
                  <a:schemeClr val="tx1">
                    <a:lumMod val="95000"/>
                    <a:lumOff val="5000"/>
                  </a:schemeClr>
                </a:solidFill>
                <a:effectLst>
                  <a:glow rad="139700">
                    <a:schemeClr val="accent2">
                      <a:satMod val="175000"/>
                      <a:alpha val="40000"/>
                    </a:schemeClr>
                  </a:glow>
                  <a:outerShdw blurRad="38100" dist="38100" dir="2700000" algn="tl">
                    <a:srgbClr val="000000">
                      <a:alpha val="43137"/>
                    </a:srgbClr>
                  </a:outerShdw>
                </a:effectLst>
                <a:latin typeface="Berlin Sans FB Demi" panose="020E0802020502020306" pitchFamily="34" charset="0"/>
              </a:rPr>
              <a:t>God is eternal.  </a:t>
            </a:r>
            <a:br>
              <a:rPr lang="en-US" dirty="0">
                <a:solidFill>
                  <a:schemeClr val="tx1">
                    <a:lumMod val="95000"/>
                    <a:lumOff val="5000"/>
                  </a:schemeClr>
                </a:solidFill>
                <a:effectLst>
                  <a:glow rad="139700">
                    <a:schemeClr val="accent2">
                      <a:satMod val="175000"/>
                      <a:alpha val="40000"/>
                    </a:schemeClr>
                  </a:glow>
                  <a:outerShdw blurRad="38100" dist="38100" dir="2700000" algn="tl">
                    <a:srgbClr val="000000">
                      <a:alpha val="43137"/>
                    </a:srgbClr>
                  </a:outerShdw>
                </a:effectLst>
                <a:latin typeface="Berlin Sans FB Demi" panose="020E0802020502020306" pitchFamily="34" charset="0"/>
              </a:rPr>
            </a:br>
            <a:r>
              <a:rPr lang="en-US" dirty="0">
                <a:solidFill>
                  <a:schemeClr val="tx1">
                    <a:lumMod val="95000"/>
                    <a:lumOff val="5000"/>
                  </a:schemeClr>
                </a:solidFill>
                <a:effectLst>
                  <a:glow rad="139700">
                    <a:schemeClr val="accent2">
                      <a:satMod val="175000"/>
                      <a:alpha val="40000"/>
                    </a:schemeClr>
                  </a:glow>
                  <a:outerShdw blurRad="38100" dist="38100" dir="2700000" algn="tl">
                    <a:srgbClr val="000000">
                      <a:alpha val="43137"/>
                    </a:srgbClr>
                  </a:outerShdw>
                </a:effectLst>
                <a:latin typeface="Berlin Sans FB Demi" panose="020E0802020502020306" pitchFamily="34" charset="0"/>
              </a:rPr>
              <a:t>Our lives on earth are temporary! </a:t>
            </a:r>
          </a:p>
        </p:txBody>
      </p:sp>
      <p:sp>
        <p:nvSpPr>
          <p:cNvPr id="3" name="Content Placeholder 2"/>
          <p:cNvSpPr>
            <a:spLocks noGrp="1"/>
          </p:cNvSpPr>
          <p:nvPr>
            <p:ph idx="1"/>
          </p:nvPr>
        </p:nvSpPr>
        <p:spPr>
          <a:xfrm>
            <a:off x="628650" y="1825625"/>
            <a:ext cx="7886700" cy="3622675"/>
          </a:xfrm>
          <a:solidFill>
            <a:schemeClr val="accent2">
              <a:lumMod val="50000"/>
              <a:alpha val="44000"/>
            </a:schemeClr>
          </a:solidFill>
        </p:spPr>
        <p:txBody>
          <a:bodyPr/>
          <a:lstStyle/>
          <a:p>
            <a:r>
              <a:rPr lang="en-US" sz="3200" b="1" dirty="0">
                <a:solidFill>
                  <a:schemeClr val="accent4">
                    <a:lumMod val="20000"/>
                    <a:lumOff val="80000"/>
                  </a:schemeClr>
                </a:solidFill>
                <a:effectLst>
                  <a:outerShdw blurRad="38100" dist="38100" dir="2700000" algn="tl">
                    <a:srgbClr val="000000">
                      <a:alpha val="43137"/>
                    </a:srgbClr>
                  </a:outerShdw>
                </a:effectLst>
              </a:rPr>
              <a:t>We are like fading flowers; God is everlasting! </a:t>
            </a:r>
            <a:r>
              <a:rPr lang="en-US" sz="3200" dirty="0">
                <a:solidFill>
                  <a:schemeClr val="accent4">
                    <a:lumMod val="20000"/>
                    <a:lumOff val="80000"/>
                  </a:schemeClr>
                </a:solidFill>
                <a:effectLst>
                  <a:outerShdw blurRad="38100" dist="38100" dir="2700000" algn="tl">
                    <a:srgbClr val="000000">
                      <a:alpha val="43137"/>
                    </a:srgbClr>
                  </a:outerShdw>
                </a:effectLst>
              </a:rPr>
              <a:t>(Psalm 103:14-17)</a:t>
            </a:r>
          </a:p>
          <a:p>
            <a:r>
              <a:rPr lang="en-US" sz="3200" b="1" dirty="0">
                <a:solidFill>
                  <a:schemeClr val="accent4">
                    <a:lumMod val="20000"/>
                    <a:lumOff val="80000"/>
                  </a:schemeClr>
                </a:solidFill>
                <a:effectLst>
                  <a:outerShdw blurRad="38100" dist="38100" dir="2700000" algn="tl">
                    <a:srgbClr val="000000">
                      <a:alpha val="43137"/>
                    </a:srgbClr>
                  </a:outerShdw>
                </a:effectLst>
              </a:rPr>
              <a:t>The name of the </a:t>
            </a:r>
            <a:r>
              <a:rPr lang="en-US" sz="3200" b="1" cap="small" dirty="0">
                <a:solidFill>
                  <a:schemeClr val="accent4">
                    <a:lumMod val="20000"/>
                    <a:lumOff val="80000"/>
                  </a:schemeClr>
                </a:solidFill>
                <a:effectLst>
                  <a:outerShdw blurRad="38100" dist="38100" dir="2700000" algn="tl">
                    <a:srgbClr val="000000">
                      <a:alpha val="43137"/>
                    </a:srgbClr>
                  </a:outerShdw>
                </a:effectLst>
              </a:rPr>
              <a:t>Lord </a:t>
            </a:r>
            <a:r>
              <a:rPr lang="en-US" sz="3200" b="1" dirty="0">
                <a:solidFill>
                  <a:schemeClr val="accent4">
                    <a:lumMod val="20000"/>
                    <a:lumOff val="80000"/>
                  </a:schemeClr>
                </a:solidFill>
                <a:effectLst>
                  <a:outerShdw blurRad="38100" dist="38100" dir="2700000" algn="tl">
                    <a:srgbClr val="000000">
                      <a:alpha val="43137"/>
                    </a:srgbClr>
                  </a:outerShdw>
                </a:effectLst>
              </a:rPr>
              <a:t>declares His eternal existence! </a:t>
            </a:r>
            <a:r>
              <a:rPr lang="en-US" sz="3200" dirty="0">
                <a:solidFill>
                  <a:schemeClr val="accent4">
                    <a:lumMod val="20000"/>
                    <a:lumOff val="80000"/>
                  </a:schemeClr>
                </a:solidFill>
                <a:effectLst>
                  <a:outerShdw blurRad="38100" dist="38100" dir="2700000" algn="tl">
                    <a:srgbClr val="000000">
                      <a:alpha val="43137"/>
                    </a:srgbClr>
                  </a:outerShdw>
                </a:effectLst>
              </a:rPr>
              <a:t>(Exodus 3:13-14; Genesis 21:33)</a:t>
            </a:r>
          </a:p>
          <a:p>
            <a:r>
              <a:rPr lang="en-US" sz="3200" b="1" dirty="0">
                <a:solidFill>
                  <a:schemeClr val="accent4">
                    <a:lumMod val="20000"/>
                    <a:lumOff val="80000"/>
                  </a:schemeClr>
                </a:solidFill>
                <a:effectLst>
                  <a:outerShdw blurRad="38100" dist="38100" dir="2700000" algn="tl">
                    <a:srgbClr val="000000">
                      <a:alpha val="43137"/>
                    </a:srgbClr>
                  </a:outerShdw>
                </a:effectLst>
              </a:rPr>
              <a:t>Holiness and humility are necessary for us to transition from this temporary world into His eternal presence </a:t>
            </a:r>
            <a:r>
              <a:rPr lang="en-US" sz="3200" dirty="0">
                <a:solidFill>
                  <a:schemeClr val="accent4">
                    <a:lumMod val="20000"/>
                    <a:lumOff val="80000"/>
                  </a:schemeClr>
                </a:solidFill>
                <a:effectLst>
                  <a:outerShdw blurRad="38100" dist="38100" dir="2700000" algn="tl">
                    <a:srgbClr val="000000">
                      <a:alpha val="43137"/>
                    </a:srgbClr>
                  </a:outerShdw>
                </a:effectLst>
              </a:rPr>
              <a:t>(Isaiah 57:15-17)</a:t>
            </a:r>
          </a:p>
          <a:p>
            <a:endParaRPr lang="en-US" dirty="0"/>
          </a:p>
          <a:p>
            <a:endParaRPr lang="en-US" cap="small" dirty="0"/>
          </a:p>
        </p:txBody>
      </p:sp>
    </p:spTree>
    <p:extLst>
      <p:ext uri="{BB962C8B-B14F-4D97-AF65-F5344CB8AC3E}">
        <p14:creationId xmlns:p14="http://schemas.microsoft.com/office/powerpoint/2010/main" val="399095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6"/>
            <a:ext cx="7886700" cy="1325563"/>
          </a:xfrm>
        </p:spPr>
        <p:txBody>
          <a:bodyPr>
            <a:normAutofit/>
          </a:bodyPr>
          <a:lstStyle/>
          <a:p>
            <a:pPr algn="ctr"/>
            <a:r>
              <a:rPr lang="en-US" dirty="0">
                <a:solidFill>
                  <a:schemeClr val="tx1">
                    <a:lumMod val="95000"/>
                    <a:lumOff val="5000"/>
                  </a:schemeClr>
                </a:solidFill>
                <a:effectLst>
                  <a:glow rad="139700">
                    <a:schemeClr val="accent2">
                      <a:satMod val="175000"/>
                      <a:alpha val="40000"/>
                    </a:schemeClr>
                  </a:glow>
                  <a:outerShdw blurRad="38100" dist="38100" dir="2700000" algn="tl">
                    <a:srgbClr val="000000">
                      <a:alpha val="43137"/>
                    </a:srgbClr>
                  </a:outerShdw>
                </a:effectLst>
                <a:latin typeface="Berlin Sans FB Demi" panose="020E0802020502020306" pitchFamily="34" charset="0"/>
              </a:rPr>
              <a:t>We must focus on the eternal, </a:t>
            </a:r>
            <a:r>
              <a:rPr lang="en-US" i="1" dirty="0">
                <a:solidFill>
                  <a:schemeClr val="tx1">
                    <a:lumMod val="95000"/>
                    <a:lumOff val="5000"/>
                  </a:schemeClr>
                </a:solidFill>
                <a:effectLst>
                  <a:glow rad="139700">
                    <a:schemeClr val="accent2">
                      <a:satMod val="175000"/>
                      <a:alpha val="40000"/>
                    </a:schemeClr>
                  </a:glow>
                  <a:outerShdw blurRad="38100" dist="38100" dir="2700000" algn="tl">
                    <a:srgbClr val="000000">
                      <a:alpha val="43137"/>
                    </a:srgbClr>
                  </a:outerShdw>
                </a:effectLst>
                <a:latin typeface="Berlin Sans FB Demi" panose="020E0802020502020306" pitchFamily="34" charset="0"/>
              </a:rPr>
              <a:t>NOT ON… </a:t>
            </a:r>
          </a:p>
        </p:txBody>
      </p:sp>
      <p:sp>
        <p:nvSpPr>
          <p:cNvPr id="3" name="Content Placeholder 2"/>
          <p:cNvSpPr>
            <a:spLocks noGrp="1"/>
          </p:cNvSpPr>
          <p:nvPr>
            <p:ph idx="1"/>
          </p:nvPr>
        </p:nvSpPr>
        <p:spPr>
          <a:xfrm>
            <a:off x="628650" y="1825625"/>
            <a:ext cx="7886700" cy="3127375"/>
          </a:xfrm>
          <a:solidFill>
            <a:schemeClr val="accent2">
              <a:lumMod val="50000"/>
              <a:alpha val="44000"/>
            </a:schemeClr>
          </a:solidFill>
        </p:spPr>
        <p:txBody>
          <a:bodyPr/>
          <a:lstStyle/>
          <a:p>
            <a:r>
              <a:rPr lang="en-US" sz="3200" b="1" dirty="0">
                <a:solidFill>
                  <a:schemeClr val="accent4">
                    <a:lumMod val="20000"/>
                    <a:lumOff val="80000"/>
                  </a:schemeClr>
                </a:solidFill>
                <a:effectLst>
                  <a:outerShdw blurRad="38100" dist="38100" dir="2700000" algn="tl">
                    <a:srgbClr val="000000">
                      <a:alpha val="43137"/>
                    </a:srgbClr>
                  </a:outerShdw>
                </a:effectLst>
              </a:rPr>
              <a:t>Things </a:t>
            </a:r>
          </a:p>
          <a:p>
            <a:pPr marL="457200" lvl="1" indent="0">
              <a:buNone/>
            </a:pPr>
            <a:r>
              <a:rPr lang="en-US" sz="2800" dirty="0">
                <a:solidFill>
                  <a:schemeClr val="accent4">
                    <a:lumMod val="20000"/>
                    <a:lumOff val="80000"/>
                  </a:schemeClr>
                </a:solidFill>
                <a:effectLst>
                  <a:outerShdw blurRad="38100" dist="38100" dir="2700000" algn="tl">
                    <a:srgbClr val="000000">
                      <a:alpha val="43137"/>
                    </a:srgbClr>
                  </a:outerShdw>
                </a:effectLst>
              </a:rPr>
              <a:t>Psalm 119:36-37; Colossians 3:1-5; Matthew 6:33</a:t>
            </a:r>
          </a:p>
          <a:p>
            <a:r>
              <a:rPr lang="en-US" sz="3200" b="1" dirty="0">
                <a:solidFill>
                  <a:schemeClr val="accent4">
                    <a:lumMod val="20000"/>
                    <a:lumOff val="80000"/>
                  </a:schemeClr>
                </a:solidFill>
                <a:effectLst>
                  <a:outerShdw blurRad="38100" dist="38100" dir="2700000" algn="tl">
                    <a:srgbClr val="000000">
                      <a:alpha val="43137"/>
                    </a:srgbClr>
                  </a:outerShdw>
                </a:effectLst>
              </a:rPr>
              <a:t>Fashion</a:t>
            </a:r>
            <a:r>
              <a:rPr lang="en-US" sz="3200" dirty="0">
                <a:solidFill>
                  <a:schemeClr val="accent4">
                    <a:lumMod val="20000"/>
                    <a:lumOff val="80000"/>
                  </a:schemeClr>
                </a:solidFill>
                <a:effectLst>
                  <a:outerShdw blurRad="38100" dist="38100" dir="2700000" algn="tl">
                    <a:srgbClr val="000000">
                      <a:alpha val="43137"/>
                    </a:srgbClr>
                  </a:outerShdw>
                </a:effectLst>
              </a:rPr>
              <a:t> </a:t>
            </a:r>
          </a:p>
          <a:p>
            <a:pPr marL="457200" lvl="1" indent="0">
              <a:buNone/>
            </a:pPr>
            <a:r>
              <a:rPr lang="en-US" sz="2800" dirty="0">
                <a:solidFill>
                  <a:schemeClr val="accent4">
                    <a:lumMod val="20000"/>
                    <a:lumOff val="80000"/>
                  </a:schemeClr>
                </a:solidFill>
                <a:effectLst>
                  <a:outerShdw blurRad="38100" dist="38100" dir="2700000" algn="tl">
                    <a:srgbClr val="000000">
                      <a:alpha val="43137"/>
                    </a:srgbClr>
                  </a:outerShdw>
                </a:effectLst>
              </a:rPr>
              <a:t>1 Timothy 2:9-10; 1 Peter 3:3-4; Isaiah 3:16-26</a:t>
            </a:r>
          </a:p>
          <a:p>
            <a:r>
              <a:rPr lang="en-US" sz="3200" b="1" dirty="0">
                <a:solidFill>
                  <a:schemeClr val="accent4">
                    <a:lumMod val="20000"/>
                    <a:lumOff val="80000"/>
                  </a:schemeClr>
                </a:solidFill>
                <a:effectLst>
                  <a:outerShdw blurRad="38100" dist="38100" dir="2700000" algn="tl">
                    <a:srgbClr val="000000">
                      <a:alpha val="43137"/>
                    </a:srgbClr>
                  </a:outerShdw>
                </a:effectLst>
              </a:rPr>
              <a:t>Earthly Recognition &amp; Glory </a:t>
            </a:r>
          </a:p>
          <a:p>
            <a:pPr marL="457200" lvl="1" indent="0">
              <a:buNone/>
            </a:pPr>
            <a:r>
              <a:rPr lang="en-US" sz="2800" dirty="0">
                <a:solidFill>
                  <a:schemeClr val="accent4">
                    <a:lumMod val="20000"/>
                    <a:lumOff val="80000"/>
                  </a:schemeClr>
                </a:solidFill>
                <a:effectLst>
                  <a:outerShdw blurRad="38100" dist="38100" dir="2700000" algn="tl">
                    <a:srgbClr val="000000">
                      <a:alpha val="43137"/>
                    </a:srgbClr>
                  </a:outerShdw>
                </a:effectLst>
              </a:rPr>
              <a:t>Prov. 25:27; Matthew 6:1; John 5:44; 1 Peter 1:24</a:t>
            </a:r>
          </a:p>
          <a:p>
            <a:endParaRPr lang="en-US" dirty="0"/>
          </a:p>
          <a:p>
            <a:endParaRPr lang="en-US" cap="small" dirty="0"/>
          </a:p>
        </p:txBody>
      </p:sp>
    </p:spTree>
    <p:extLst>
      <p:ext uri="{BB962C8B-B14F-4D97-AF65-F5344CB8AC3E}">
        <p14:creationId xmlns:p14="http://schemas.microsoft.com/office/powerpoint/2010/main" val="335276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6"/>
            <a:ext cx="7886700" cy="1325563"/>
          </a:xfrm>
        </p:spPr>
        <p:txBody>
          <a:bodyPr>
            <a:normAutofit/>
          </a:bodyPr>
          <a:lstStyle/>
          <a:p>
            <a:pPr algn="ctr"/>
            <a:r>
              <a:rPr lang="en-US" dirty="0">
                <a:solidFill>
                  <a:schemeClr val="tx1">
                    <a:lumMod val="95000"/>
                    <a:lumOff val="5000"/>
                  </a:schemeClr>
                </a:solidFill>
                <a:effectLst>
                  <a:glow rad="139700">
                    <a:schemeClr val="accent2">
                      <a:satMod val="175000"/>
                      <a:alpha val="40000"/>
                    </a:schemeClr>
                  </a:glow>
                  <a:outerShdw blurRad="38100" dist="38100" dir="2700000" algn="tl">
                    <a:srgbClr val="000000">
                      <a:alpha val="43137"/>
                    </a:srgbClr>
                  </a:outerShdw>
                </a:effectLst>
                <a:latin typeface="Berlin Sans FB Demi" panose="020E0802020502020306" pitchFamily="34" charset="0"/>
              </a:rPr>
              <a:t>If it doesn’t matter in eternity,</a:t>
            </a:r>
            <a:br>
              <a:rPr lang="en-US" dirty="0">
                <a:solidFill>
                  <a:schemeClr val="tx1">
                    <a:lumMod val="95000"/>
                    <a:lumOff val="5000"/>
                  </a:schemeClr>
                </a:solidFill>
                <a:effectLst>
                  <a:glow rad="139700">
                    <a:schemeClr val="accent2">
                      <a:satMod val="175000"/>
                      <a:alpha val="40000"/>
                    </a:schemeClr>
                  </a:glow>
                  <a:outerShdw blurRad="38100" dist="38100" dir="2700000" algn="tl">
                    <a:srgbClr val="000000">
                      <a:alpha val="43137"/>
                    </a:srgbClr>
                  </a:outerShdw>
                </a:effectLst>
                <a:latin typeface="Berlin Sans FB Demi" panose="020E0802020502020306" pitchFamily="34" charset="0"/>
              </a:rPr>
            </a:br>
            <a:r>
              <a:rPr lang="en-US" dirty="0">
                <a:solidFill>
                  <a:schemeClr val="tx1">
                    <a:lumMod val="95000"/>
                    <a:lumOff val="5000"/>
                  </a:schemeClr>
                </a:solidFill>
                <a:effectLst>
                  <a:glow rad="139700">
                    <a:schemeClr val="accent2">
                      <a:satMod val="175000"/>
                      <a:alpha val="40000"/>
                    </a:schemeClr>
                  </a:glow>
                  <a:outerShdw blurRad="38100" dist="38100" dir="2700000" algn="tl">
                    <a:srgbClr val="000000">
                      <a:alpha val="43137"/>
                    </a:srgbClr>
                  </a:outerShdw>
                </a:effectLst>
                <a:latin typeface="Berlin Sans FB Demi" panose="020E0802020502020306" pitchFamily="34" charset="0"/>
              </a:rPr>
              <a:t>it doesn’t matter, period!</a:t>
            </a:r>
            <a:endParaRPr lang="en-US" i="1" dirty="0">
              <a:solidFill>
                <a:schemeClr val="tx1">
                  <a:lumMod val="95000"/>
                  <a:lumOff val="5000"/>
                </a:schemeClr>
              </a:solidFill>
              <a:effectLst>
                <a:glow rad="139700">
                  <a:schemeClr val="accent2">
                    <a:satMod val="175000"/>
                    <a:alpha val="40000"/>
                  </a:schemeClr>
                </a:glow>
                <a:outerShdw blurRad="38100" dist="38100" dir="2700000" algn="tl">
                  <a:srgbClr val="000000">
                    <a:alpha val="43137"/>
                  </a:srgbClr>
                </a:outerShdw>
              </a:effectLst>
              <a:latin typeface="Berlin Sans FB Demi" panose="020E0802020502020306" pitchFamily="34" charset="0"/>
            </a:endParaRPr>
          </a:p>
        </p:txBody>
      </p:sp>
      <p:sp>
        <p:nvSpPr>
          <p:cNvPr id="3" name="Content Placeholder 2"/>
          <p:cNvSpPr>
            <a:spLocks noGrp="1"/>
          </p:cNvSpPr>
          <p:nvPr>
            <p:ph idx="1"/>
          </p:nvPr>
        </p:nvSpPr>
        <p:spPr>
          <a:xfrm>
            <a:off x="628650" y="1825625"/>
            <a:ext cx="7886700" cy="4244975"/>
          </a:xfrm>
          <a:solidFill>
            <a:schemeClr val="accent2">
              <a:lumMod val="50000"/>
              <a:alpha val="44000"/>
            </a:schemeClr>
          </a:solidFill>
        </p:spPr>
        <p:txBody>
          <a:bodyPr>
            <a:normAutofit/>
          </a:bodyPr>
          <a:lstStyle/>
          <a:p>
            <a:pPr marL="0" indent="0" algn="ctr">
              <a:buNone/>
            </a:pPr>
            <a:r>
              <a:rPr lang="en-US" sz="3200" b="1" i="1" dirty="0">
                <a:solidFill>
                  <a:schemeClr val="accent4">
                    <a:lumMod val="20000"/>
                    <a:lumOff val="80000"/>
                  </a:schemeClr>
                </a:solidFill>
                <a:effectLst>
                  <a:outerShdw blurRad="38100" dist="38100" dir="2700000" algn="tl">
                    <a:srgbClr val="000000">
                      <a:alpha val="43137"/>
                    </a:srgbClr>
                  </a:outerShdw>
                </a:effectLst>
              </a:rPr>
              <a:t>“Do not love the world or the things in the world. If anyone loves the world, the love of the Father is not in him.  For all that is in the world—the desires of the flesh and the desires of the eyes and pride of life—is not from the Father but is from the world.        And the world is passing away along with its desires, but whoever does the will of God abides forever.”</a:t>
            </a:r>
            <a:r>
              <a:rPr lang="en-US" b="1" i="1" dirty="0">
                <a:solidFill>
                  <a:schemeClr val="accent4">
                    <a:lumMod val="20000"/>
                    <a:lumOff val="80000"/>
                  </a:schemeClr>
                </a:solidFill>
                <a:effectLst>
                  <a:outerShdw blurRad="38100" dist="38100" dir="2700000" algn="tl">
                    <a:srgbClr val="000000">
                      <a:alpha val="43137"/>
                    </a:srgbClr>
                  </a:outerShdw>
                </a:effectLst>
              </a:rPr>
              <a:t> (1 John 2:15-17, ESV)</a:t>
            </a:r>
            <a:endParaRPr lang="en-US" i="1" cap="small" dirty="0"/>
          </a:p>
        </p:txBody>
      </p:sp>
    </p:spTree>
    <p:extLst>
      <p:ext uri="{BB962C8B-B14F-4D97-AF65-F5344CB8AC3E}">
        <p14:creationId xmlns:p14="http://schemas.microsoft.com/office/powerpoint/2010/main" val="1088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TotalTime>
  <Words>316</Words>
  <Application>Microsoft Office PowerPoint</Application>
  <PresentationFormat>On-screen Show (4:3)</PresentationFormat>
  <Paragraphs>18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Berlin Sans FB Demi</vt:lpstr>
      <vt:lpstr>Calibri</vt:lpstr>
      <vt:lpstr>Calibri Light</vt:lpstr>
      <vt:lpstr>Office Theme</vt:lpstr>
      <vt:lpstr>Serving an Eternal God  in a Temporary World</vt:lpstr>
      <vt:lpstr>God is eternal.   Our lives on earth are temporary! </vt:lpstr>
      <vt:lpstr>We must focus on the eternal, NOT ON… </vt:lpstr>
      <vt:lpstr>If it doesn’t matter in eternity, it doesn’t matter, period!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cp:revision>
  <dcterms:created xsi:type="dcterms:W3CDTF">2016-12-16T17:09:18Z</dcterms:created>
  <dcterms:modified xsi:type="dcterms:W3CDTF">2016-12-17T16:42:30Z</dcterms:modified>
</cp:coreProperties>
</file>