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58" r:id="rId3"/>
    <p:sldId id="257"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3557" autoAdjust="0"/>
  </p:normalViewPr>
  <p:slideViewPr>
    <p:cSldViewPr snapToGrid="0">
      <p:cViewPr varScale="1">
        <p:scale>
          <a:sx n="57" d="100"/>
          <a:sy n="57" d="100"/>
        </p:scale>
        <p:origin x="1492" y="32"/>
      </p:cViewPr>
      <p:guideLst/>
    </p:cSldViewPr>
  </p:slideViewPr>
  <p:outlineViewPr>
    <p:cViewPr>
      <p:scale>
        <a:sx n="33" d="100"/>
        <a:sy n="33" d="100"/>
      </p:scale>
      <p:origin x="0" y="-32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9F353F-74DE-4649-BB17-6CBD1A03A907}" type="datetimeFigureOut">
              <a:rPr lang="en-US" smtClean="0"/>
              <a:t>12/17/2022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264E58-5C2B-414F-95FA-C285240F4E63}" type="slidenum">
              <a:rPr lang="en-US" smtClean="0"/>
              <a:t>‹#›</a:t>
            </a:fld>
            <a:endParaRPr lang="en-US"/>
          </a:p>
        </p:txBody>
      </p:sp>
    </p:spTree>
    <p:extLst>
      <p:ext uri="{BB962C8B-B14F-4D97-AF65-F5344CB8AC3E}">
        <p14:creationId xmlns:p14="http://schemas.microsoft.com/office/powerpoint/2010/main" val="13333293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evil that surrounds us in this world vexes our souls and presses persecution upon us.  When human laws enshrine ungodliness, the world becomes even more antagonistic to God and to those who believe in His Word.  The godly must patiently endure – relying on God’s promises and waiting for our hope.</a:t>
            </a:r>
          </a:p>
        </p:txBody>
      </p:sp>
      <p:sp>
        <p:nvSpPr>
          <p:cNvPr id="4" name="Slide Number Placeholder 3"/>
          <p:cNvSpPr>
            <a:spLocks noGrp="1"/>
          </p:cNvSpPr>
          <p:nvPr>
            <p:ph type="sldNum" sz="quarter" idx="5"/>
          </p:nvPr>
        </p:nvSpPr>
        <p:spPr/>
        <p:txBody>
          <a:bodyPr/>
          <a:lstStyle/>
          <a:p>
            <a:fld id="{0F264E58-5C2B-414F-95FA-C285240F4E63}" type="slidenum">
              <a:rPr lang="en-US" smtClean="0"/>
              <a:t>1</a:t>
            </a:fld>
            <a:endParaRPr lang="en-US"/>
          </a:p>
        </p:txBody>
      </p:sp>
    </p:spTree>
    <p:extLst>
      <p:ext uri="{BB962C8B-B14F-4D97-AF65-F5344CB8AC3E}">
        <p14:creationId xmlns:p14="http://schemas.microsoft.com/office/powerpoint/2010/main" val="212849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D98A911-AD69-438A-9C57-41DBFD412E4E}" type="datetimeFigureOut">
              <a:rPr lang="en-US" smtClean="0"/>
              <a:t>12/17/2022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CA6899-6D75-45F9-9F75-41B1F7A6E6CA}" type="slidenum">
              <a:rPr lang="en-US" smtClean="0"/>
              <a:t>‹#›</a:t>
            </a:fld>
            <a:endParaRPr lang="en-US"/>
          </a:p>
        </p:txBody>
      </p:sp>
    </p:spTree>
    <p:extLst>
      <p:ext uri="{BB962C8B-B14F-4D97-AF65-F5344CB8AC3E}">
        <p14:creationId xmlns:p14="http://schemas.microsoft.com/office/powerpoint/2010/main" val="3876487467"/>
      </p:ext>
    </p:extLst>
  </p:cSld>
  <p:clrMapOvr>
    <a:masterClrMapping/>
  </p:clrMapOvr>
  <p:transition spd="slow">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98A911-AD69-438A-9C57-41DBFD412E4E}" type="datetimeFigureOut">
              <a:rPr lang="en-US" smtClean="0"/>
              <a:t>12/17/2022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CA6899-6D75-45F9-9F75-41B1F7A6E6CA}" type="slidenum">
              <a:rPr lang="en-US" smtClean="0"/>
              <a:t>‹#›</a:t>
            </a:fld>
            <a:endParaRPr lang="en-US"/>
          </a:p>
        </p:txBody>
      </p:sp>
    </p:spTree>
    <p:extLst>
      <p:ext uri="{BB962C8B-B14F-4D97-AF65-F5344CB8AC3E}">
        <p14:creationId xmlns:p14="http://schemas.microsoft.com/office/powerpoint/2010/main" val="1828730596"/>
      </p:ext>
    </p:extLst>
  </p:cSld>
  <p:clrMapOvr>
    <a:masterClrMapping/>
  </p:clrMapOvr>
  <p:transition spd="slow">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98A911-AD69-438A-9C57-41DBFD412E4E}" type="datetimeFigureOut">
              <a:rPr lang="en-US" smtClean="0"/>
              <a:t>12/17/2022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CA6899-6D75-45F9-9F75-41B1F7A6E6CA}" type="slidenum">
              <a:rPr lang="en-US" smtClean="0"/>
              <a:t>‹#›</a:t>
            </a:fld>
            <a:endParaRPr lang="en-US"/>
          </a:p>
        </p:txBody>
      </p:sp>
    </p:spTree>
    <p:extLst>
      <p:ext uri="{BB962C8B-B14F-4D97-AF65-F5344CB8AC3E}">
        <p14:creationId xmlns:p14="http://schemas.microsoft.com/office/powerpoint/2010/main" val="2716546961"/>
      </p:ext>
    </p:extLst>
  </p:cSld>
  <p:clrMapOvr>
    <a:masterClrMapping/>
  </p:clrMapOvr>
  <p:transition spd="slow">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98A911-AD69-438A-9C57-41DBFD412E4E}" type="datetimeFigureOut">
              <a:rPr lang="en-US" smtClean="0"/>
              <a:t>12/17/2022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CA6899-6D75-45F9-9F75-41B1F7A6E6CA}" type="slidenum">
              <a:rPr lang="en-US" smtClean="0"/>
              <a:t>‹#›</a:t>
            </a:fld>
            <a:endParaRPr lang="en-US"/>
          </a:p>
        </p:txBody>
      </p:sp>
    </p:spTree>
    <p:extLst>
      <p:ext uri="{BB962C8B-B14F-4D97-AF65-F5344CB8AC3E}">
        <p14:creationId xmlns:p14="http://schemas.microsoft.com/office/powerpoint/2010/main" val="3372294830"/>
      </p:ext>
    </p:extLst>
  </p:cSld>
  <p:clrMapOvr>
    <a:masterClrMapping/>
  </p:clrMapOvr>
  <p:transition spd="slow">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D98A911-AD69-438A-9C57-41DBFD412E4E}" type="datetimeFigureOut">
              <a:rPr lang="en-US" smtClean="0"/>
              <a:t>12/17/2022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CA6899-6D75-45F9-9F75-41B1F7A6E6CA}" type="slidenum">
              <a:rPr lang="en-US" smtClean="0"/>
              <a:t>‹#›</a:t>
            </a:fld>
            <a:endParaRPr lang="en-US"/>
          </a:p>
        </p:txBody>
      </p:sp>
    </p:spTree>
    <p:extLst>
      <p:ext uri="{BB962C8B-B14F-4D97-AF65-F5344CB8AC3E}">
        <p14:creationId xmlns:p14="http://schemas.microsoft.com/office/powerpoint/2010/main" val="1814440192"/>
      </p:ext>
    </p:extLst>
  </p:cSld>
  <p:clrMapOvr>
    <a:masterClrMapping/>
  </p:clrMapOvr>
  <p:transition spd="slow">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D98A911-AD69-438A-9C57-41DBFD412E4E}" type="datetimeFigureOut">
              <a:rPr lang="en-US" smtClean="0"/>
              <a:t>12/17/2022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CA6899-6D75-45F9-9F75-41B1F7A6E6CA}" type="slidenum">
              <a:rPr lang="en-US" smtClean="0"/>
              <a:t>‹#›</a:t>
            </a:fld>
            <a:endParaRPr lang="en-US"/>
          </a:p>
        </p:txBody>
      </p:sp>
    </p:spTree>
    <p:extLst>
      <p:ext uri="{BB962C8B-B14F-4D97-AF65-F5344CB8AC3E}">
        <p14:creationId xmlns:p14="http://schemas.microsoft.com/office/powerpoint/2010/main" val="3693363809"/>
      </p:ext>
    </p:extLst>
  </p:cSld>
  <p:clrMapOvr>
    <a:masterClrMapping/>
  </p:clrMapOvr>
  <p:transition spd="slow">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D98A911-AD69-438A-9C57-41DBFD412E4E}" type="datetimeFigureOut">
              <a:rPr lang="en-US" smtClean="0"/>
              <a:t>12/17/2022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CA6899-6D75-45F9-9F75-41B1F7A6E6CA}" type="slidenum">
              <a:rPr lang="en-US" smtClean="0"/>
              <a:t>‹#›</a:t>
            </a:fld>
            <a:endParaRPr lang="en-US"/>
          </a:p>
        </p:txBody>
      </p:sp>
    </p:spTree>
    <p:extLst>
      <p:ext uri="{BB962C8B-B14F-4D97-AF65-F5344CB8AC3E}">
        <p14:creationId xmlns:p14="http://schemas.microsoft.com/office/powerpoint/2010/main" val="4209632897"/>
      </p:ext>
    </p:extLst>
  </p:cSld>
  <p:clrMapOvr>
    <a:masterClrMapping/>
  </p:clrMapOvr>
  <p:transition spd="slow">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D98A911-AD69-438A-9C57-41DBFD412E4E}" type="datetimeFigureOut">
              <a:rPr lang="en-US" smtClean="0"/>
              <a:t>12/17/2022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CA6899-6D75-45F9-9F75-41B1F7A6E6CA}" type="slidenum">
              <a:rPr lang="en-US" smtClean="0"/>
              <a:t>‹#›</a:t>
            </a:fld>
            <a:endParaRPr lang="en-US"/>
          </a:p>
        </p:txBody>
      </p:sp>
    </p:spTree>
    <p:extLst>
      <p:ext uri="{BB962C8B-B14F-4D97-AF65-F5344CB8AC3E}">
        <p14:creationId xmlns:p14="http://schemas.microsoft.com/office/powerpoint/2010/main" val="1769336156"/>
      </p:ext>
    </p:extLst>
  </p:cSld>
  <p:clrMapOvr>
    <a:masterClrMapping/>
  </p:clrMapOvr>
  <p:transition spd="slow">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8A911-AD69-438A-9C57-41DBFD412E4E}" type="datetimeFigureOut">
              <a:rPr lang="en-US" smtClean="0"/>
              <a:t>12/17/2022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CA6899-6D75-45F9-9F75-41B1F7A6E6CA}" type="slidenum">
              <a:rPr lang="en-US" smtClean="0"/>
              <a:t>‹#›</a:t>
            </a:fld>
            <a:endParaRPr lang="en-US"/>
          </a:p>
        </p:txBody>
      </p:sp>
    </p:spTree>
    <p:extLst>
      <p:ext uri="{BB962C8B-B14F-4D97-AF65-F5344CB8AC3E}">
        <p14:creationId xmlns:p14="http://schemas.microsoft.com/office/powerpoint/2010/main" val="3927990399"/>
      </p:ext>
    </p:extLst>
  </p:cSld>
  <p:clrMapOvr>
    <a:masterClrMapping/>
  </p:clrMapOvr>
  <p:transition spd="slow">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D98A911-AD69-438A-9C57-41DBFD412E4E}" type="datetimeFigureOut">
              <a:rPr lang="en-US" smtClean="0"/>
              <a:t>12/17/2022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CA6899-6D75-45F9-9F75-41B1F7A6E6CA}" type="slidenum">
              <a:rPr lang="en-US" smtClean="0"/>
              <a:t>‹#›</a:t>
            </a:fld>
            <a:endParaRPr lang="en-US"/>
          </a:p>
        </p:txBody>
      </p:sp>
    </p:spTree>
    <p:extLst>
      <p:ext uri="{BB962C8B-B14F-4D97-AF65-F5344CB8AC3E}">
        <p14:creationId xmlns:p14="http://schemas.microsoft.com/office/powerpoint/2010/main" val="2534588433"/>
      </p:ext>
    </p:extLst>
  </p:cSld>
  <p:clrMapOvr>
    <a:masterClrMapping/>
  </p:clrMapOvr>
  <p:transition spd="slow">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D98A911-AD69-438A-9C57-41DBFD412E4E}" type="datetimeFigureOut">
              <a:rPr lang="en-US" smtClean="0"/>
              <a:t>12/17/2022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CA6899-6D75-45F9-9F75-41B1F7A6E6CA}" type="slidenum">
              <a:rPr lang="en-US" smtClean="0"/>
              <a:t>‹#›</a:t>
            </a:fld>
            <a:endParaRPr lang="en-US"/>
          </a:p>
        </p:txBody>
      </p:sp>
    </p:spTree>
    <p:extLst>
      <p:ext uri="{BB962C8B-B14F-4D97-AF65-F5344CB8AC3E}">
        <p14:creationId xmlns:p14="http://schemas.microsoft.com/office/powerpoint/2010/main" val="3278917369"/>
      </p:ext>
    </p:extLst>
  </p:cSld>
  <p:clrMapOvr>
    <a:masterClrMapping/>
  </p:clrMapOvr>
  <p:transition spd="slow">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98A911-AD69-438A-9C57-41DBFD412E4E}" type="datetimeFigureOut">
              <a:rPr lang="en-US" smtClean="0"/>
              <a:t>12/17/2022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CA6899-6D75-45F9-9F75-41B1F7A6E6CA}" type="slidenum">
              <a:rPr lang="en-US" smtClean="0"/>
              <a:t>‹#›</a:t>
            </a:fld>
            <a:endParaRPr lang="en-US"/>
          </a:p>
        </p:txBody>
      </p:sp>
    </p:spTree>
    <p:extLst>
      <p:ext uri="{BB962C8B-B14F-4D97-AF65-F5344CB8AC3E}">
        <p14:creationId xmlns:p14="http://schemas.microsoft.com/office/powerpoint/2010/main" val="20892826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randomBar dir="ver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93AC1F6-FC53-E434-01EA-D8783AD68C19}"/>
              </a:ext>
            </a:extLst>
          </p:cNvPr>
          <p:cNvPicPr>
            <a:picLocks noChangeAspect="1"/>
          </p:cNvPicPr>
          <p:nvPr/>
        </p:nvPicPr>
        <p:blipFill>
          <a:blip r:embed="rId3"/>
          <a:stretch>
            <a:fillRect/>
          </a:stretch>
        </p:blipFill>
        <p:spPr>
          <a:xfrm>
            <a:off x="0" y="0"/>
            <a:ext cx="9117743" cy="6858000"/>
          </a:xfrm>
          <a:prstGeom prst="rect">
            <a:avLst/>
          </a:prstGeom>
        </p:spPr>
      </p:pic>
      <p:sp>
        <p:nvSpPr>
          <p:cNvPr id="2" name="Title 1">
            <a:extLst>
              <a:ext uri="{FF2B5EF4-FFF2-40B4-BE49-F238E27FC236}">
                <a16:creationId xmlns:a16="http://schemas.microsoft.com/office/drawing/2014/main" id="{BF0A83DA-2D9A-D48D-C126-8931FF58FF68}"/>
              </a:ext>
            </a:extLst>
          </p:cNvPr>
          <p:cNvSpPr>
            <a:spLocks noGrp="1"/>
          </p:cNvSpPr>
          <p:nvPr>
            <p:ph type="ctrTitle"/>
          </p:nvPr>
        </p:nvSpPr>
        <p:spPr>
          <a:xfrm>
            <a:off x="3951888" y="1408386"/>
            <a:ext cx="4706007" cy="3499945"/>
          </a:xfrm>
        </p:spPr>
        <p:txBody>
          <a:bodyPr>
            <a:normAutofit fontScale="90000"/>
          </a:bodyPr>
          <a:lstStyle/>
          <a:p>
            <a:r>
              <a:rPr lang="en-US" sz="7200" b="1" dirty="0">
                <a:ln w="10160">
                  <a:solidFill>
                    <a:schemeClr val="accent5"/>
                  </a:solidFill>
                  <a:prstDash val="solid"/>
                </a:ln>
                <a:solidFill>
                  <a:srgbClr val="FFFFFF"/>
                </a:solidFill>
                <a:effectLst>
                  <a:glow rad="101600">
                    <a:schemeClr val="bg2">
                      <a:lumMod val="10000"/>
                      <a:alpha val="40000"/>
                    </a:schemeClr>
                  </a:glow>
                  <a:outerShdw blurRad="38100" dist="22860" dir="5400000" algn="tl" rotWithShape="0">
                    <a:srgbClr val="000000">
                      <a:alpha val="30000"/>
                    </a:srgbClr>
                  </a:outerShdw>
                </a:effectLst>
                <a:latin typeface="Aharoni" panose="02010803020104030203" pitchFamily="2" charset="-79"/>
                <a:cs typeface="Aharoni" panose="02010803020104030203" pitchFamily="2" charset="-79"/>
              </a:rPr>
              <a:t>Patiently Enduring </a:t>
            </a:r>
            <a:br>
              <a:rPr lang="en-US" b="1" dirty="0">
                <a:ln w="10160">
                  <a:solidFill>
                    <a:schemeClr val="accent5"/>
                  </a:solidFill>
                  <a:prstDash val="solid"/>
                </a:ln>
                <a:solidFill>
                  <a:srgbClr val="FFFFFF"/>
                </a:solidFill>
                <a:effectLst>
                  <a:glow rad="101600">
                    <a:schemeClr val="bg2">
                      <a:lumMod val="10000"/>
                      <a:alpha val="40000"/>
                    </a:schemeClr>
                  </a:glow>
                  <a:outerShdw blurRad="38100" dist="22860" dir="5400000" algn="tl" rotWithShape="0">
                    <a:srgbClr val="000000">
                      <a:alpha val="30000"/>
                    </a:srgbClr>
                  </a:outerShdw>
                </a:effectLst>
                <a:latin typeface="Aharoni" panose="02010803020104030203" pitchFamily="2" charset="-79"/>
                <a:cs typeface="Aharoni" panose="02010803020104030203" pitchFamily="2" charset="-79"/>
              </a:rPr>
            </a:br>
            <a:r>
              <a:rPr lang="en-US" sz="4400" b="1" dirty="0">
                <a:ln w="10160">
                  <a:solidFill>
                    <a:schemeClr val="accent5"/>
                  </a:solidFill>
                  <a:prstDash val="solid"/>
                </a:ln>
                <a:solidFill>
                  <a:srgbClr val="FFFFFF"/>
                </a:solidFill>
                <a:effectLst>
                  <a:glow rad="101600">
                    <a:schemeClr val="bg2">
                      <a:lumMod val="10000"/>
                      <a:alpha val="40000"/>
                    </a:schemeClr>
                  </a:glow>
                  <a:outerShdw blurRad="38100" dist="22860" dir="5400000" algn="tl" rotWithShape="0">
                    <a:srgbClr val="000000">
                      <a:alpha val="30000"/>
                    </a:srgbClr>
                  </a:outerShdw>
                </a:effectLst>
                <a:latin typeface="Aharoni" panose="02010803020104030203" pitchFamily="2" charset="-79"/>
                <a:cs typeface="Aharoni" panose="02010803020104030203" pitchFamily="2" charset="-79"/>
              </a:rPr>
              <a:t>in this present </a:t>
            </a:r>
            <a:r>
              <a:rPr lang="en-US" b="1" dirty="0">
                <a:ln w="10160">
                  <a:solidFill>
                    <a:schemeClr val="accent5"/>
                  </a:solidFill>
                  <a:prstDash val="solid"/>
                </a:ln>
                <a:solidFill>
                  <a:srgbClr val="FFFFFF"/>
                </a:solidFill>
                <a:effectLst>
                  <a:glow rad="101600">
                    <a:schemeClr val="bg2">
                      <a:lumMod val="10000"/>
                      <a:alpha val="40000"/>
                    </a:schemeClr>
                  </a:glow>
                  <a:outerShdw blurRad="38100" dist="22860" dir="5400000" algn="tl" rotWithShape="0">
                    <a:srgbClr val="000000">
                      <a:alpha val="30000"/>
                    </a:srgbClr>
                  </a:outerShdw>
                </a:effectLst>
                <a:latin typeface="Aharoni" panose="02010803020104030203" pitchFamily="2" charset="-79"/>
                <a:cs typeface="Aharoni" panose="02010803020104030203" pitchFamily="2" charset="-79"/>
              </a:rPr>
              <a:t>Evil World</a:t>
            </a:r>
          </a:p>
        </p:txBody>
      </p:sp>
      <p:sp>
        <p:nvSpPr>
          <p:cNvPr id="3" name="Subtitle 2">
            <a:extLst>
              <a:ext uri="{FF2B5EF4-FFF2-40B4-BE49-F238E27FC236}">
                <a16:creationId xmlns:a16="http://schemas.microsoft.com/office/drawing/2014/main" id="{2CFC9BAB-32EF-18D1-EFC4-BC601192A48E}"/>
              </a:ext>
            </a:extLst>
          </p:cNvPr>
          <p:cNvSpPr>
            <a:spLocks noGrp="1"/>
          </p:cNvSpPr>
          <p:nvPr>
            <p:ph type="subTitle" idx="1"/>
          </p:nvPr>
        </p:nvSpPr>
        <p:spPr>
          <a:xfrm>
            <a:off x="4177861" y="5428593"/>
            <a:ext cx="4706008" cy="1655762"/>
          </a:xfrm>
        </p:spPr>
        <p:txBody>
          <a:bodyPr/>
          <a:lstStyle/>
          <a:p>
            <a:pPr algn="r">
              <a:spcBef>
                <a:spcPts val="0"/>
              </a:spcBef>
            </a:pPr>
            <a:r>
              <a:rPr lang="en-US" sz="2800" dirty="0">
                <a:solidFill>
                  <a:schemeClr val="accent1">
                    <a:lumMod val="50000"/>
                  </a:schemeClr>
                </a:solidFill>
                <a:effectLst>
                  <a:outerShdw blurRad="38100" dist="38100" dir="2700000" algn="tl">
                    <a:srgbClr val="000000">
                      <a:alpha val="43137"/>
                    </a:srgbClr>
                  </a:outerShdw>
                </a:effectLst>
              </a:rPr>
              <a:t>2 Peter 3:6-8</a:t>
            </a:r>
          </a:p>
          <a:p>
            <a:pPr algn="r">
              <a:spcBef>
                <a:spcPts val="0"/>
              </a:spcBef>
            </a:pPr>
            <a:r>
              <a:rPr lang="en-US" sz="2800" dirty="0">
                <a:solidFill>
                  <a:schemeClr val="accent1">
                    <a:lumMod val="50000"/>
                  </a:schemeClr>
                </a:solidFill>
                <a:effectLst>
                  <a:outerShdw blurRad="38100" dist="38100" dir="2700000" algn="tl">
                    <a:srgbClr val="000000">
                      <a:alpha val="43137"/>
                    </a:srgbClr>
                  </a:outerShdw>
                </a:effectLst>
              </a:rPr>
              <a:t>Philippians 3:18-20</a:t>
            </a:r>
          </a:p>
          <a:p>
            <a:pPr algn="r">
              <a:spcBef>
                <a:spcPts val="0"/>
              </a:spcBef>
            </a:pPr>
            <a:r>
              <a:rPr lang="en-US" sz="2800" dirty="0">
                <a:solidFill>
                  <a:schemeClr val="accent1">
                    <a:lumMod val="50000"/>
                  </a:schemeClr>
                </a:solidFill>
                <a:effectLst>
                  <a:outerShdw blurRad="38100" dist="38100" dir="2700000" algn="tl">
                    <a:srgbClr val="000000">
                      <a:alpha val="43137"/>
                    </a:srgbClr>
                  </a:outerShdw>
                </a:effectLst>
              </a:rPr>
              <a:t>2 Peter 3:13</a:t>
            </a:r>
            <a:endParaRPr lang="en-US" dirty="0">
              <a:solidFill>
                <a:schemeClr val="accent1">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67182186"/>
      </p:ext>
    </p:extLst>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0" y="1904672"/>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563EB34-72DC-478B-35EE-C60E30254F3C}"/>
              </a:ext>
            </a:extLst>
          </p:cNvPr>
          <p:cNvSpPr>
            <a:spLocks noGrp="1"/>
          </p:cNvSpPr>
          <p:nvPr>
            <p:ph type="title"/>
          </p:nvPr>
        </p:nvSpPr>
        <p:spPr>
          <a:xfrm>
            <a:off x="0" y="1184967"/>
            <a:ext cx="2953407" cy="4216373"/>
          </a:xfrm>
        </p:spPr>
        <p:txBody>
          <a:bodyPr anchor="b">
            <a:normAutofit fontScale="90000"/>
          </a:bodyPr>
          <a:lstStyle/>
          <a:p>
            <a:pPr algn="ctr"/>
            <a:r>
              <a:rPr lang="en-US" sz="4000" dirty="0">
                <a:solidFill>
                  <a:srgbClr val="FFFFFF"/>
                </a:solidFill>
                <a:latin typeface="Aharoni" panose="02010803020104030203" pitchFamily="2" charset="-79"/>
                <a:cs typeface="Aharoni" panose="02010803020104030203" pitchFamily="2" charset="-79"/>
              </a:rPr>
              <a:t>Any law that supports evil will promote hatred of what is good. </a:t>
            </a:r>
          </a:p>
        </p:txBody>
      </p:sp>
      <p:sp>
        <p:nvSpPr>
          <p:cNvPr id="3" name="Content Placeholder 2">
            <a:extLst>
              <a:ext uri="{FF2B5EF4-FFF2-40B4-BE49-F238E27FC236}">
                <a16:creationId xmlns:a16="http://schemas.microsoft.com/office/drawing/2014/main" id="{0B586D05-8DB6-EDDC-F6C2-17289AA942B7}"/>
              </a:ext>
            </a:extLst>
          </p:cNvPr>
          <p:cNvSpPr>
            <a:spLocks noGrp="1"/>
          </p:cNvSpPr>
          <p:nvPr>
            <p:ph idx="1"/>
          </p:nvPr>
        </p:nvSpPr>
        <p:spPr>
          <a:xfrm>
            <a:off x="3378411" y="252248"/>
            <a:ext cx="5642926" cy="6453352"/>
          </a:xfrm>
        </p:spPr>
        <p:txBody>
          <a:bodyPr anchor="ctr">
            <a:normAutofit/>
          </a:bodyPr>
          <a:lstStyle/>
          <a:p>
            <a:r>
              <a:rPr lang="en-US" sz="3200" b="1" dirty="0"/>
              <a:t>Such laws and lawmakers  have no fellowship with God </a:t>
            </a:r>
            <a:r>
              <a:rPr lang="en-US" dirty="0"/>
              <a:t>(Psalm 94:20-21).</a:t>
            </a:r>
          </a:p>
          <a:p>
            <a:r>
              <a:rPr lang="en-US" sz="3200" b="1" dirty="0"/>
              <a:t>Hate will increase</a:t>
            </a:r>
            <a:r>
              <a:rPr lang="en-US" dirty="0"/>
              <a:t>…</a:t>
            </a:r>
          </a:p>
          <a:p>
            <a:pPr marL="461963" lvl="1" indent="-230188"/>
            <a:r>
              <a:rPr lang="en-US" sz="2800" i="1" dirty="0">
                <a:solidFill>
                  <a:srgbClr val="002060"/>
                </a:solidFill>
                <a:effectLst>
                  <a:outerShdw blurRad="38100" dist="38100" dir="2700000" algn="tl">
                    <a:srgbClr val="000000">
                      <a:alpha val="43137"/>
                    </a:srgbClr>
                  </a:outerShdw>
                </a:effectLst>
              </a:rPr>
              <a:t>Towards God who created humans “male and female” (Gen. 5:1-2). </a:t>
            </a:r>
          </a:p>
          <a:p>
            <a:pPr marL="461963" lvl="1" indent="-230188"/>
            <a:r>
              <a:rPr lang="en-US" sz="2800" i="1" dirty="0">
                <a:solidFill>
                  <a:srgbClr val="002060"/>
                </a:solidFill>
                <a:effectLst>
                  <a:outerShdw blurRad="38100" dist="38100" dir="2700000" algn="tl">
                    <a:srgbClr val="000000">
                      <a:alpha val="43137"/>
                    </a:srgbClr>
                  </a:outerShdw>
                </a:effectLst>
              </a:rPr>
              <a:t>Towards God’s Son and His word (Matthew 19:4-5). </a:t>
            </a:r>
          </a:p>
          <a:p>
            <a:pPr marL="461963" lvl="1" indent="-230188"/>
            <a:r>
              <a:rPr lang="en-US" sz="2800" i="1" dirty="0">
                <a:solidFill>
                  <a:srgbClr val="002060"/>
                </a:solidFill>
                <a:effectLst>
                  <a:outerShdw blurRad="38100" dist="38100" dir="2700000" algn="tl">
                    <a:srgbClr val="000000">
                      <a:alpha val="43137"/>
                    </a:srgbClr>
                  </a:outerShdw>
                </a:effectLst>
              </a:rPr>
              <a:t>Towards Christians who believe in God, His Son, and His word (Matthew 10:22; 2 Timothy 3:12).</a:t>
            </a:r>
          </a:p>
          <a:p>
            <a:r>
              <a:rPr lang="en-US" sz="3200" b="1" dirty="0"/>
              <a:t>We will either hate evil or  hate good </a:t>
            </a:r>
            <a:r>
              <a:rPr lang="en-US" dirty="0"/>
              <a:t>(Psalm 97:10;     Proverbs 8:13; Amos 5:15).</a:t>
            </a:r>
          </a:p>
        </p:txBody>
      </p:sp>
    </p:spTree>
    <p:extLst>
      <p:ext uri="{BB962C8B-B14F-4D97-AF65-F5344CB8AC3E}">
        <p14:creationId xmlns:p14="http://schemas.microsoft.com/office/powerpoint/2010/main" val="402206425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ppt_x</p:attrName>
                                        </p:attrNameLst>
                                      </p:cBhvr>
                                      <p:tavLst>
                                        <p:tav tm="0">
                                          <p:val>
                                            <p:strVal val="#ppt_x+#ppt_w*1.125000"/>
                                          </p:val>
                                        </p:tav>
                                        <p:tav tm="100000">
                                          <p:val>
                                            <p:strVal val="#ppt_x"/>
                                          </p:val>
                                        </p:tav>
                                      </p:tavLst>
                                    </p:anim>
                                    <p:animEffect transition="in" filter="wipe(left)">
                                      <p:cBhvr>
                                        <p:cTn id="8" dur="500"/>
                                        <p:tgtEl>
                                          <p:spTgt spid="3">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p:tgtEl>
                                          <p:spTgt spid="3">
                                            <p:txEl>
                                              <p:pRg st="1" end="1"/>
                                            </p:txEl>
                                          </p:spTgt>
                                        </p:tgtEl>
                                        <p:attrNameLst>
                                          <p:attrName>ppt_x</p:attrName>
                                        </p:attrNameLst>
                                      </p:cBhvr>
                                      <p:tavLst>
                                        <p:tav tm="0">
                                          <p:val>
                                            <p:strVal val="#ppt_x+#ppt_w*1.125000"/>
                                          </p:val>
                                        </p:tav>
                                        <p:tav tm="100000">
                                          <p:val>
                                            <p:strVal val="#ppt_x"/>
                                          </p:val>
                                        </p:tav>
                                      </p:tavLst>
                                    </p:anim>
                                    <p:animEffect transition="in" filter="wipe(left)">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p:tgtEl>
                                          <p:spTgt spid="3">
                                            <p:txEl>
                                              <p:pRg st="2" end="2"/>
                                            </p:txEl>
                                          </p:spTgt>
                                        </p:tgtEl>
                                        <p:attrNameLst>
                                          <p:attrName>ppt_x</p:attrName>
                                        </p:attrNameLst>
                                      </p:cBhvr>
                                      <p:tavLst>
                                        <p:tav tm="0">
                                          <p:val>
                                            <p:strVal val="#ppt_x+#ppt_w*1.125000"/>
                                          </p:val>
                                        </p:tav>
                                        <p:tav tm="100000">
                                          <p:val>
                                            <p:strVal val="#ppt_x"/>
                                          </p:val>
                                        </p:tav>
                                      </p:tavLst>
                                    </p:anim>
                                    <p:animEffect transition="in" filter="wipe(left)">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p:tgtEl>
                                          <p:spTgt spid="3">
                                            <p:txEl>
                                              <p:pRg st="3" end="3"/>
                                            </p:txEl>
                                          </p:spTgt>
                                        </p:tgtEl>
                                        <p:attrNameLst>
                                          <p:attrName>ppt_x</p:attrName>
                                        </p:attrNameLst>
                                      </p:cBhvr>
                                      <p:tavLst>
                                        <p:tav tm="0">
                                          <p:val>
                                            <p:strVal val="#ppt_x+#ppt_w*1.125000"/>
                                          </p:val>
                                        </p:tav>
                                        <p:tav tm="100000">
                                          <p:val>
                                            <p:strVal val="#ppt_x"/>
                                          </p:val>
                                        </p:tav>
                                      </p:tavLst>
                                    </p:anim>
                                    <p:animEffect transition="in" filter="wipe(left)">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2"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p:tgtEl>
                                          <p:spTgt spid="3">
                                            <p:txEl>
                                              <p:pRg st="4" end="4"/>
                                            </p:txEl>
                                          </p:spTgt>
                                        </p:tgtEl>
                                        <p:attrNameLst>
                                          <p:attrName>ppt_x</p:attrName>
                                        </p:attrNameLst>
                                      </p:cBhvr>
                                      <p:tavLst>
                                        <p:tav tm="0">
                                          <p:val>
                                            <p:strVal val="#ppt_x+#ppt_w*1.125000"/>
                                          </p:val>
                                        </p:tav>
                                        <p:tav tm="100000">
                                          <p:val>
                                            <p:strVal val="#ppt_x"/>
                                          </p:val>
                                        </p:tav>
                                      </p:tavLst>
                                    </p:anim>
                                    <p:animEffect transition="in" filter="wipe(left)">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2"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p:tgtEl>
                                          <p:spTgt spid="3">
                                            <p:txEl>
                                              <p:pRg st="5" end="5"/>
                                            </p:txEl>
                                          </p:spTgt>
                                        </p:tgtEl>
                                        <p:attrNameLst>
                                          <p:attrName>ppt_x</p:attrName>
                                        </p:attrNameLst>
                                      </p:cBhvr>
                                      <p:tavLst>
                                        <p:tav tm="0">
                                          <p:val>
                                            <p:strVal val="#ppt_x+#ppt_w*1.125000"/>
                                          </p:val>
                                        </p:tav>
                                        <p:tav tm="100000">
                                          <p:val>
                                            <p:strVal val="#ppt_x"/>
                                          </p:val>
                                        </p:tav>
                                      </p:tavLst>
                                    </p:anim>
                                    <p:animEffect transition="in" filter="wipe(left)">
                                      <p:cBhvr>
                                        <p:cTn id="3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0" y="1904672"/>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563EB34-72DC-478B-35EE-C60E30254F3C}"/>
              </a:ext>
            </a:extLst>
          </p:cNvPr>
          <p:cNvSpPr>
            <a:spLocks noGrp="1"/>
          </p:cNvSpPr>
          <p:nvPr>
            <p:ph type="title"/>
          </p:nvPr>
        </p:nvSpPr>
        <p:spPr>
          <a:xfrm>
            <a:off x="0" y="1184967"/>
            <a:ext cx="2953407" cy="4216373"/>
          </a:xfrm>
        </p:spPr>
        <p:txBody>
          <a:bodyPr anchor="b">
            <a:normAutofit/>
          </a:bodyPr>
          <a:lstStyle/>
          <a:p>
            <a:pPr algn="ctr"/>
            <a:r>
              <a:rPr lang="en-US" sz="4000" dirty="0">
                <a:solidFill>
                  <a:srgbClr val="FFFFFF"/>
                </a:solidFill>
                <a:latin typeface="Aharoni" panose="02010803020104030203" pitchFamily="2" charset="-79"/>
                <a:cs typeface="Aharoni" panose="02010803020104030203" pitchFamily="2" charset="-79"/>
              </a:rPr>
              <a:t>This present evil world must be endured by the righteous.</a:t>
            </a:r>
          </a:p>
        </p:txBody>
      </p:sp>
      <p:sp>
        <p:nvSpPr>
          <p:cNvPr id="3" name="Content Placeholder 2">
            <a:extLst>
              <a:ext uri="{FF2B5EF4-FFF2-40B4-BE49-F238E27FC236}">
                <a16:creationId xmlns:a16="http://schemas.microsoft.com/office/drawing/2014/main" id="{0B586D05-8DB6-EDDC-F6C2-17289AA942B7}"/>
              </a:ext>
            </a:extLst>
          </p:cNvPr>
          <p:cNvSpPr>
            <a:spLocks noGrp="1"/>
          </p:cNvSpPr>
          <p:nvPr>
            <p:ph idx="1"/>
          </p:nvPr>
        </p:nvSpPr>
        <p:spPr>
          <a:xfrm>
            <a:off x="3180044" y="95339"/>
            <a:ext cx="5894017" cy="6752523"/>
          </a:xfrm>
        </p:spPr>
        <p:txBody>
          <a:bodyPr anchor="ctr">
            <a:normAutofit/>
          </a:bodyPr>
          <a:lstStyle/>
          <a:p>
            <a:r>
              <a:rPr lang="en-US" sz="3200" b="1" dirty="0"/>
              <a:t>We are living in an evil world </a:t>
            </a:r>
            <a:r>
              <a:rPr lang="en-US" dirty="0"/>
              <a:t>(Ephesians 6:12).</a:t>
            </a:r>
          </a:p>
          <a:p>
            <a:r>
              <a:rPr lang="en-US" sz="3200" b="1" dirty="0"/>
              <a:t>Endurance is empowered by a hope for something better.</a:t>
            </a:r>
            <a:endParaRPr lang="en-US" dirty="0"/>
          </a:p>
          <a:p>
            <a:pPr marL="461963" lvl="1" indent="-230188"/>
            <a:r>
              <a:rPr lang="en-US" sz="2800" i="1" dirty="0">
                <a:solidFill>
                  <a:srgbClr val="002060"/>
                </a:solidFill>
                <a:effectLst>
                  <a:outerShdw blurRad="38100" dist="38100" dir="2700000" algn="tl">
                    <a:srgbClr val="000000">
                      <a:alpha val="43137"/>
                    </a:srgbClr>
                  </a:outerShdw>
                </a:effectLst>
              </a:rPr>
              <a:t>Abraham trusted God’s promise while waiting for a city         (Hebrews 6:15; 11:8-10).</a:t>
            </a:r>
          </a:p>
          <a:p>
            <a:pPr marL="461963" lvl="1" indent="-230188"/>
            <a:r>
              <a:rPr lang="en-US" sz="2800" i="1" dirty="0">
                <a:solidFill>
                  <a:srgbClr val="002060"/>
                </a:solidFill>
                <a:effectLst>
                  <a:outerShdw blurRad="38100" dist="38100" dir="2700000" algn="tl">
                    <a:srgbClr val="000000">
                      <a:alpha val="43137"/>
                    </a:srgbClr>
                  </a:outerShdw>
                </a:effectLst>
              </a:rPr>
              <a:t>We also wait for something better (Phil. 3:18-20; James 5:7-8).</a:t>
            </a:r>
          </a:p>
          <a:p>
            <a:pPr marL="461963" lvl="1" indent="-230188"/>
            <a:r>
              <a:rPr lang="en-US" sz="2800" i="1" dirty="0">
                <a:solidFill>
                  <a:srgbClr val="002060"/>
                </a:solidFill>
                <a:effectLst>
                  <a:outerShdw blurRad="38100" dist="38100" dir="2700000" algn="tl">
                    <a:srgbClr val="000000">
                      <a:alpha val="43137"/>
                    </a:srgbClr>
                  </a:outerShdw>
                </a:effectLst>
              </a:rPr>
              <a:t>The righteous are to wait to inherit (Psalm 37:1-11; Matthew 5:5).</a:t>
            </a:r>
          </a:p>
          <a:p>
            <a:pPr marL="0" indent="0" algn="ctr">
              <a:buNone/>
            </a:pPr>
            <a:r>
              <a:rPr lang="en-US" sz="3000" dirty="0">
                <a:solidFill>
                  <a:srgbClr val="800000"/>
                </a:solidFill>
                <a:effectLst>
                  <a:outerShdw blurRad="38100" dist="38100" dir="2700000" algn="tl">
                    <a:srgbClr val="000000">
                      <a:alpha val="43137"/>
                    </a:srgbClr>
                  </a:outerShdw>
                </a:effectLst>
              </a:rPr>
              <a:t>According to His promise we are waiting for new heavens and a new earth in which righteousness dwells” (2 Pet. 3:13).</a:t>
            </a:r>
          </a:p>
        </p:txBody>
      </p:sp>
    </p:spTree>
    <p:extLst>
      <p:ext uri="{BB962C8B-B14F-4D97-AF65-F5344CB8AC3E}">
        <p14:creationId xmlns:p14="http://schemas.microsoft.com/office/powerpoint/2010/main" val="4010672979"/>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ppt_x</p:attrName>
                                        </p:attrNameLst>
                                      </p:cBhvr>
                                      <p:tavLst>
                                        <p:tav tm="0">
                                          <p:val>
                                            <p:strVal val="#ppt_x+#ppt_w*1.125000"/>
                                          </p:val>
                                        </p:tav>
                                        <p:tav tm="100000">
                                          <p:val>
                                            <p:strVal val="#ppt_x"/>
                                          </p:val>
                                        </p:tav>
                                      </p:tavLst>
                                    </p:anim>
                                    <p:animEffect transition="in" filter="wipe(left)">
                                      <p:cBhvr>
                                        <p:cTn id="8" dur="500"/>
                                        <p:tgtEl>
                                          <p:spTgt spid="3">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p:tgtEl>
                                          <p:spTgt spid="3">
                                            <p:txEl>
                                              <p:pRg st="1" end="1"/>
                                            </p:txEl>
                                          </p:spTgt>
                                        </p:tgtEl>
                                        <p:attrNameLst>
                                          <p:attrName>ppt_x</p:attrName>
                                        </p:attrNameLst>
                                      </p:cBhvr>
                                      <p:tavLst>
                                        <p:tav tm="0">
                                          <p:val>
                                            <p:strVal val="#ppt_x+#ppt_w*1.125000"/>
                                          </p:val>
                                        </p:tav>
                                        <p:tav tm="100000">
                                          <p:val>
                                            <p:strVal val="#ppt_x"/>
                                          </p:val>
                                        </p:tav>
                                      </p:tavLst>
                                    </p:anim>
                                    <p:animEffect transition="in" filter="wipe(left)">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p:tgtEl>
                                          <p:spTgt spid="3">
                                            <p:txEl>
                                              <p:pRg st="2" end="2"/>
                                            </p:txEl>
                                          </p:spTgt>
                                        </p:tgtEl>
                                        <p:attrNameLst>
                                          <p:attrName>ppt_x</p:attrName>
                                        </p:attrNameLst>
                                      </p:cBhvr>
                                      <p:tavLst>
                                        <p:tav tm="0">
                                          <p:val>
                                            <p:strVal val="#ppt_x+#ppt_w*1.125000"/>
                                          </p:val>
                                        </p:tav>
                                        <p:tav tm="100000">
                                          <p:val>
                                            <p:strVal val="#ppt_x"/>
                                          </p:val>
                                        </p:tav>
                                      </p:tavLst>
                                    </p:anim>
                                    <p:animEffect transition="in" filter="wipe(left)">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p:tgtEl>
                                          <p:spTgt spid="3">
                                            <p:txEl>
                                              <p:pRg st="3" end="3"/>
                                            </p:txEl>
                                          </p:spTgt>
                                        </p:tgtEl>
                                        <p:attrNameLst>
                                          <p:attrName>ppt_x</p:attrName>
                                        </p:attrNameLst>
                                      </p:cBhvr>
                                      <p:tavLst>
                                        <p:tav tm="0">
                                          <p:val>
                                            <p:strVal val="#ppt_x+#ppt_w*1.125000"/>
                                          </p:val>
                                        </p:tav>
                                        <p:tav tm="100000">
                                          <p:val>
                                            <p:strVal val="#ppt_x"/>
                                          </p:val>
                                        </p:tav>
                                      </p:tavLst>
                                    </p:anim>
                                    <p:animEffect transition="in" filter="wipe(left)">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2"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p:tgtEl>
                                          <p:spTgt spid="3">
                                            <p:txEl>
                                              <p:pRg st="4" end="4"/>
                                            </p:txEl>
                                          </p:spTgt>
                                        </p:tgtEl>
                                        <p:attrNameLst>
                                          <p:attrName>ppt_x</p:attrName>
                                        </p:attrNameLst>
                                      </p:cBhvr>
                                      <p:tavLst>
                                        <p:tav tm="0">
                                          <p:val>
                                            <p:strVal val="#ppt_x+#ppt_w*1.125000"/>
                                          </p:val>
                                        </p:tav>
                                        <p:tav tm="100000">
                                          <p:val>
                                            <p:strVal val="#ppt_x"/>
                                          </p:val>
                                        </p:tav>
                                      </p:tavLst>
                                    </p:anim>
                                    <p:animEffect transition="in" filter="wipe(left)">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2"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p:tgtEl>
                                          <p:spTgt spid="3">
                                            <p:txEl>
                                              <p:pRg st="5" end="5"/>
                                            </p:txEl>
                                          </p:spTgt>
                                        </p:tgtEl>
                                        <p:attrNameLst>
                                          <p:attrName>ppt_x</p:attrName>
                                        </p:attrNameLst>
                                      </p:cBhvr>
                                      <p:tavLst>
                                        <p:tav tm="0">
                                          <p:val>
                                            <p:strVal val="#ppt_x+#ppt_w*1.125000"/>
                                          </p:val>
                                        </p:tav>
                                        <p:tav tm="100000">
                                          <p:val>
                                            <p:strVal val="#ppt_x"/>
                                          </p:val>
                                        </p:tav>
                                      </p:tavLst>
                                    </p:anim>
                                    <p:animEffect transition="in" filter="wipe(left)">
                                      <p:cBhvr>
                                        <p:cTn id="3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136</TotalTime>
  <Words>267</Words>
  <Application>Microsoft Office PowerPoint</Application>
  <PresentationFormat>On-screen Show (4:3)</PresentationFormat>
  <Paragraphs>20</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Aharoni</vt:lpstr>
      <vt:lpstr>Arial</vt:lpstr>
      <vt:lpstr>Calibri</vt:lpstr>
      <vt:lpstr>Calibri Light</vt:lpstr>
      <vt:lpstr>Office Theme</vt:lpstr>
      <vt:lpstr>Patiently Enduring  in this present Evil World</vt:lpstr>
      <vt:lpstr>Any law that supports evil will promote hatred of what is good. </vt:lpstr>
      <vt:lpstr>This present evil world must be endured by the righteous.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Patiently Enduring  in this present Evil World</dc:title>
  <dc:creator>Steve</dc:creator>
  <cp:lastModifiedBy>Steve</cp:lastModifiedBy>
  <cp:revision>11</cp:revision>
  <dcterms:created xsi:type="dcterms:W3CDTF">2022-12-15T20:10:02Z</dcterms:created>
  <dcterms:modified xsi:type="dcterms:W3CDTF">2022-12-17T14:45:09Z</dcterms:modified>
</cp:coreProperties>
</file>