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77" r:id="rId5"/>
    <p:sldId id="278" r:id="rId6"/>
    <p:sldId id="27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34" autoAdjust="0"/>
  </p:normalViewPr>
  <p:slideViewPr>
    <p:cSldViewPr snapToGrid="0">
      <p:cViewPr varScale="1">
        <p:scale>
          <a:sx n="44" d="100"/>
          <a:sy n="44" d="100"/>
        </p:scale>
        <p:origin x="1872" y="260"/>
      </p:cViewPr>
      <p:guideLst/>
    </p:cSldViewPr>
  </p:slideViewPr>
  <p:outlineViewPr>
    <p:cViewPr>
      <p:scale>
        <a:sx n="33" d="100"/>
        <a:sy n="33" d="100"/>
      </p:scale>
      <p:origin x="0" y="-2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6E210-3019-4C58-BB19-2328C3630BFF}" type="datetimeFigureOut">
              <a:rPr lang="en-US" smtClean="0"/>
              <a:t>12/20/2025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EA619-F14F-4CA9-AD80-1D8296473293}" type="slidenum">
              <a:rPr lang="en-US" smtClean="0"/>
              <a:t>‹#›</a:t>
            </a:fld>
            <a:endParaRPr lang="en-US"/>
          </a:p>
        </p:txBody>
      </p:sp>
    </p:spTree>
    <p:extLst>
      <p:ext uri="{BB962C8B-B14F-4D97-AF65-F5344CB8AC3E}">
        <p14:creationId xmlns:p14="http://schemas.microsoft.com/office/powerpoint/2010/main" val="303815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designed the church and gave it a mission to worship and glorify Him, spread the gospel, build itself up, and care for its needy.  Men have attempted to alter the role of the church to focus resources on social and material human concerns and numerical growth.  These alterations are not in line with the expectations of Jesus for His church.</a:t>
            </a:r>
          </a:p>
        </p:txBody>
      </p:sp>
      <p:sp>
        <p:nvSpPr>
          <p:cNvPr id="4" name="Slide Number Placeholder 3"/>
          <p:cNvSpPr>
            <a:spLocks noGrp="1"/>
          </p:cNvSpPr>
          <p:nvPr>
            <p:ph type="sldNum" sz="quarter" idx="5"/>
          </p:nvPr>
        </p:nvSpPr>
        <p:spPr/>
        <p:txBody>
          <a:bodyPr/>
          <a:lstStyle/>
          <a:p>
            <a:fld id="{6C8EA619-F14F-4CA9-AD80-1D8296473293}" type="slidenum">
              <a:rPr lang="en-US" smtClean="0"/>
              <a:t>1</a:t>
            </a:fld>
            <a:endParaRPr lang="en-US"/>
          </a:p>
        </p:txBody>
      </p:sp>
    </p:spTree>
    <p:extLst>
      <p:ext uri="{BB962C8B-B14F-4D97-AF65-F5344CB8AC3E}">
        <p14:creationId xmlns:p14="http://schemas.microsoft.com/office/powerpoint/2010/main" val="32976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8EA619-F14F-4CA9-AD80-1D8296473293}" type="slidenum">
              <a:rPr lang="en-US" smtClean="0"/>
              <a:t>4</a:t>
            </a:fld>
            <a:endParaRPr lang="en-US"/>
          </a:p>
        </p:txBody>
      </p:sp>
    </p:spTree>
    <p:extLst>
      <p:ext uri="{BB962C8B-B14F-4D97-AF65-F5344CB8AC3E}">
        <p14:creationId xmlns:p14="http://schemas.microsoft.com/office/powerpoint/2010/main" val="203275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7DC471-61B2-4C4E-B8F3-DE578AE8F815}"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31377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DC471-61B2-4C4E-B8F3-DE578AE8F815}"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422657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DC471-61B2-4C4E-B8F3-DE578AE8F815}"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38938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DC471-61B2-4C4E-B8F3-DE578AE8F815}"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39198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DC471-61B2-4C4E-B8F3-DE578AE8F815}"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219052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DC471-61B2-4C4E-B8F3-DE578AE8F815}"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41350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DC471-61B2-4C4E-B8F3-DE578AE8F815}"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340257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7DC471-61B2-4C4E-B8F3-DE578AE8F815}"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68344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DC471-61B2-4C4E-B8F3-DE578AE8F815}"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6775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DC471-61B2-4C4E-B8F3-DE578AE8F815}"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27030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DC471-61B2-4C4E-B8F3-DE578AE8F815}"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70E-DA9C-4F75-A7F3-5577A851B2A3}" type="slidenum">
              <a:rPr lang="en-US" smtClean="0"/>
              <a:t>‹#›</a:t>
            </a:fld>
            <a:endParaRPr lang="en-US"/>
          </a:p>
        </p:txBody>
      </p:sp>
    </p:spTree>
    <p:extLst>
      <p:ext uri="{BB962C8B-B14F-4D97-AF65-F5344CB8AC3E}">
        <p14:creationId xmlns:p14="http://schemas.microsoft.com/office/powerpoint/2010/main" val="16348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DC471-61B2-4C4E-B8F3-DE578AE8F815}" type="datetimeFigureOut">
              <a:rPr lang="en-US" smtClean="0"/>
              <a:t>12/20/2025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C4770E-DA9C-4F75-A7F3-5577A851B2A3}" type="slidenum">
              <a:rPr lang="en-US" smtClean="0"/>
              <a:t>‹#›</a:t>
            </a:fld>
            <a:endParaRPr lang="en-US"/>
          </a:p>
        </p:txBody>
      </p:sp>
    </p:spTree>
    <p:extLst>
      <p:ext uri="{BB962C8B-B14F-4D97-AF65-F5344CB8AC3E}">
        <p14:creationId xmlns:p14="http://schemas.microsoft.com/office/powerpoint/2010/main" val="3428083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84B264-147A-7C46-6838-60BA941299DC}"/>
              </a:ext>
            </a:extLst>
          </p:cNvPr>
          <p:cNvPicPr>
            <a:picLocks noChangeAspect="1"/>
          </p:cNvPicPr>
          <p:nvPr/>
        </p:nvPicPr>
        <p:blipFill>
          <a:blip r:embed="rId3"/>
          <a:srcRect r="2" b="5438"/>
          <a:stretch>
            <a:fillRect/>
          </a:stretch>
        </p:blipFill>
        <p:spPr>
          <a:xfrm>
            <a:off x="1891768" y="10"/>
            <a:ext cx="725223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9C6A02-C252-3BED-96F8-D10A4874975C}"/>
              </a:ext>
            </a:extLst>
          </p:cNvPr>
          <p:cNvSpPr>
            <a:spLocks noGrp="1"/>
          </p:cNvSpPr>
          <p:nvPr>
            <p:ph type="ctrTitle"/>
          </p:nvPr>
        </p:nvSpPr>
        <p:spPr>
          <a:xfrm>
            <a:off x="151949" y="401299"/>
            <a:ext cx="3432952" cy="4503390"/>
          </a:xfrm>
          <a:noFill/>
        </p:spPr>
        <p:txBody>
          <a:bodyPr>
            <a:normAutofit/>
          </a:bodyPr>
          <a:lstStyle/>
          <a:p>
            <a:r>
              <a:rPr lang="en-US" sz="7200" dirty="0">
                <a:latin typeface="Bahnschrift SemiBold Condensed" panose="020B0502040204020203" pitchFamily="34" charset="0"/>
              </a:rPr>
              <a:t>The Role of the Church Today</a:t>
            </a:r>
          </a:p>
        </p:txBody>
      </p:sp>
      <p:sp>
        <p:nvSpPr>
          <p:cNvPr id="3" name="Subtitle 2">
            <a:extLst>
              <a:ext uri="{FF2B5EF4-FFF2-40B4-BE49-F238E27FC236}">
                <a16:creationId xmlns:a16="http://schemas.microsoft.com/office/drawing/2014/main" id="{262F4969-FA9A-B53A-9015-547C62AB1EB4}"/>
              </a:ext>
            </a:extLst>
          </p:cNvPr>
          <p:cNvSpPr>
            <a:spLocks noGrp="1"/>
          </p:cNvSpPr>
          <p:nvPr>
            <p:ph type="subTitle" idx="1"/>
          </p:nvPr>
        </p:nvSpPr>
        <p:spPr>
          <a:xfrm>
            <a:off x="401748" y="5138685"/>
            <a:ext cx="2980040" cy="1485319"/>
          </a:xfrm>
          <a:noFill/>
        </p:spPr>
        <p:txBody>
          <a:bodyPr>
            <a:normAutofit/>
          </a:bodyPr>
          <a:lstStyle/>
          <a:p>
            <a:r>
              <a:rPr lang="en-US" sz="3200" i="1" dirty="0">
                <a:latin typeface="+mj-lt"/>
              </a:rPr>
              <a:t>Is it changing?  </a:t>
            </a:r>
          </a:p>
          <a:p>
            <a:r>
              <a:rPr lang="en-US" sz="3200" i="1" dirty="0">
                <a:latin typeface="+mj-lt"/>
              </a:rPr>
              <a:t>Should it be?</a:t>
            </a:r>
          </a:p>
        </p:txBody>
      </p:sp>
    </p:spTree>
    <p:extLst>
      <p:ext uri="{BB962C8B-B14F-4D97-AF65-F5344CB8AC3E}">
        <p14:creationId xmlns:p14="http://schemas.microsoft.com/office/powerpoint/2010/main" val="3582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D312-7968-066F-92EB-5163964111B6}"/>
              </a:ext>
            </a:extLst>
          </p:cNvPr>
          <p:cNvSpPr>
            <a:spLocks noGrp="1"/>
          </p:cNvSpPr>
          <p:nvPr>
            <p:ph type="title"/>
          </p:nvPr>
        </p:nvSpPr>
        <p:spPr>
          <a:xfrm>
            <a:off x="628650" y="202791"/>
            <a:ext cx="7886700" cy="1325563"/>
          </a:xfrm>
        </p:spPr>
        <p:txBody>
          <a:bodyPr>
            <a:normAutofit/>
          </a:bodyPr>
          <a:lstStyle/>
          <a:p>
            <a:pPr algn="ctr"/>
            <a:r>
              <a:rPr lang="en-US" sz="5400" dirty="0">
                <a:solidFill>
                  <a:srgbClr val="FFD03B"/>
                </a:solidFill>
                <a:latin typeface="Bahnschrift SemiBold Condensed" panose="020B0502040204020203" pitchFamily="34" charset="0"/>
              </a:rPr>
              <a:t>God’s Mission for the Church</a:t>
            </a:r>
          </a:p>
        </p:txBody>
      </p:sp>
      <p:sp>
        <p:nvSpPr>
          <p:cNvPr id="3" name="Content Placeholder 2">
            <a:extLst>
              <a:ext uri="{FF2B5EF4-FFF2-40B4-BE49-F238E27FC236}">
                <a16:creationId xmlns:a16="http://schemas.microsoft.com/office/drawing/2014/main" id="{136FA5B5-C590-2DB2-E7BB-AAEB54912025}"/>
              </a:ext>
            </a:extLst>
          </p:cNvPr>
          <p:cNvSpPr>
            <a:spLocks noGrp="1"/>
          </p:cNvSpPr>
          <p:nvPr>
            <p:ph idx="1"/>
          </p:nvPr>
        </p:nvSpPr>
        <p:spPr>
          <a:xfrm>
            <a:off x="418012" y="1423851"/>
            <a:ext cx="8307976" cy="4964520"/>
          </a:xfrm>
        </p:spPr>
        <p:txBody>
          <a:bodyPr>
            <a:normAutofit/>
          </a:bodyPr>
          <a:lstStyle/>
          <a:p>
            <a:r>
              <a:rPr lang="en-US" sz="3200" b="1" dirty="0">
                <a:solidFill>
                  <a:srgbClr val="FFFF99"/>
                </a:solidFill>
              </a:rPr>
              <a:t>Assembling together to worship Him </a:t>
            </a:r>
            <a:r>
              <a:rPr lang="en-US" sz="3200" dirty="0">
                <a:solidFill>
                  <a:srgbClr val="FFFF99"/>
                </a:solidFill>
              </a:rPr>
              <a:t>(Hebrews </a:t>
            </a:r>
            <a:r>
              <a:rPr lang="en-US" sz="3200">
                <a:solidFill>
                  <a:srgbClr val="FFFF99"/>
                </a:solidFill>
              </a:rPr>
              <a:t>10:23-25.1 Corinthians </a:t>
            </a:r>
            <a:r>
              <a:rPr lang="en-US" sz="3200" dirty="0">
                <a:solidFill>
                  <a:srgbClr val="FFFF99"/>
                </a:solidFill>
              </a:rPr>
              <a:t>11:18</a:t>
            </a:r>
            <a:r>
              <a:rPr lang="en-US" sz="3200">
                <a:solidFill>
                  <a:srgbClr val="FFFF99"/>
                </a:solidFill>
              </a:rPr>
              <a:t>;   Acts </a:t>
            </a:r>
            <a:r>
              <a:rPr lang="en-US" sz="3200" dirty="0">
                <a:solidFill>
                  <a:srgbClr val="FFFF99"/>
                </a:solidFill>
              </a:rPr>
              <a:t>20:7).</a:t>
            </a:r>
          </a:p>
          <a:p>
            <a:r>
              <a:rPr lang="en-US" sz="3200" b="1" dirty="0">
                <a:solidFill>
                  <a:srgbClr val="FFFF99"/>
                </a:solidFill>
              </a:rPr>
              <a:t>Edification of saints by saints                                     </a:t>
            </a:r>
            <a:r>
              <a:rPr lang="en-US" sz="3200" dirty="0">
                <a:solidFill>
                  <a:srgbClr val="FFFF99"/>
                </a:solidFill>
              </a:rPr>
              <a:t>(1 Corinthians 14:26  Ephesians 4:11-16).</a:t>
            </a:r>
          </a:p>
          <a:p>
            <a:r>
              <a:rPr lang="en-US" sz="3200" b="1" dirty="0">
                <a:solidFill>
                  <a:srgbClr val="FFFF99"/>
                </a:solidFill>
              </a:rPr>
              <a:t>Spreading the gospel </a:t>
            </a:r>
            <a:r>
              <a:rPr lang="en-US" sz="3200" dirty="0">
                <a:solidFill>
                  <a:srgbClr val="FFFF99"/>
                </a:solidFill>
              </a:rPr>
              <a:t>(1 Thessalonians 1:8; 1 Corinthians 9:6-14; Phil. 1:5; 4:15-16).</a:t>
            </a:r>
          </a:p>
          <a:p>
            <a:r>
              <a:rPr lang="en-US" sz="3200" b="1" dirty="0">
                <a:solidFill>
                  <a:srgbClr val="FFFF99"/>
                </a:solidFill>
              </a:rPr>
              <a:t>Care for its needy and needy saints elsewhere </a:t>
            </a:r>
            <a:r>
              <a:rPr lang="en-US" sz="3200" dirty="0">
                <a:solidFill>
                  <a:srgbClr val="FFFF99"/>
                </a:solidFill>
              </a:rPr>
              <a:t>(Acts 4:34-35; 11:29-30).</a:t>
            </a:r>
          </a:p>
        </p:txBody>
      </p:sp>
      <p:pic>
        <p:nvPicPr>
          <p:cNvPr id="6" name="Picture 5">
            <a:extLst>
              <a:ext uri="{FF2B5EF4-FFF2-40B4-BE49-F238E27FC236}">
                <a16:creationId xmlns:a16="http://schemas.microsoft.com/office/drawing/2014/main" id="{6DBEB059-1E05-96D7-D975-FA30F2AFFA91}"/>
              </a:ext>
            </a:extLst>
          </p:cNvPr>
          <p:cNvPicPr>
            <a:picLocks noChangeAspect="1"/>
          </p:cNvPicPr>
          <p:nvPr/>
        </p:nvPicPr>
        <p:blipFill>
          <a:blip r:embed="rId2"/>
          <a:stretch>
            <a:fillRect/>
          </a:stretch>
        </p:blipFill>
        <p:spPr>
          <a:xfrm>
            <a:off x="7002008" y="4657383"/>
            <a:ext cx="2233432" cy="2233432"/>
          </a:xfrm>
          <a:prstGeom prst="ellipse">
            <a:avLst/>
          </a:prstGeom>
          <a:ln>
            <a:noFill/>
          </a:ln>
          <a:effectLst>
            <a:softEdge rad="112500"/>
          </a:effectLst>
        </p:spPr>
      </p:pic>
    </p:spTree>
    <p:extLst>
      <p:ext uri="{BB962C8B-B14F-4D97-AF65-F5344CB8AC3E}">
        <p14:creationId xmlns:p14="http://schemas.microsoft.com/office/powerpoint/2010/main" val="1940417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7171-39BE-847F-E242-F8B73933E706}"/>
              </a:ext>
            </a:extLst>
          </p:cNvPr>
          <p:cNvSpPr>
            <a:spLocks noGrp="1"/>
          </p:cNvSpPr>
          <p:nvPr>
            <p:ph type="title"/>
          </p:nvPr>
        </p:nvSpPr>
        <p:spPr>
          <a:xfrm>
            <a:off x="628650" y="156754"/>
            <a:ext cx="7886700" cy="1533935"/>
          </a:xfrm>
        </p:spPr>
        <p:txBody>
          <a:bodyPr>
            <a:normAutofit/>
          </a:bodyPr>
          <a:lstStyle/>
          <a:p>
            <a:pPr algn="ctr"/>
            <a:r>
              <a:rPr lang="en-US" sz="4800" dirty="0">
                <a:solidFill>
                  <a:srgbClr val="FFC000"/>
                </a:solidFill>
                <a:latin typeface="Bahnschrift SemiBold Condensed" panose="020B0502040204020203" pitchFamily="34" charset="0"/>
              </a:rPr>
              <a:t>Altered Views of the Role </a:t>
            </a:r>
            <a:br>
              <a:rPr lang="en-US" sz="4800" dirty="0">
                <a:solidFill>
                  <a:srgbClr val="FFC000"/>
                </a:solidFill>
                <a:latin typeface="Bahnschrift SemiBold Condensed" panose="020B0502040204020203" pitchFamily="34" charset="0"/>
              </a:rPr>
            </a:br>
            <a:r>
              <a:rPr lang="en-US" sz="4800" dirty="0">
                <a:solidFill>
                  <a:srgbClr val="FFC000"/>
                </a:solidFill>
                <a:latin typeface="Bahnschrift SemiBold Condensed" panose="020B0502040204020203" pitchFamily="34" charset="0"/>
              </a:rPr>
              <a:t>and Mission of The Church</a:t>
            </a:r>
          </a:p>
        </p:txBody>
      </p:sp>
      <p:sp>
        <p:nvSpPr>
          <p:cNvPr id="3" name="Content Placeholder 2">
            <a:extLst>
              <a:ext uri="{FF2B5EF4-FFF2-40B4-BE49-F238E27FC236}">
                <a16:creationId xmlns:a16="http://schemas.microsoft.com/office/drawing/2014/main" id="{B50A6A73-DBC8-7C01-A834-753728E28488}"/>
              </a:ext>
            </a:extLst>
          </p:cNvPr>
          <p:cNvSpPr>
            <a:spLocks noGrp="1"/>
          </p:cNvSpPr>
          <p:nvPr>
            <p:ph idx="1"/>
          </p:nvPr>
        </p:nvSpPr>
        <p:spPr>
          <a:xfrm>
            <a:off x="496388" y="1690690"/>
            <a:ext cx="8386355" cy="5167310"/>
          </a:xfrm>
        </p:spPr>
        <p:txBody>
          <a:bodyPr>
            <a:normAutofit lnSpcReduction="10000"/>
          </a:bodyPr>
          <a:lstStyle/>
          <a:p>
            <a:r>
              <a:rPr lang="en-US" sz="3000" dirty="0">
                <a:solidFill>
                  <a:srgbClr val="FFFF99"/>
                </a:solidFill>
              </a:rPr>
              <a:t>75 years ago, brethren warned of attempts to change the role and mission of the church.</a:t>
            </a:r>
          </a:p>
          <a:p>
            <a:r>
              <a:rPr lang="en-US" sz="3000" dirty="0">
                <a:solidFill>
                  <a:srgbClr val="FFFF99"/>
                </a:solidFill>
              </a:rPr>
              <a:t>But changes were gradually accepted by some who were influenced by the </a:t>
            </a:r>
            <a:r>
              <a:rPr lang="en-US" sz="3000" b="1" dirty="0">
                <a:solidFill>
                  <a:srgbClr val="FFFF99"/>
                </a:solidFill>
              </a:rPr>
              <a:t>Social Gospel </a:t>
            </a:r>
            <a:r>
              <a:rPr lang="en-US" sz="3000" dirty="0">
                <a:solidFill>
                  <a:srgbClr val="FFFF99"/>
                </a:solidFill>
              </a:rPr>
              <a:t>and the </a:t>
            </a:r>
            <a:r>
              <a:rPr lang="en-US" sz="3000" b="1" dirty="0">
                <a:solidFill>
                  <a:srgbClr val="FFFF99"/>
                </a:solidFill>
              </a:rPr>
              <a:t>Church Growth Movement.</a:t>
            </a:r>
          </a:p>
          <a:p>
            <a:pPr lvl="1"/>
            <a:r>
              <a:rPr lang="en-US" sz="3000" i="1" dirty="0">
                <a:solidFill>
                  <a:schemeClr val="bg1"/>
                </a:solidFill>
                <a:effectLst>
                  <a:outerShdw blurRad="38100" dist="38100" dir="2700000" algn="tl">
                    <a:srgbClr val="000000">
                      <a:alpha val="43137"/>
                    </a:srgbClr>
                  </a:outerShdw>
                </a:effectLst>
              </a:rPr>
              <a:t>The </a:t>
            </a:r>
            <a:r>
              <a:rPr lang="en-US" sz="3000" b="1" i="1" dirty="0">
                <a:solidFill>
                  <a:schemeClr val="bg1"/>
                </a:solidFill>
                <a:effectLst>
                  <a:outerShdw blurRad="38100" dist="38100" dir="2700000" algn="tl">
                    <a:srgbClr val="000000">
                      <a:alpha val="43137"/>
                    </a:srgbClr>
                  </a:outerShdw>
                </a:effectLst>
              </a:rPr>
              <a:t>Social Gospel </a:t>
            </a:r>
            <a:r>
              <a:rPr lang="en-US" sz="3000" i="1" dirty="0">
                <a:solidFill>
                  <a:schemeClr val="bg1"/>
                </a:solidFill>
                <a:effectLst>
                  <a:outerShdw blurRad="38100" dist="38100" dir="2700000" algn="tl">
                    <a:srgbClr val="000000">
                      <a:alpha val="43137"/>
                    </a:srgbClr>
                  </a:outerShdw>
                </a:effectLst>
              </a:rPr>
              <a:t>viewed humanity’s problems as primarily social and political rather than spiritual.  It influenced churches to change their role to address these issues.</a:t>
            </a:r>
          </a:p>
          <a:p>
            <a:pPr lvl="1"/>
            <a:r>
              <a:rPr lang="en-US" sz="3000" i="1" dirty="0">
                <a:solidFill>
                  <a:schemeClr val="bg1"/>
                </a:solidFill>
                <a:effectLst>
                  <a:outerShdw blurRad="38100" dist="38100" dir="2700000" algn="tl">
                    <a:srgbClr val="000000">
                      <a:alpha val="43137"/>
                    </a:srgbClr>
                  </a:outerShdw>
                </a:effectLst>
              </a:rPr>
              <a:t>The </a:t>
            </a:r>
            <a:r>
              <a:rPr lang="en-US" sz="3000" b="1" i="1" dirty="0">
                <a:solidFill>
                  <a:schemeClr val="bg1"/>
                </a:solidFill>
                <a:effectLst>
                  <a:outerShdw blurRad="38100" dist="38100" dir="2700000" algn="tl">
                    <a:srgbClr val="000000">
                      <a:alpha val="43137"/>
                    </a:srgbClr>
                  </a:outerShdw>
                </a:effectLst>
              </a:rPr>
              <a:t>Church Growth Movement </a:t>
            </a:r>
            <a:r>
              <a:rPr lang="en-US" sz="3000" i="1" dirty="0">
                <a:solidFill>
                  <a:schemeClr val="bg1"/>
                </a:solidFill>
                <a:effectLst>
                  <a:outerShdw blurRad="38100" dist="38100" dir="2700000" algn="tl">
                    <a:srgbClr val="000000">
                      <a:alpha val="43137"/>
                    </a:srgbClr>
                  </a:outerShdw>
                </a:effectLst>
              </a:rPr>
              <a:t>viewed growth in membership as the chief aim of the church.</a:t>
            </a:r>
          </a:p>
          <a:p>
            <a:endParaRPr lang="en-US" dirty="0"/>
          </a:p>
        </p:txBody>
      </p:sp>
    </p:spTree>
    <p:extLst>
      <p:ext uri="{BB962C8B-B14F-4D97-AF65-F5344CB8AC3E}">
        <p14:creationId xmlns:p14="http://schemas.microsoft.com/office/powerpoint/2010/main" val="39174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5943" y="76201"/>
            <a:ext cx="8719457" cy="1066800"/>
          </a:xfrm>
        </p:spPr>
        <p:txBody>
          <a:bodyPr>
            <a:normAutofit/>
          </a:bodyPr>
          <a:lstStyle/>
          <a:p>
            <a:pPr algn="ctr" eaLnBrk="1" hangingPunct="1">
              <a:defRPr/>
            </a:pPr>
            <a:r>
              <a:rPr lang="en-US" sz="5400" cap="small" dirty="0">
                <a:solidFill>
                  <a:srgbClr val="FFD03B"/>
                </a:solidFill>
                <a:effectLst/>
                <a:latin typeface="Bahnschrift SemiBold Condensed" panose="020B0502040204020203" pitchFamily="34" charset="0"/>
              </a:rPr>
              <a:t>The Scriptures versus the Social Gospel</a:t>
            </a:r>
          </a:p>
        </p:txBody>
      </p:sp>
      <p:sp>
        <p:nvSpPr>
          <p:cNvPr id="38915" name="Rectangle 3"/>
          <p:cNvSpPr>
            <a:spLocks noGrp="1" noChangeArrowheads="1"/>
          </p:cNvSpPr>
          <p:nvPr>
            <p:ph type="body" sz="half" idx="1"/>
          </p:nvPr>
        </p:nvSpPr>
        <p:spPr>
          <a:xfrm>
            <a:off x="2133600" y="1868012"/>
            <a:ext cx="7010400" cy="4149725"/>
          </a:xfrm>
        </p:spPr>
        <p:txBody>
          <a:bodyPr/>
          <a:lstStyle/>
          <a:p>
            <a:pPr eaLnBrk="1" hangingPunct="1">
              <a:defRPr/>
            </a:pPr>
            <a:r>
              <a:rPr lang="en-US" b="1" dirty="0">
                <a:solidFill>
                  <a:schemeClr val="bg1"/>
                </a:solidFill>
              </a:rPr>
              <a:t>Sin</a:t>
            </a:r>
          </a:p>
          <a:p>
            <a:pPr eaLnBrk="1" hangingPunct="1">
              <a:defRPr/>
            </a:pPr>
            <a:endParaRPr lang="en-US" sz="2000" b="1" dirty="0">
              <a:solidFill>
                <a:schemeClr val="bg1"/>
              </a:solidFill>
            </a:endParaRPr>
          </a:p>
          <a:p>
            <a:pPr eaLnBrk="1" hangingPunct="1">
              <a:defRPr/>
            </a:pPr>
            <a:r>
              <a:rPr lang="en-US" b="1" dirty="0">
                <a:solidFill>
                  <a:schemeClr val="bg1"/>
                </a:solidFill>
              </a:rPr>
              <a:t>Forgiveness</a:t>
            </a:r>
          </a:p>
          <a:p>
            <a:pPr eaLnBrk="1" hangingPunct="1">
              <a:defRPr/>
            </a:pPr>
            <a:endParaRPr lang="en-US" sz="2000" b="1" dirty="0">
              <a:solidFill>
                <a:schemeClr val="bg1"/>
              </a:solidFill>
            </a:endParaRPr>
          </a:p>
          <a:p>
            <a:pPr eaLnBrk="1" hangingPunct="1">
              <a:defRPr/>
            </a:pPr>
            <a:r>
              <a:rPr lang="en-US" b="1" dirty="0">
                <a:solidFill>
                  <a:schemeClr val="bg1"/>
                </a:solidFill>
              </a:rPr>
              <a:t>Gospel</a:t>
            </a:r>
          </a:p>
          <a:p>
            <a:pPr eaLnBrk="1" hangingPunct="1">
              <a:defRPr/>
            </a:pPr>
            <a:endParaRPr lang="en-US" sz="2400" b="1" dirty="0">
              <a:solidFill>
                <a:schemeClr val="bg1"/>
              </a:solidFill>
            </a:endParaRPr>
          </a:p>
          <a:p>
            <a:pPr eaLnBrk="1" hangingPunct="1">
              <a:defRPr/>
            </a:pPr>
            <a:r>
              <a:rPr lang="en-US" b="1" dirty="0">
                <a:solidFill>
                  <a:schemeClr val="bg1"/>
                </a:solidFill>
              </a:rPr>
              <a:t>Teaching </a:t>
            </a:r>
          </a:p>
        </p:txBody>
      </p:sp>
      <p:sp>
        <p:nvSpPr>
          <p:cNvPr id="38916" name="Rectangle 4"/>
          <p:cNvSpPr>
            <a:spLocks noGrp="1" noChangeArrowheads="1"/>
          </p:cNvSpPr>
          <p:nvPr>
            <p:ph type="body" sz="half" idx="2"/>
          </p:nvPr>
        </p:nvSpPr>
        <p:spPr>
          <a:xfrm>
            <a:off x="4800600" y="1876994"/>
            <a:ext cx="4343400" cy="4149725"/>
          </a:xfrm>
        </p:spPr>
        <p:txBody>
          <a:bodyPr/>
          <a:lstStyle/>
          <a:p>
            <a:pPr eaLnBrk="1" hangingPunct="1">
              <a:defRPr/>
            </a:pPr>
            <a:r>
              <a:rPr lang="en-US" b="1" dirty="0">
                <a:solidFill>
                  <a:schemeClr val="bg1"/>
                </a:solidFill>
              </a:rPr>
              <a:t>Disease, Poverty,   Social Injustice</a:t>
            </a:r>
          </a:p>
          <a:p>
            <a:pPr eaLnBrk="1" hangingPunct="1">
              <a:defRPr/>
            </a:pPr>
            <a:r>
              <a:rPr lang="en-US" b="1" dirty="0">
                <a:solidFill>
                  <a:schemeClr val="bg1"/>
                </a:solidFill>
              </a:rPr>
              <a:t>Health, prosperity, peace, jobs, etc.</a:t>
            </a:r>
          </a:p>
          <a:p>
            <a:pPr eaLnBrk="1" hangingPunct="1">
              <a:defRPr/>
            </a:pPr>
            <a:r>
              <a:rPr lang="en-US" b="1" dirty="0">
                <a:solidFill>
                  <a:schemeClr val="bg1"/>
                </a:solidFill>
              </a:rPr>
              <a:t>Better government, Equality for all</a:t>
            </a:r>
          </a:p>
          <a:p>
            <a:pPr eaLnBrk="1" hangingPunct="1">
              <a:defRPr/>
            </a:pPr>
            <a:r>
              <a:rPr lang="en-US" b="1" dirty="0">
                <a:solidFill>
                  <a:schemeClr val="bg1"/>
                </a:solidFill>
              </a:rPr>
              <a:t>Political activism, Education</a:t>
            </a:r>
            <a:endParaRPr lang="en-US" dirty="0">
              <a:solidFill>
                <a:schemeClr val="bg1"/>
              </a:solidFill>
            </a:endParaRPr>
          </a:p>
        </p:txBody>
      </p:sp>
      <p:sp>
        <p:nvSpPr>
          <p:cNvPr id="38917" name="Text Box 5"/>
          <p:cNvSpPr txBox="1">
            <a:spLocks noChangeArrowheads="1"/>
          </p:cNvSpPr>
          <p:nvPr/>
        </p:nvSpPr>
        <p:spPr bwMode="auto">
          <a:xfrm>
            <a:off x="381000" y="1600200"/>
            <a:ext cx="2286000" cy="1066800"/>
          </a:xfrm>
          <a:prstGeom prst="rect">
            <a:avLst/>
          </a:prstGeom>
          <a:noFill/>
          <a:ln w="9525">
            <a:noFill/>
            <a:miter lim="800000"/>
            <a:headEnd/>
            <a:tailEnd/>
          </a:ln>
        </p:spPr>
        <p:txBody>
          <a:bodyPr>
            <a:spAutoFit/>
          </a:bodyPr>
          <a:lstStyle/>
          <a:p>
            <a:pPr>
              <a:spcBef>
                <a:spcPct val="50000"/>
              </a:spcBef>
            </a:pPr>
            <a:r>
              <a:rPr lang="en-US" sz="3200" b="1" dirty="0">
                <a:solidFill>
                  <a:srgbClr val="FFFF00"/>
                </a:solidFill>
                <a:latin typeface="Arial Narrow" pitchFamily="34" charset="0"/>
              </a:rPr>
              <a:t>Greatest Problem?</a:t>
            </a:r>
          </a:p>
        </p:txBody>
      </p:sp>
      <p:sp>
        <p:nvSpPr>
          <p:cNvPr id="38918" name="Text Box 6"/>
          <p:cNvSpPr txBox="1">
            <a:spLocks noChangeArrowheads="1"/>
          </p:cNvSpPr>
          <p:nvPr/>
        </p:nvSpPr>
        <p:spPr bwMode="auto">
          <a:xfrm>
            <a:off x="381000" y="2667000"/>
            <a:ext cx="2209800" cy="1066800"/>
          </a:xfrm>
          <a:prstGeom prst="rect">
            <a:avLst/>
          </a:prstGeom>
          <a:noFill/>
          <a:ln w="9525">
            <a:noFill/>
            <a:miter lim="800000"/>
            <a:headEnd/>
            <a:tailEnd/>
          </a:ln>
        </p:spPr>
        <p:txBody>
          <a:bodyPr>
            <a:spAutoFit/>
          </a:bodyPr>
          <a:lstStyle/>
          <a:p>
            <a:pPr>
              <a:spcBef>
                <a:spcPct val="50000"/>
              </a:spcBef>
            </a:pPr>
            <a:r>
              <a:rPr lang="en-US" sz="3200" b="1" dirty="0">
                <a:solidFill>
                  <a:srgbClr val="FFFF00"/>
                </a:solidFill>
                <a:latin typeface="Arial Narrow" pitchFamily="34" charset="0"/>
              </a:rPr>
              <a:t>Greatest Need?</a:t>
            </a:r>
          </a:p>
        </p:txBody>
      </p:sp>
      <p:sp>
        <p:nvSpPr>
          <p:cNvPr id="38919" name="Text Box 7"/>
          <p:cNvSpPr txBox="1">
            <a:spLocks noChangeArrowheads="1"/>
          </p:cNvSpPr>
          <p:nvPr/>
        </p:nvSpPr>
        <p:spPr bwMode="auto">
          <a:xfrm>
            <a:off x="367937" y="3683317"/>
            <a:ext cx="2286000" cy="584775"/>
          </a:xfrm>
          <a:prstGeom prst="rect">
            <a:avLst/>
          </a:prstGeom>
          <a:noFill/>
          <a:ln w="9525">
            <a:noFill/>
            <a:miter lim="800000"/>
            <a:headEnd/>
            <a:tailEnd/>
          </a:ln>
        </p:spPr>
        <p:txBody>
          <a:bodyPr>
            <a:spAutoFit/>
          </a:bodyPr>
          <a:lstStyle/>
          <a:p>
            <a:pPr>
              <a:spcBef>
                <a:spcPct val="50000"/>
              </a:spcBef>
            </a:pPr>
            <a:r>
              <a:rPr lang="en-US" sz="3200" b="1" dirty="0">
                <a:solidFill>
                  <a:srgbClr val="FFFF00"/>
                </a:solidFill>
                <a:latin typeface="Arial Narrow" pitchFamily="34" charset="0"/>
              </a:rPr>
              <a:t>Solution?</a:t>
            </a:r>
          </a:p>
        </p:txBody>
      </p:sp>
      <p:sp>
        <p:nvSpPr>
          <p:cNvPr id="38920" name="Text Box 8"/>
          <p:cNvSpPr txBox="1">
            <a:spLocks noChangeArrowheads="1"/>
          </p:cNvSpPr>
          <p:nvPr/>
        </p:nvSpPr>
        <p:spPr bwMode="auto">
          <a:xfrm>
            <a:off x="381000" y="4268092"/>
            <a:ext cx="2438400" cy="1077218"/>
          </a:xfrm>
          <a:prstGeom prst="rect">
            <a:avLst/>
          </a:prstGeom>
          <a:noFill/>
          <a:ln w="9525">
            <a:noFill/>
            <a:miter lim="800000"/>
            <a:headEnd/>
            <a:tailEnd/>
          </a:ln>
        </p:spPr>
        <p:txBody>
          <a:bodyPr>
            <a:spAutoFit/>
          </a:bodyPr>
          <a:lstStyle/>
          <a:p>
            <a:pPr>
              <a:spcBef>
                <a:spcPct val="50000"/>
              </a:spcBef>
            </a:pPr>
            <a:r>
              <a:rPr lang="en-US" sz="3200" b="1" dirty="0">
                <a:solidFill>
                  <a:srgbClr val="FFFF00"/>
                </a:solidFill>
                <a:latin typeface="Arial Narrow" pitchFamily="34" charset="0"/>
              </a:rPr>
              <a:t>Means of Attaining? </a:t>
            </a:r>
          </a:p>
        </p:txBody>
      </p:sp>
      <p:sp>
        <p:nvSpPr>
          <p:cNvPr id="38921" name="Text Box 9"/>
          <p:cNvSpPr txBox="1">
            <a:spLocks noChangeArrowheads="1"/>
          </p:cNvSpPr>
          <p:nvPr/>
        </p:nvSpPr>
        <p:spPr bwMode="auto">
          <a:xfrm>
            <a:off x="2268582" y="1195048"/>
            <a:ext cx="6324600" cy="579438"/>
          </a:xfrm>
          <a:prstGeom prst="rect">
            <a:avLst/>
          </a:prstGeom>
          <a:noFill/>
          <a:ln w="9525">
            <a:noFill/>
            <a:miter lim="800000"/>
            <a:headEnd/>
            <a:tailEnd/>
          </a:ln>
        </p:spPr>
        <p:txBody>
          <a:bodyPr>
            <a:spAutoFit/>
          </a:bodyPr>
          <a:lstStyle/>
          <a:p>
            <a:pPr>
              <a:spcBef>
                <a:spcPct val="50000"/>
              </a:spcBef>
            </a:pPr>
            <a:r>
              <a:rPr lang="en-US" sz="3200" b="1" u="sng" dirty="0">
                <a:solidFill>
                  <a:srgbClr val="FFFF00"/>
                </a:solidFill>
                <a:latin typeface="Arial Narrow" panose="020B0606020202030204" pitchFamily="34" charset="0"/>
              </a:rPr>
              <a:t>Scriptures</a:t>
            </a:r>
          </a:p>
        </p:txBody>
      </p:sp>
      <p:sp>
        <p:nvSpPr>
          <p:cNvPr id="38922" name="Text Box 10"/>
          <p:cNvSpPr txBox="1">
            <a:spLocks noChangeArrowheads="1"/>
          </p:cNvSpPr>
          <p:nvPr/>
        </p:nvSpPr>
        <p:spPr bwMode="auto">
          <a:xfrm>
            <a:off x="5638800" y="1195047"/>
            <a:ext cx="2514600" cy="579438"/>
          </a:xfrm>
          <a:prstGeom prst="rect">
            <a:avLst/>
          </a:prstGeom>
          <a:noFill/>
          <a:ln w="9525">
            <a:noFill/>
            <a:miter lim="800000"/>
            <a:headEnd/>
            <a:tailEnd/>
          </a:ln>
        </p:spPr>
        <p:txBody>
          <a:bodyPr>
            <a:spAutoFit/>
          </a:bodyPr>
          <a:lstStyle/>
          <a:p>
            <a:pPr>
              <a:spcBef>
                <a:spcPct val="50000"/>
              </a:spcBef>
            </a:pPr>
            <a:r>
              <a:rPr lang="en-US" sz="3200" b="1" u="sng" dirty="0">
                <a:solidFill>
                  <a:srgbClr val="FFFF00"/>
                </a:solidFill>
                <a:latin typeface="Arial Narrow" pitchFamily="34" charset="0"/>
              </a:rPr>
              <a:t>Social Gospel </a:t>
            </a:r>
          </a:p>
        </p:txBody>
      </p:sp>
      <p:sp>
        <p:nvSpPr>
          <p:cNvPr id="38923" name="Line 11"/>
          <p:cNvSpPr>
            <a:spLocks noChangeShapeType="1"/>
          </p:cNvSpPr>
          <p:nvPr/>
        </p:nvSpPr>
        <p:spPr bwMode="auto">
          <a:xfrm flipV="1">
            <a:off x="561703" y="5486400"/>
            <a:ext cx="3781697" cy="0"/>
          </a:xfrm>
          <a:prstGeom prst="line">
            <a:avLst/>
          </a:prstGeom>
          <a:noFill/>
          <a:ln w="76200">
            <a:solidFill>
              <a:srgbClr val="FF3300"/>
            </a:solidFill>
            <a:round/>
            <a:headEnd/>
            <a:tailEnd/>
          </a:ln>
        </p:spPr>
        <p:txBody>
          <a:bodyPr/>
          <a:lstStyle/>
          <a:p>
            <a:endParaRPr lang="en-US"/>
          </a:p>
        </p:txBody>
      </p:sp>
      <p:sp>
        <p:nvSpPr>
          <p:cNvPr id="38924" name="Text Box 12"/>
          <p:cNvSpPr txBox="1">
            <a:spLocks noChangeArrowheads="1"/>
          </p:cNvSpPr>
          <p:nvPr/>
        </p:nvSpPr>
        <p:spPr bwMode="auto">
          <a:xfrm>
            <a:off x="4724400" y="5486400"/>
            <a:ext cx="4419600" cy="1066800"/>
          </a:xfrm>
          <a:prstGeom prst="rect">
            <a:avLst/>
          </a:prstGeom>
          <a:noFill/>
          <a:ln w="9525">
            <a:noFill/>
            <a:miter lim="800000"/>
            <a:headEnd/>
            <a:tailEnd/>
          </a:ln>
        </p:spPr>
        <p:txBody>
          <a:bodyPr wrap="square">
            <a:spAutoFit/>
          </a:bodyPr>
          <a:lstStyle/>
          <a:p>
            <a:pPr algn="ctr">
              <a:spcBef>
                <a:spcPct val="50000"/>
              </a:spcBef>
            </a:pPr>
            <a:r>
              <a:rPr lang="en-US" sz="3200" b="1" i="1" dirty="0">
                <a:solidFill>
                  <a:schemeClr val="bg1"/>
                </a:solidFill>
                <a:effectLst>
                  <a:outerShdw blurRad="38100" dist="38100" dir="2700000" algn="tl">
                    <a:srgbClr val="000000">
                      <a:alpha val="43137"/>
                    </a:srgbClr>
                  </a:outerShdw>
                </a:effectLst>
              </a:rPr>
              <a:t>All about man!             All about here &amp; now!</a:t>
            </a:r>
          </a:p>
        </p:txBody>
      </p:sp>
      <p:sp>
        <p:nvSpPr>
          <p:cNvPr id="38926" name="Line 14"/>
          <p:cNvSpPr>
            <a:spLocks noChangeShapeType="1"/>
          </p:cNvSpPr>
          <p:nvPr/>
        </p:nvSpPr>
        <p:spPr bwMode="auto">
          <a:xfrm>
            <a:off x="4800600" y="5486400"/>
            <a:ext cx="4114800" cy="0"/>
          </a:xfrm>
          <a:prstGeom prst="line">
            <a:avLst/>
          </a:prstGeom>
          <a:noFill/>
          <a:ln w="76200">
            <a:solidFill>
              <a:srgbClr val="FF3300"/>
            </a:solidFill>
            <a:round/>
            <a:headEnd/>
            <a:tailEnd/>
          </a:ln>
        </p:spPr>
        <p:txBody>
          <a:bodyPr/>
          <a:lstStyle/>
          <a:p>
            <a:endParaRPr lang="en-US"/>
          </a:p>
        </p:txBody>
      </p:sp>
      <p:sp>
        <p:nvSpPr>
          <p:cNvPr id="38927" name="Text Box 15"/>
          <p:cNvSpPr txBox="1">
            <a:spLocks noChangeArrowheads="1"/>
          </p:cNvSpPr>
          <p:nvPr/>
        </p:nvSpPr>
        <p:spPr bwMode="auto">
          <a:xfrm>
            <a:off x="561703" y="5550543"/>
            <a:ext cx="3781697" cy="1066800"/>
          </a:xfrm>
          <a:prstGeom prst="rect">
            <a:avLst/>
          </a:prstGeom>
          <a:noFill/>
          <a:ln w="9525">
            <a:noFill/>
            <a:miter lim="800000"/>
            <a:headEnd/>
            <a:tailEnd/>
          </a:ln>
        </p:spPr>
        <p:txBody>
          <a:bodyPr wrap="square">
            <a:spAutoFit/>
          </a:bodyPr>
          <a:lstStyle/>
          <a:p>
            <a:pPr algn="ctr">
              <a:spcBef>
                <a:spcPct val="50000"/>
              </a:spcBef>
            </a:pPr>
            <a:r>
              <a:rPr lang="en-US" sz="3200" b="1" i="1" dirty="0">
                <a:solidFill>
                  <a:schemeClr val="bg1"/>
                </a:solidFill>
                <a:effectLst>
                  <a:outerShdw blurRad="38100" dist="38100" dir="2700000" algn="tl">
                    <a:srgbClr val="000000">
                      <a:alpha val="43137"/>
                    </a:srgbClr>
                  </a:outerShdw>
                </a:effectLst>
              </a:rPr>
              <a:t>    All about God!    All about heaven!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9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89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8920"/>
                                        </p:tgtEl>
                                        <p:attrNameLst>
                                          <p:attrName>style.visibility</p:attrName>
                                        </p:attrNameLst>
                                      </p:cBhvr>
                                      <p:to>
                                        <p:strVal val="visible"/>
                                      </p:to>
                                    </p:set>
                                  </p:childTnLst>
                                </p:cTn>
                              </p:par>
                            </p:childTnLst>
                          </p:cTn>
                        </p:par>
                        <p:par>
                          <p:cTn id="16" fill="hold">
                            <p:stCondLst>
                              <p:cond delay="0"/>
                            </p:stCondLst>
                            <p:childTnLst>
                              <p:par>
                                <p:cTn id="17" presetID="53" presetClass="entr" presetSubtype="0" fill="hold" grpId="0" nodeType="after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2000" fill="hold"/>
                                        <p:tgtEl>
                                          <p:spTgt spid="38921"/>
                                        </p:tgtEl>
                                        <p:attrNameLst>
                                          <p:attrName>ppt_w</p:attrName>
                                        </p:attrNameLst>
                                      </p:cBhvr>
                                      <p:tavLst>
                                        <p:tav tm="0">
                                          <p:val>
                                            <p:fltVal val="0"/>
                                          </p:val>
                                        </p:tav>
                                        <p:tav tm="100000">
                                          <p:val>
                                            <p:strVal val="#ppt_w"/>
                                          </p:val>
                                        </p:tav>
                                      </p:tavLst>
                                    </p:anim>
                                    <p:anim calcmode="lin" valueType="num">
                                      <p:cBhvr>
                                        <p:cTn id="20" dur="2000" fill="hold"/>
                                        <p:tgtEl>
                                          <p:spTgt spid="38921"/>
                                        </p:tgtEl>
                                        <p:attrNameLst>
                                          <p:attrName>ppt_h</p:attrName>
                                        </p:attrNameLst>
                                      </p:cBhvr>
                                      <p:tavLst>
                                        <p:tav tm="0">
                                          <p:val>
                                            <p:fltVal val="0"/>
                                          </p:val>
                                        </p:tav>
                                        <p:tav tm="100000">
                                          <p:val>
                                            <p:strVal val="#ppt_h"/>
                                          </p:val>
                                        </p:tav>
                                      </p:tavLst>
                                    </p:anim>
                                    <p:animEffect transition="in" filter="fade">
                                      <p:cBhvr>
                                        <p:cTn id="21" dur="2000"/>
                                        <p:tgtEl>
                                          <p:spTgt spid="38921"/>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8915">
                                            <p:txEl>
                                              <p:pRg st="0" end="0"/>
                                            </p:txEl>
                                          </p:spTgt>
                                        </p:tgtEl>
                                        <p:attrNameLst>
                                          <p:attrName>style.visibility</p:attrName>
                                        </p:attrNameLst>
                                      </p:cBhvr>
                                      <p:to>
                                        <p:strVal val="visible"/>
                                      </p:to>
                                    </p:set>
                                    <p:anim calcmode="lin" valueType="num">
                                      <p:cBhvr>
                                        <p:cTn id="25" dur="2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38915">
                                            <p:txEl>
                                              <p:pRg st="0" end="0"/>
                                            </p:tx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38915">
                                            <p:txEl>
                                              <p:pRg st="2" end="2"/>
                                            </p:txEl>
                                          </p:spTgt>
                                        </p:tgtEl>
                                        <p:attrNameLst>
                                          <p:attrName>style.visibility</p:attrName>
                                        </p:attrNameLst>
                                      </p:cBhvr>
                                      <p:to>
                                        <p:strVal val="visible"/>
                                      </p:to>
                                    </p:set>
                                    <p:anim calcmode="lin" valueType="num">
                                      <p:cBhvr>
                                        <p:cTn id="31" dur="2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8915">
                                            <p:txEl>
                                              <p:pRg st="2" end="2"/>
                                            </p:txEl>
                                          </p:spTgt>
                                        </p:tgtEl>
                                      </p:cBhvr>
                                    </p:animEffect>
                                  </p:childTnLst>
                                </p:cTn>
                              </p:par>
                            </p:childTnLst>
                          </p:cTn>
                        </p:par>
                        <p:par>
                          <p:cTn id="34" fill="hold">
                            <p:stCondLst>
                              <p:cond delay="6000"/>
                            </p:stCondLst>
                            <p:childTnLst>
                              <p:par>
                                <p:cTn id="35" presetID="53" presetClass="entr" presetSubtype="0" fill="hold" grpId="0" nodeType="afterEffect">
                                  <p:stCondLst>
                                    <p:cond delay="0"/>
                                  </p:stCondLst>
                                  <p:childTnLst>
                                    <p:set>
                                      <p:cBhvr>
                                        <p:cTn id="36" dur="1" fill="hold">
                                          <p:stCondLst>
                                            <p:cond delay="0"/>
                                          </p:stCondLst>
                                        </p:cTn>
                                        <p:tgtEl>
                                          <p:spTgt spid="38915">
                                            <p:txEl>
                                              <p:pRg st="4" end="4"/>
                                            </p:txEl>
                                          </p:spTgt>
                                        </p:tgtEl>
                                        <p:attrNameLst>
                                          <p:attrName>style.visibility</p:attrName>
                                        </p:attrNameLst>
                                      </p:cBhvr>
                                      <p:to>
                                        <p:strVal val="visible"/>
                                      </p:to>
                                    </p:set>
                                    <p:anim calcmode="lin" valueType="num">
                                      <p:cBhvr>
                                        <p:cTn id="37" dur="20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8915">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8915">
                                            <p:txEl>
                                              <p:pRg st="4" end="4"/>
                                            </p:txEl>
                                          </p:spTgt>
                                        </p:tgtEl>
                                      </p:cBhvr>
                                    </p:animEffect>
                                  </p:childTnLst>
                                </p:cTn>
                              </p:par>
                            </p:childTnLst>
                          </p:cTn>
                        </p:par>
                        <p:par>
                          <p:cTn id="40" fill="hold">
                            <p:stCondLst>
                              <p:cond delay="8000"/>
                            </p:stCondLst>
                            <p:childTnLst>
                              <p:par>
                                <p:cTn id="41" presetID="53" presetClass="entr" presetSubtype="0" fill="hold" grpId="0" nodeType="after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p:cTn id="43" dur="2000" fill="hold"/>
                                        <p:tgtEl>
                                          <p:spTgt spid="38915">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38915">
                                            <p:txEl>
                                              <p:pRg st="6" end="6"/>
                                            </p:txEl>
                                          </p:spTgt>
                                        </p:tgtEl>
                                        <p:attrNameLst>
                                          <p:attrName>ppt_h</p:attrName>
                                        </p:attrNameLst>
                                      </p:cBhvr>
                                      <p:tavLst>
                                        <p:tav tm="0">
                                          <p:val>
                                            <p:fltVal val="0"/>
                                          </p:val>
                                        </p:tav>
                                        <p:tav tm="100000">
                                          <p:val>
                                            <p:strVal val="#ppt_h"/>
                                          </p:val>
                                        </p:tav>
                                      </p:tavLst>
                                    </p:anim>
                                    <p:animEffect transition="in" filter="fade">
                                      <p:cBhvr>
                                        <p:cTn id="45" dur="2000"/>
                                        <p:tgtEl>
                                          <p:spTgt spid="38915">
                                            <p:txEl>
                                              <p:pRg st="6" end="6"/>
                                            </p:txEl>
                                          </p:spTgt>
                                        </p:tgtEl>
                                      </p:cBhvr>
                                    </p:animEffect>
                                  </p:childTnLst>
                                </p:cTn>
                              </p:par>
                            </p:childTnLst>
                          </p:cTn>
                        </p:par>
                        <p:par>
                          <p:cTn id="46" fill="hold">
                            <p:stCondLst>
                              <p:cond delay="10000"/>
                            </p:stCondLst>
                            <p:childTnLst>
                              <p:par>
                                <p:cTn id="47" presetID="22" presetClass="entr" presetSubtype="8" fill="hold" grpId="0" nodeType="afterEffect">
                                  <p:stCondLst>
                                    <p:cond delay="0"/>
                                  </p:stCondLst>
                                  <p:childTnLst>
                                    <p:set>
                                      <p:cBhvr>
                                        <p:cTn id="48" dur="1" fill="hold">
                                          <p:stCondLst>
                                            <p:cond delay="0"/>
                                          </p:stCondLst>
                                        </p:cTn>
                                        <p:tgtEl>
                                          <p:spTgt spid="38923"/>
                                        </p:tgtEl>
                                        <p:attrNameLst>
                                          <p:attrName>style.visibility</p:attrName>
                                        </p:attrNameLst>
                                      </p:cBhvr>
                                      <p:to>
                                        <p:strVal val="visible"/>
                                      </p:to>
                                    </p:set>
                                    <p:animEffect transition="in" filter="wipe(left)">
                                      <p:cBhvr>
                                        <p:cTn id="49" dur="500"/>
                                        <p:tgtEl>
                                          <p:spTgt spid="38923"/>
                                        </p:tgtEl>
                                      </p:cBhvr>
                                    </p:animEffect>
                                  </p:childTnLst>
                                </p:cTn>
                              </p:par>
                            </p:childTnLst>
                          </p:cTn>
                        </p:par>
                        <p:par>
                          <p:cTn id="50" fill="hold">
                            <p:stCondLst>
                              <p:cond delay="10500"/>
                            </p:stCondLst>
                            <p:childTnLst>
                              <p:par>
                                <p:cTn id="51" presetID="2" presetClass="entr" presetSubtype="4" fill="hold" grpId="0" nodeType="afterEffect">
                                  <p:stCondLst>
                                    <p:cond delay="0"/>
                                  </p:stCondLst>
                                  <p:childTnLst>
                                    <p:set>
                                      <p:cBhvr>
                                        <p:cTn id="52" dur="1" fill="hold">
                                          <p:stCondLst>
                                            <p:cond delay="0"/>
                                          </p:stCondLst>
                                        </p:cTn>
                                        <p:tgtEl>
                                          <p:spTgt spid="38927"/>
                                        </p:tgtEl>
                                        <p:attrNameLst>
                                          <p:attrName>style.visibility</p:attrName>
                                        </p:attrNameLst>
                                      </p:cBhvr>
                                      <p:to>
                                        <p:strVal val="visible"/>
                                      </p:to>
                                    </p:set>
                                    <p:anim calcmode="lin" valueType="num">
                                      <p:cBhvr additive="base">
                                        <p:cTn id="53" dur="500" fill="hold"/>
                                        <p:tgtEl>
                                          <p:spTgt spid="38927"/>
                                        </p:tgtEl>
                                        <p:attrNameLst>
                                          <p:attrName>ppt_x</p:attrName>
                                        </p:attrNameLst>
                                      </p:cBhvr>
                                      <p:tavLst>
                                        <p:tav tm="0">
                                          <p:val>
                                            <p:strVal val="#ppt_x"/>
                                          </p:val>
                                        </p:tav>
                                        <p:tav tm="100000">
                                          <p:val>
                                            <p:strVal val="#ppt_x"/>
                                          </p:val>
                                        </p:tav>
                                      </p:tavLst>
                                    </p:anim>
                                    <p:anim calcmode="lin" valueType="num">
                                      <p:cBhvr additive="base">
                                        <p:cTn id="54" dur="500" fill="hold"/>
                                        <p:tgtEl>
                                          <p:spTgt spid="3892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27"/>
                                        </p:tgtEl>
                                        <p:attrNameLst>
                                          <p:attrName>ppt_c</p:attrName>
                                        </p:attrNameLst>
                                      </p:cBhvr>
                                      <p:to>
                                        <a:schemeClr val="tx2"/>
                                      </p:to>
                                    </p:animClr>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8922"/>
                                        </p:tgtEl>
                                        <p:attrNameLst>
                                          <p:attrName>style.visibility</p:attrName>
                                        </p:attrNameLst>
                                      </p:cBhvr>
                                      <p:to>
                                        <p:strVal val="visible"/>
                                      </p:to>
                                    </p:set>
                                    <p:anim calcmode="lin" valueType="num">
                                      <p:cBhvr>
                                        <p:cTn id="59" dur="500" fill="hold"/>
                                        <p:tgtEl>
                                          <p:spTgt spid="38922"/>
                                        </p:tgtEl>
                                        <p:attrNameLst>
                                          <p:attrName>ppt_w</p:attrName>
                                        </p:attrNameLst>
                                      </p:cBhvr>
                                      <p:tavLst>
                                        <p:tav tm="0">
                                          <p:val>
                                            <p:fltVal val="0"/>
                                          </p:val>
                                        </p:tav>
                                        <p:tav tm="100000">
                                          <p:val>
                                            <p:strVal val="#ppt_w"/>
                                          </p:val>
                                        </p:tav>
                                      </p:tavLst>
                                    </p:anim>
                                    <p:anim calcmode="lin" valueType="num">
                                      <p:cBhvr>
                                        <p:cTn id="60" dur="500" fill="hold"/>
                                        <p:tgtEl>
                                          <p:spTgt spid="38922"/>
                                        </p:tgtEl>
                                        <p:attrNameLst>
                                          <p:attrName>ppt_h</p:attrName>
                                        </p:attrNameLst>
                                      </p:cBhvr>
                                      <p:tavLst>
                                        <p:tav tm="0">
                                          <p:val>
                                            <p:fltVal val="0"/>
                                          </p:val>
                                        </p:tav>
                                        <p:tav tm="100000">
                                          <p:val>
                                            <p:strVal val="#ppt_h"/>
                                          </p:val>
                                        </p:tav>
                                      </p:tavLst>
                                    </p:anim>
                                    <p:animEffect transition="in" filter="fade">
                                      <p:cBhvr>
                                        <p:cTn id="61" dur="500"/>
                                        <p:tgtEl>
                                          <p:spTgt spid="3892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916">
                                            <p:txEl>
                                              <p:pRg st="0" end="0"/>
                                            </p:txEl>
                                          </p:spTgt>
                                        </p:tgtEl>
                                        <p:attrNameLst>
                                          <p:attrName>style.visibility</p:attrName>
                                        </p:attrNameLst>
                                      </p:cBhvr>
                                      <p:to>
                                        <p:strVal val="visible"/>
                                      </p:to>
                                    </p:set>
                                    <p:anim calcmode="lin" valueType="num">
                                      <p:cBhvr additive="base">
                                        <p:cTn id="66" dur="10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8916">
                                            <p:txEl>
                                              <p:pRg st="1" end="1"/>
                                            </p:txEl>
                                          </p:spTgt>
                                        </p:tgtEl>
                                        <p:attrNameLst>
                                          <p:attrName>style.visibility</p:attrName>
                                        </p:attrNameLst>
                                      </p:cBhvr>
                                      <p:to>
                                        <p:strVal val="visible"/>
                                      </p:to>
                                    </p:set>
                                    <p:anim calcmode="lin" valueType="num">
                                      <p:cBhvr additive="base">
                                        <p:cTn id="72" dur="10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916">
                                            <p:txEl>
                                              <p:pRg st="2" end="2"/>
                                            </p:txEl>
                                          </p:spTgt>
                                        </p:tgtEl>
                                        <p:attrNameLst>
                                          <p:attrName>style.visibility</p:attrName>
                                        </p:attrNameLst>
                                      </p:cBhvr>
                                      <p:to>
                                        <p:strVal val="visible"/>
                                      </p:to>
                                    </p:set>
                                    <p:anim calcmode="lin" valueType="num">
                                      <p:cBhvr additive="base">
                                        <p:cTn id="78" dur="10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79" dur="10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8916">
                                            <p:txEl>
                                              <p:pRg st="3" end="3"/>
                                            </p:txEl>
                                          </p:spTgt>
                                        </p:tgtEl>
                                        <p:attrNameLst>
                                          <p:attrName>style.visibility</p:attrName>
                                        </p:attrNameLst>
                                      </p:cBhvr>
                                      <p:to>
                                        <p:strVal val="visible"/>
                                      </p:to>
                                    </p:set>
                                    <p:anim calcmode="lin" valueType="num">
                                      <p:cBhvr additive="base">
                                        <p:cTn id="84" dur="10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389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8926"/>
                                        </p:tgtEl>
                                        <p:attrNameLst>
                                          <p:attrName>style.visibility</p:attrName>
                                        </p:attrNameLst>
                                      </p:cBhvr>
                                      <p:to>
                                        <p:strVal val="visible"/>
                                      </p:to>
                                    </p:set>
                                    <p:animEffect transition="in" filter="wipe(left)">
                                      <p:cBhvr>
                                        <p:cTn id="90" dur="500"/>
                                        <p:tgtEl>
                                          <p:spTgt spid="38926"/>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38924"/>
                                        </p:tgtEl>
                                        <p:attrNameLst>
                                          <p:attrName>style.visibility</p:attrName>
                                        </p:attrNameLst>
                                      </p:cBhvr>
                                      <p:to>
                                        <p:strVal val="visible"/>
                                      </p:to>
                                    </p:set>
                                    <p:anim calcmode="lin" valueType="num">
                                      <p:cBhvr additive="base">
                                        <p:cTn id="93" dur="500" fill="hold"/>
                                        <p:tgtEl>
                                          <p:spTgt spid="38924"/>
                                        </p:tgtEl>
                                        <p:attrNameLst>
                                          <p:attrName>ppt_x</p:attrName>
                                        </p:attrNameLst>
                                      </p:cBhvr>
                                      <p:tavLst>
                                        <p:tav tm="0">
                                          <p:val>
                                            <p:strVal val="#ppt_x"/>
                                          </p:val>
                                        </p:tav>
                                        <p:tav tm="100000">
                                          <p:val>
                                            <p:strVal val="#ppt_x"/>
                                          </p:val>
                                        </p:tav>
                                      </p:tavLst>
                                    </p:anim>
                                    <p:anim calcmode="lin" valueType="num">
                                      <p:cBhvr additive="base">
                                        <p:cTn id="94"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16" grpId="0" uiExpand="1" build="p"/>
      <p:bldP spid="38917" grpId="0"/>
      <p:bldP spid="38918" grpId="0"/>
      <p:bldP spid="38919" grpId="0"/>
      <p:bldP spid="38920" grpId="0"/>
      <p:bldP spid="38921" grpId="0"/>
      <p:bldP spid="38922" grpId="0"/>
      <p:bldP spid="38923" grpId="0" animBg="1"/>
      <p:bldP spid="38924" grpId="0"/>
      <p:bldP spid="38926" grpId="0" animBg="1"/>
      <p:bldP spid="389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48964-F38D-E073-A348-F7B6728FDB16}"/>
              </a:ext>
            </a:extLst>
          </p:cNvPr>
          <p:cNvSpPr>
            <a:spLocks noGrp="1"/>
          </p:cNvSpPr>
          <p:nvPr>
            <p:ph type="title"/>
          </p:nvPr>
        </p:nvSpPr>
        <p:spPr>
          <a:xfrm>
            <a:off x="1" y="365126"/>
            <a:ext cx="9144000" cy="1325563"/>
          </a:xfrm>
        </p:spPr>
        <p:txBody>
          <a:bodyPr/>
          <a:lstStyle/>
          <a:p>
            <a:pPr algn="ctr"/>
            <a:r>
              <a:rPr lang="en-US" dirty="0">
                <a:solidFill>
                  <a:srgbClr val="FFD03B"/>
                </a:solidFill>
                <a:latin typeface="Bahnschrift SemiBold Condensed" panose="020B0502040204020203" pitchFamily="34" charset="0"/>
              </a:rPr>
              <a:t>Scriptures VS. the Church Growth Movement</a:t>
            </a:r>
          </a:p>
        </p:txBody>
      </p:sp>
      <p:sp>
        <p:nvSpPr>
          <p:cNvPr id="6" name="Content Placeholder 5">
            <a:extLst>
              <a:ext uri="{FF2B5EF4-FFF2-40B4-BE49-F238E27FC236}">
                <a16:creationId xmlns:a16="http://schemas.microsoft.com/office/drawing/2014/main" id="{9730A803-7846-0D6A-B8B4-97FC48B953A4}"/>
              </a:ext>
            </a:extLst>
          </p:cNvPr>
          <p:cNvSpPr>
            <a:spLocks noGrp="1"/>
          </p:cNvSpPr>
          <p:nvPr>
            <p:ph idx="1"/>
          </p:nvPr>
        </p:nvSpPr>
        <p:spPr>
          <a:xfrm>
            <a:off x="628649" y="1515291"/>
            <a:ext cx="8045087" cy="4661672"/>
          </a:xfrm>
        </p:spPr>
        <p:txBody>
          <a:bodyPr>
            <a:normAutofit lnSpcReduction="10000"/>
          </a:bodyPr>
          <a:lstStyle/>
          <a:p>
            <a:r>
              <a:rPr lang="en-US" sz="3200" b="1" dirty="0">
                <a:solidFill>
                  <a:srgbClr val="FFFF99"/>
                </a:solidFill>
              </a:rPr>
              <a:t>The goal of the church growth movement was to “church” the “unchurched” by offering them whatever they themselves are seeking</a:t>
            </a:r>
            <a:r>
              <a:rPr lang="en-US" sz="3200" dirty="0">
                <a:solidFill>
                  <a:srgbClr val="FFFF99"/>
                </a:solidFill>
              </a:rPr>
              <a:t>.</a:t>
            </a:r>
          </a:p>
          <a:p>
            <a:r>
              <a:rPr lang="en-US" sz="3200" b="1" dirty="0">
                <a:solidFill>
                  <a:srgbClr val="FFFF99"/>
                </a:solidFill>
              </a:rPr>
              <a:t>Paul appealed to the lost by the gospel of the cross </a:t>
            </a:r>
            <a:r>
              <a:rPr lang="en-US" sz="3200" dirty="0">
                <a:solidFill>
                  <a:srgbClr val="FFFF99"/>
                </a:solidFill>
              </a:rPr>
              <a:t>(1 Corinthians 1:22 -23; 2:1- 5).</a:t>
            </a:r>
          </a:p>
          <a:p>
            <a:r>
              <a:rPr lang="en-US" sz="3200" b="1" dirty="0">
                <a:solidFill>
                  <a:srgbClr val="FFFF99"/>
                </a:solidFill>
              </a:rPr>
              <a:t>Preferences for Contemporary VS. Traditional worship must be dismissed to worship according to apostolic traditions</a:t>
            </a:r>
            <a:r>
              <a:rPr lang="en-US" sz="3200" dirty="0">
                <a:solidFill>
                  <a:srgbClr val="FFFF99"/>
                </a:solidFill>
              </a:rPr>
              <a:t>  (2 Thessalonians 2:14-15). </a:t>
            </a:r>
          </a:p>
        </p:txBody>
      </p:sp>
    </p:spTree>
    <p:extLst>
      <p:ext uri="{BB962C8B-B14F-4D97-AF65-F5344CB8AC3E}">
        <p14:creationId xmlns:p14="http://schemas.microsoft.com/office/powerpoint/2010/main" val="18631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1EE8-9437-3D16-039D-DF9A5B8175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54B413-F89E-AC08-435C-5BF15B599429}"/>
              </a:ext>
            </a:extLst>
          </p:cNvPr>
          <p:cNvSpPr>
            <a:spLocks noGrp="1"/>
          </p:cNvSpPr>
          <p:nvPr>
            <p:ph type="title"/>
          </p:nvPr>
        </p:nvSpPr>
        <p:spPr>
          <a:xfrm>
            <a:off x="385355" y="247560"/>
            <a:ext cx="8373290" cy="1325563"/>
          </a:xfrm>
        </p:spPr>
        <p:txBody>
          <a:bodyPr/>
          <a:lstStyle/>
          <a:p>
            <a:pPr algn="ctr"/>
            <a:r>
              <a:rPr lang="en-US" dirty="0">
                <a:solidFill>
                  <a:srgbClr val="FFD03B"/>
                </a:solidFill>
                <a:latin typeface="Bahnschrift SemiBold Condensed" panose="020B0502040204020203" pitchFamily="34" charset="0"/>
              </a:rPr>
              <a:t>The Views Some have Taken of the Church’s Role Do NOT ALIGN with Jesus’ View</a:t>
            </a:r>
          </a:p>
        </p:txBody>
      </p:sp>
      <p:sp>
        <p:nvSpPr>
          <p:cNvPr id="6" name="Content Placeholder 5">
            <a:extLst>
              <a:ext uri="{FF2B5EF4-FFF2-40B4-BE49-F238E27FC236}">
                <a16:creationId xmlns:a16="http://schemas.microsoft.com/office/drawing/2014/main" id="{EAA7CCCE-11C9-8A79-C9B4-A07968DF93AF}"/>
              </a:ext>
            </a:extLst>
          </p:cNvPr>
          <p:cNvSpPr>
            <a:spLocks noGrp="1"/>
          </p:cNvSpPr>
          <p:nvPr>
            <p:ph idx="1"/>
          </p:nvPr>
        </p:nvSpPr>
        <p:spPr>
          <a:xfrm>
            <a:off x="628650" y="1831202"/>
            <a:ext cx="7886700" cy="4661672"/>
          </a:xfrm>
        </p:spPr>
        <p:txBody>
          <a:bodyPr>
            <a:normAutofit/>
          </a:bodyPr>
          <a:lstStyle/>
          <a:p>
            <a:r>
              <a:rPr lang="en-US" sz="3200" b="1" dirty="0">
                <a:solidFill>
                  <a:srgbClr val="FFFF99"/>
                </a:solidFill>
              </a:rPr>
              <a:t>Adding disciples by any means possible was not Jesus’ view </a:t>
            </a:r>
            <a:r>
              <a:rPr lang="en-US" sz="3200" dirty="0">
                <a:solidFill>
                  <a:srgbClr val="FFFF99"/>
                </a:solidFill>
              </a:rPr>
              <a:t>(John 6:26-27; 66-68).</a:t>
            </a:r>
          </a:p>
          <a:p>
            <a:pPr lvl="1"/>
            <a:r>
              <a:rPr lang="en-US" sz="3200" b="1" i="1" dirty="0">
                <a:solidFill>
                  <a:schemeClr val="bg1"/>
                </a:solidFill>
              </a:rPr>
              <a:t>Growth for the sake of growth is the philosophy of a cancer cell!</a:t>
            </a:r>
          </a:p>
          <a:p>
            <a:r>
              <a:rPr lang="en-US" sz="3200" b="1" dirty="0">
                <a:solidFill>
                  <a:srgbClr val="FFFF99"/>
                </a:solidFill>
              </a:rPr>
              <a:t>Scripture warns against seeking growth for growth’s sake </a:t>
            </a:r>
            <a:r>
              <a:rPr lang="en-US" sz="3200" dirty="0">
                <a:solidFill>
                  <a:srgbClr val="FFFF99"/>
                </a:solidFill>
              </a:rPr>
              <a:t>(1 Corinthians 3:10-13)</a:t>
            </a:r>
          </a:p>
          <a:p>
            <a:r>
              <a:rPr lang="en-US" sz="3200" b="1" dirty="0">
                <a:solidFill>
                  <a:srgbClr val="FFFF99"/>
                </a:solidFill>
              </a:rPr>
              <a:t>The church is still to be the pillar and ground of the truth </a:t>
            </a:r>
            <a:r>
              <a:rPr lang="en-US" sz="3200" dirty="0">
                <a:solidFill>
                  <a:srgbClr val="FFFF99"/>
                </a:solidFill>
              </a:rPr>
              <a:t>(1 Timothy 3:14-15; Ephesians 2:18-22). </a:t>
            </a:r>
          </a:p>
        </p:txBody>
      </p:sp>
    </p:spTree>
    <p:extLst>
      <p:ext uri="{BB962C8B-B14F-4D97-AF65-F5344CB8AC3E}">
        <p14:creationId xmlns:p14="http://schemas.microsoft.com/office/powerpoint/2010/main" val="176549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left)">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463</Words>
  <Application>Microsoft Office PowerPoint</Application>
  <PresentationFormat>On-screen Show (4:3)</PresentationFormat>
  <Paragraphs>45</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Arial Narrow</vt:lpstr>
      <vt:lpstr>Bahnschrift SemiBold Condensed</vt:lpstr>
      <vt:lpstr>Office Theme</vt:lpstr>
      <vt:lpstr>The Role of the Church Today</vt:lpstr>
      <vt:lpstr>God’s Mission for the Church</vt:lpstr>
      <vt:lpstr>Altered Views of the Role  and Mission of The Church</vt:lpstr>
      <vt:lpstr>The Scriptures versus the Social Gospel</vt:lpstr>
      <vt:lpstr>Scriptures VS. the Church Growth Movement</vt:lpstr>
      <vt:lpstr>The Views Some have Taken of the Church’s Role Do NOT ALIGN with Jesus’ 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8</cp:revision>
  <dcterms:created xsi:type="dcterms:W3CDTF">2025-12-18T19:15:16Z</dcterms:created>
  <dcterms:modified xsi:type="dcterms:W3CDTF">2025-12-20T18:33:03Z</dcterms:modified>
</cp:coreProperties>
</file>