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CC00"/>
    <a:srgbClr val="0B60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6" autoAdjust="0"/>
    <p:restoredTop sz="94660"/>
  </p:normalViewPr>
  <p:slideViewPr>
    <p:cSldViewPr snapToGrid="0">
      <p:cViewPr varScale="1">
        <p:scale>
          <a:sx n="72" d="100"/>
          <a:sy n="72" d="100"/>
        </p:scale>
        <p:origin x="131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1D54C0-A239-4D5D-89D8-DDF513FFE950}" type="datetimeFigureOut">
              <a:rPr lang="en-US" smtClean="0"/>
              <a:t>12/24/2017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262705-3688-416D-81DB-8662658A3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4134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God has given us the Holy Spirit as a guarantee of our salvation and a guide in this life.  How does the Spirit work to guarantee and guide us?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262705-3688-416D-81DB-8662658A302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3632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262705-3688-416D-81DB-8662658A302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0074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9C59A-1969-438B-9657-BD1A6F7B3F54}" type="datetimeFigureOut">
              <a:rPr lang="en-US" smtClean="0"/>
              <a:t>12/24/2017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BB48A-B128-404E-A080-F919A01B93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2245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175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9C59A-1969-438B-9657-BD1A6F7B3F54}" type="datetimeFigureOut">
              <a:rPr lang="en-US" smtClean="0"/>
              <a:t>12/24/2017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BB48A-B128-404E-A080-F919A01B93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21929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175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9C59A-1969-438B-9657-BD1A6F7B3F54}" type="datetimeFigureOut">
              <a:rPr lang="en-US" smtClean="0"/>
              <a:t>12/24/2017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BB48A-B128-404E-A080-F919A01B93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7536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175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9C59A-1969-438B-9657-BD1A6F7B3F54}" type="datetimeFigureOut">
              <a:rPr lang="en-US" smtClean="0"/>
              <a:t>12/24/2017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BB48A-B128-404E-A080-F919A01B93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80850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175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9C59A-1969-438B-9657-BD1A6F7B3F54}" type="datetimeFigureOut">
              <a:rPr lang="en-US" smtClean="0"/>
              <a:t>12/24/2017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BB48A-B128-404E-A080-F919A01B93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72588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175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9C59A-1969-438B-9657-BD1A6F7B3F54}" type="datetimeFigureOut">
              <a:rPr lang="en-US" smtClean="0"/>
              <a:t>12/24/2017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BB48A-B128-404E-A080-F919A01B93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44894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175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9C59A-1969-438B-9657-BD1A6F7B3F54}" type="datetimeFigureOut">
              <a:rPr lang="en-US" smtClean="0"/>
              <a:t>12/24/2017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BB48A-B128-404E-A080-F919A01B93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24778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175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9C59A-1969-438B-9657-BD1A6F7B3F54}" type="datetimeFigureOut">
              <a:rPr lang="en-US" smtClean="0"/>
              <a:t>12/24/2017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BB48A-B128-404E-A080-F919A01B93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18724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175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9C59A-1969-438B-9657-BD1A6F7B3F54}" type="datetimeFigureOut">
              <a:rPr lang="en-US" smtClean="0"/>
              <a:t>12/24/2017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BB48A-B128-404E-A080-F919A01B93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32236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175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9C59A-1969-438B-9657-BD1A6F7B3F54}" type="datetimeFigureOut">
              <a:rPr lang="en-US" smtClean="0"/>
              <a:t>12/24/2017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BB48A-B128-404E-A080-F919A01B93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11770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175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9C59A-1969-438B-9657-BD1A6F7B3F54}" type="datetimeFigureOut">
              <a:rPr lang="en-US" smtClean="0"/>
              <a:t>12/24/2017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BB48A-B128-404E-A080-F919A01B93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53660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1750">
        <p159:morph option="byObject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09C59A-1969-438B-9657-BD1A6F7B3F54}" type="datetimeFigureOut">
              <a:rPr lang="en-US" smtClean="0"/>
              <a:t>12/24/2017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DBB48A-B128-404E-A080-F919A01B93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899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1750">
        <p159:morph option="byObject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Related image">
            <a:extLst>
              <a:ext uri="{FF2B5EF4-FFF2-40B4-BE49-F238E27FC236}">
                <a16:creationId xmlns:a16="http://schemas.microsoft.com/office/drawing/2014/main" id="{1CB4FAF5-CB86-468F-B095-A1086EEBA6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5861" y="1975324"/>
            <a:ext cx="6395048" cy="3921086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7281D8C-9A7E-44C2-AD8D-A61F17EABF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799" y="241300"/>
            <a:ext cx="7772400" cy="1655761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Berlin Sans FB Demi" panose="020E0802020502020306" pitchFamily="34" charset="0"/>
              </a:rPr>
              <a:t>How the Holy Spirit Guarantees and Guides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39DC29-C3CC-4887-AF26-C547D55BC7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6057900"/>
            <a:ext cx="6858000" cy="558800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Berlin Sans FB" panose="020E0602020502020306" pitchFamily="34" charset="0"/>
              </a:rPr>
              <a:t>2 Corinthians 1:21-22 </a:t>
            </a:r>
            <a:r>
              <a:rPr lang="en-US" sz="2800" dirty="0">
                <a:latin typeface="Berlin Sans FB" panose="020E0602020502020306" pitchFamily="34" charset="0"/>
                <a:sym typeface="Webdings" panose="05030102010509060703" pitchFamily="18" charset="2"/>
              </a:rPr>
              <a:t></a:t>
            </a:r>
            <a:r>
              <a:rPr lang="en-US" sz="2800" dirty="0">
                <a:latin typeface="Berlin Sans FB" panose="020E0602020502020306" pitchFamily="34" charset="0"/>
              </a:rPr>
              <a:t> 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Berlin Sans FB" panose="020E0602020502020306" pitchFamily="34" charset="0"/>
              </a:rPr>
              <a:t>Galatians 5:16-25</a:t>
            </a:r>
          </a:p>
        </p:txBody>
      </p:sp>
      <p:pic>
        <p:nvPicPr>
          <p:cNvPr id="1026" name="Picture 2" descr="Related image">
            <a:extLst>
              <a:ext uri="{FF2B5EF4-FFF2-40B4-BE49-F238E27FC236}">
                <a16:creationId xmlns:a16="http://schemas.microsoft.com/office/drawing/2014/main" id="{C6D6CF84-505E-4AD5-875D-CE01C50886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679851">
            <a:off x="2358255" y="3866272"/>
            <a:ext cx="1811361" cy="16845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414A476-7FDA-4E70-8C2A-762E552CCDC0}"/>
              </a:ext>
            </a:extLst>
          </p:cNvPr>
          <p:cNvSpPr txBox="1"/>
          <p:nvPr/>
        </p:nvSpPr>
        <p:spPr>
          <a:xfrm rot="19749097">
            <a:off x="2448947" y="4508500"/>
            <a:ext cx="1629975" cy="40011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latin typeface="Impact" panose="020B0806030902050204" pitchFamily="34" charset="0"/>
              </a:rPr>
              <a:t>S A L V A T I O N</a:t>
            </a:r>
          </a:p>
        </p:txBody>
      </p:sp>
    </p:spTree>
    <p:extLst>
      <p:ext uri="{BB962C8B-B14F-4D97-AF65-F5344CB8AC3E}">
        <p14:creationId xmlns:p14="http://schemas.microsoft.com/office/powerpoint/2010/main" val="242358710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175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BFD616-B1EC-428B-A1BA-18A3C05CA0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4893" y="314325"/>
            <a:ext cx="5781675" cy="1325563"/>
          </a:xfrm>
        </p:spPr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Berlin Sans FB Demi" panose="020E0802020502020306" pitchFamily="34" charset="0"/>
              </a:rPr>
              <a:t>The Holy Spirit is Given as a Guarantee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85CE6B-FFBA-448C-8A45-F53FC005D7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500" y="1825624"/>
            <a:ext cx="8242300" cy="4918075"/>
          </a:xfrm>
        </p:spPr>
        <p:txBody>
          <a:bodyPr/>
          <a:lstStyle/>
          <a:p>
            <a:pPr marL="511175" indent="-511175">
              <a:buFont typeface="Webdings" panose="05030102010509060703" pitchFamily="18" charset="2"/>
              <a:buChar char=""/>
            </a:pPr>
            <a:r>
              <a:rPr lang="en-US" sz="3200" dirty="0">
                <a:latin typeface="Berlin Sans FB" panose="020E0602020502020306" pitchFamily="34" charset="0"/>
              </a:rPr>
              <a:t>The saved are sealed by the guarantee of the Holy Spirit (2 Corinthians 1:21-22; 5:4-5; Ephesians 1:13-14)</a:t>
            </a:r>
          </a:p>
          <a:p>
            <a:pPr marL="511175" indent="-511175">
              <a:buFont typeface="Webdings" panose="05030102010509060703" pitchFamily="18" charset="2"/>
              <a:buChar char=""/>
            </a:pPr>
            <a:r>
              <a:rPr lang="en-US" sz="3200" dirty="0">
                <a:latin typeface="Berlin Sans FB" panose="020E0602020502020306" pitchFamily="34" charset="0"/>
              </a:rPr>
              <a:t>God sent His Holy Spirit into the hearts of the saved so that we might call Him “Father” (Galatians 4:6)</a:t>
            </a:r>
          </a:p>
          <a:p>
            <a:pPr marL="511175" indent="-511175">
              <a:buFont typeface="Webdings" panose="05030102010509060703" pitchFamily="18" charset="2"/>
              <a:buChar char=""/>
            </a:pPr>
            <a:r>
              <a:rPr lang="en-US" sz="3200" dirty="0">
                <a:latin typeface="Berlin Sans FB" panose="020E0602020502020306" pitchFamily="34" charset="0"/>
              </a:rPr>
              <a:t>When one is led by the Spirit, he is a son of God, and he knows it! (Romans 8:14-16)</a:t>
            </a:r>
          </a:p>
          <a:p>
            <a:pPr marL="511175" indent="-511175">
              <a:buFont typeface="Webdings" panose="05030102010509060703" pitchFamily="18" charset="2"/>
              <a:buChar char=""/>
            </a:pPr>
            <a:r>
              <a:rPr lang="en-US" sz="3200" dirty="0">
                <a:latin typeface="Berlin Sans FB" panose="020E0602020502020306" pitchFamily="34" charset="0"/>
              </a:rPr>
              <a:t>The witness of the Spirit is received through life-changing obedience! (Acts 5:31-32)</a:t>
            </a:r>
          </a:p>
          <a:p>
            <a:endParaRPr lang="en-US" dirty="0"/>
          </a:p>
        </p:txBody>
      </p:sp>
      <p:pic>
        <p:nvPicPr>
          <p:cNvPr id="4" name="Picture 2" descr="Related image">
            <a:extLst>
              <a:ext uri="{FF2B5EF4-FFF2-40B4-BE49-F238E27FC236}">
                <a16:creationId xmlns:a16="http://schemas.microsoft.com/office/drawing/2014/main" id="{CEE2F6B6-B1E6-4D81-8CCF-CCE9B70CC2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4183" y="63417"/>
            <a:ext cx="1964924" cy="18273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E3C44FF-E199-464D-B8B0-D0533E3FCA64}"/>
              </a:ext>
            </a:extLst>
          </p:cNvPr>
          <p:cNvSpPr txBox="1"/>
          <p:nvPr/>
        </p:nvSpPr>
        <p:spPr>
          <a:xfrm rot="20681952">
            <a:off x="6681242" y="777052"/>
            <a:ext cx="1670806" cy="40011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latin typeface="Impact" panose="020B0806030902050204" pitchFamily="34" charset="0"/>
              </a:rPr>
              <a:t>S A L V A T I O N</a:t>
            </a:r>
          </a:p>
        </p:txBody>
      </p:sp>
    </p:spTree>
    <p:extLst>
      <p:ext uri="{BB962C8B-B14F-4D97-AF65-F5344CB8AC3E}">
        <p14:creationId xmlns:p14="http://schemas.microsoft.com/office/powerpoint/2010/main" val="2167000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175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6A39EC36-B56B-438E-A1D8-D2DE0B728F1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0800" r="26092" b="1"/>
          <a:stretch/>
        </p:blipFill>
        <p:spPr>
          <a:xfrm>
            <a:off x="20" y="10"/>
            <a:ext cx="3479779" cy="6857990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3856B5A6-FF87-428D-B5E7-1ABD70CD3E37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3479799" y="0"/>
            <a:ext cx="5664201" cy="68580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BBFD616-B1EC-428B-A1BA-18A3C05CA0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79799" y="105242"/>
            <a:ext cx="5664181" cy="1059415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Berlin Sans FB Demi" panose="020E0802020502020306" pitchFamily="34" charset="0"/>
              </a:rPr>
              <a:t>Letting the Spirit Lead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85CE6B-FFBA-448C-8A45-F53FC005D7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90223" y="1164657"/>
            <a:ext cx="5419023" cy="5588101"/>
          </a:xfrm>
        </p:spPr>
        <p:txBody>
          <a:bodyPr>
            <a:noAutofit/>
          </a:bodyPr>
          <a:lstStyle/>
          <a:p>
            <a:r>
              <a:rPr lang="en-US" dirty="0">
                <a:solidFill>
                  <a:schemeClr val="bg1"/>
                </a:solidFill>
                <a:latin typeface="Berlin Sans FB" panose="020E0602020502020306" pitchFamily="34" charset="0"/>
              </a:rPr>
              <a:t>Those led by the Spirit will bear the fruit of the Spirit (Gal. 5:16-25)</a:t>
            </a:r>
          </a:p>
          <a:p>
            <a:r>
              <a:rPr lang="en-US" dirty="0">
                <a:solidFill>
                  <a:schemeClr val="bg1"/>
                </a:solidFill>
                <a:latin typeface="Berlin Sans FB" panose="020E0602020502020306" pitchFamily="34" charset="0"/>
              </a:rPr>
              <a:t>Hearing the Spirit means that we are heeding the Scriptures      (Rev. 2:7, 11, 17, 29; 3:6, 13, 22)</a:t>
            </a:r>
          </a:p>
          <a:p>
            <a:r>
              <a:rPr lang="en-US" dirty="0">
                <a:solidFill>
                  <a:schemeClr val="bg1"/>
                </a:solidFill>
                <a:latin typeface="Berlin Sans FB" panose="020E0602020502020306" pitchFamily="34" charset="0"/>
              </a:rPr>
              <a:t>The life that is “led by the Spirit” follows the word of God (1 John 3:9; 1 Peter 1:23; Galatians 5:16)</a:t>
            </a:r>
          </a:p>
          <a:p>
            <a:r>
              <a:rPr lang="en-US" dirty="0">
                <a:solidFill>
                  <a:schemeClr val="bg1"/>
                </a:solidFill>
                <a:latin typeface="Berlin Sans FB" panose="020E0602020502020306" pitchFamily="34" charset="0"/>
              </a:rPr>
              <a:t>Being led by the Holy Spirit means that we do not “go beyond” what is written in Scripture (2 John 9; 1 Cor. 4:6)</a:t>
            </a:r>
          </a:p>
        </p:txBody>
      </p:sp>
    </p:spTree>
    <p:extLst>
      <p:ext uri="{BB962C8B-B14F-4D97-AF65-F5344CB8AC3E}">
        <p14:creationId xmlns:p14="http://schemas.microsoft.com/office/powerpoint/2010/main" val="375855256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175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4" descr="Related image">
            <a:extLst>
              <a:ext uri="{FF2B5EF4-FFF2-40B4-BE49-F238E27FC236}">
                <a16:creationId xmlns:a16="http://schemas.microsoft.com/office/drawing/2014/main" id="{DD05398E-375F-4265-8A62-03D55DA30A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360" y="3406534"/>
            <a:ext cx="5090707" cy="3121337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BBFD616-B1EC-428B-A1BA-18A3C05CA0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9596" y="241833"/>
            <a:ext cx="8384807" cy="3000375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Berlin Sans FB Demi" panose="020E0802020502020306" pitchFamily="34" charset="0"/>
              </a:rPr>
              <a:t>Everything that you think the Holy Spirit is leading you to do should comply with the words of the apostles and prophets of Christ found in Scripture! 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Berlin Sans FB" panose="020E0602020502020306" pitchFamily="34" charset="0"/>
              </a:rPr>
              <a:t>(1 John 4:1-6)</a:t>
            </a:r>
          </a:p>
        </p:txBody>
      </p:sp>
      <p:pic>
        <p:nvPicPr>
          <p:cNvPr id="4" name="Picture 2" descr="Related image">
            <a:extLst>
              <a:ext uri="{FF2B5EF4-FFF2-40B4-BE49-F238E27FC236}">
                <a16:creationId xmlns:a16="http://schemas.microsoft.com/office/drawing/2014/main" id="{CEE2F6B6-B1E6-4D81-8CCF-CCE9B70CC2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7076" y="4466929"/>
            <a:ext cx="1964924" cy="18273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E3C44FF-E199-464D-B8B0-D0533E3FCA64}"/>
              </a:ext>
            </a:extLst>
          </p:cNvPr>
          <p:cNvSpPr txBox="1"/>
          <p:nvPr/>
        </p:nvSpPr>
        <p:spPr>
          <a:xfrm rot="20681952">
            <a:off x="2758728" y="5180564"/>
            <a:ext cx="1670806" cy="40011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latin typeface="Impact" panose="020B0806030902050204" pitchFamily="34" charset="0"/>
              </a:rPr>
              <a:t>S A L V A T I O N</a:t>
            </a:r>
          </a:p>
        </p:txBody>
      </p:sp>
    </p:spTree>
    <p:extLst>
      <p:ext uri="{BB962C8B-B14F-4D97-AF65-F5344CB8AC3E}">
        <p14:creationId xmlns:p14="http://schemas.microsoft.com/office/powerpoint/2010/main" val="142229971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175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77</TotalTime>
  <Words>303</Words>
  <Application>Microsoft Office PowerPoint</Application>
  <PresentationFormat>On-screen Show (4:3)</PresentationFormat>
  <Paragraphs>19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Arial</vt:lpstr>
      <vt:lpstr>Berlin Sans FB</vt:lpstr>
      <vt:lpstr>Berlin Sans FB Demi</vt:lpstr>
      <vt:lpstr>Calibri</vt:lpstr>
      <vt:lpstr>Calibri Light</vt:lpstr>
      <vt:lpstr>Impact</vt:lpstr>
      <vt:lpstr>Webdings</vt:lpstr>
      <vt:lpstr>Office Theme</vt:lpstr>
      <vt:lpstr>How the Holy Spirit Guarantees and Guides </vt:lpstr>
      <vt:lpstr>The Holy Spirit is Given as a Guarantee</vt:lpstr>
      <vt:lpstr>Letting the Spirit Lead</vt:lpstr>
      <vt:lpstr>Everything that you think the Holy Spirit is leading you to do should comply with the words of the apostles and prophets of Christ found in Scripture! (1 John 4:1-6)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the Holy Spirit Guarantees and Guides</dc:title>
  <dc:creator>Eastside Enlightener</dc:creator>
  <cp:lastModifiedBy>Eastside Enlightener</cp:lastModifiedBy>
  <cp:revision>13</cp:revision>
  <dcterms:created xsi:type="dcterms:W3CDTF">2017-12-21T20:13:18Z</dcterms:created>
  <dcterms:modified xsi:type="dcterms:W3CDTF">2017-12-24T17:17:23Z</dcterms:modified>
</cp:coreProperties>
</file>