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57" autoAdjust="0"/>
  </p:normalViewPr>
  <p:slideViewPr>
    <p:cSldViewPr snapToGrid="0">
      <p:cViewPr varScale="1">
        <p:scale>
          <a:sx n="57" d="100"/>
          <a:sy n="57" d="100"/>
        </p:scale>
        <p:origin x="1492" y="28"/>
      </p:cViewPr>
      <p:guideLst/>
    </p:cSldViewPr>
  </p:slideViewPr>
  <p:outlineViewPr>
    <p:cViewPr>
      <p:scale>
        <a:sx n="33" d="100"/>
        <a:sy n="33" d="100"/>
      </p:scale>
      <p:origin x="0" y="-1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CCCFD-E743-4F42-9AFE-B23404D9CA50}" type="datetimeFigureOut">
              <a:rPr lang="en-US" smtClean="0"/>
              <a:t>12/23/2022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E7134-1333-46B7-B476-48ABCD37F80B}" type="slidenum">
              <a:rPr lang="en-US" smtClean="0"/>
              <a:t>‹#›</a:t>
            </a:fld>
            <a:endParaRPr lang="en-US"/>
          </a:p>
        </p:txBody>
      </p:sp>
    </p:spTree>
    <p:extLst>
      <p:ext uri="{BB962C8B-B14F-4D97-AF65-F5344CB8AC3E}">
        <p14:creationId xmlns:p14="http://schemas.microsoft.com/office/powerpoint/2010/main" val="214351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Prayer enables endurance.  We can observe this in the Scriptures in the lives people of faith and most notably in the life of Jesus Christ.  Faith and love, in turn, fuel the prayers that enable endurance.</a:t>
            </a:r>
          </a:p>
        </p:txBody>
      </p:sp>
      <p:sp>
        <p:nvSpPr>
          <p:cNvPr id="4" name="Slide Number Placeholder 3"/>
          <p:cNvSpPr>
            <a:spLocks noGrp="1"/>
          </p:cNvSpPr>
          <p:nvPr>
            <p:ph type="sldNum" sz="quarter" idx="5"/>
          </p:nvPr>
        </p:nvSpPr>
        <p:spPr/>
        <p:txBody>
          <a:bodyPr/>
          <a:lstStyle/>
          <a:p>
            <a:fld id="{A8CE7134-1333-46B7-B476-48ABCD37F80B}" type="slidenum">
              <a:rPr lang="en-US" smtClean="0"/>
              <a:t>1</a:t>
            </a:fld>
            <a:endParaRPr lang="en-US"/>
          </a:p>
        </p:txBody>
      </p:sp>
    </p:spTree>
    <p:extLst>
      <p:ext uri="{BB962C8B-B14F-4D97-AF65-F5344CB8AC3E}">
        <p14:creationId xmlns:p14="http://schemas.microsoft.com/office/powerpoint/2010/main" val="362988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12/23/2022</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7850457"/>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12/23/2022</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890951650"/>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12/23/2022</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35793606"/>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12/23/2022</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683527430"/>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12/23/2022</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19263273"/>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12/23/2022</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259670186"/>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12/23/2022</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172394895"/>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12/23/2022</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521952794"/>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12/23/2022</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25318255"/>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12/23/2022</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098048014"/>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12/23/2022</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444057893"/>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12/23/2022</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27242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56" r:id="rId6"/>
    <p:sldLayoutId id="2147483752" r:id="rId7"/>
    <p:sldLayoutId id="2147483753" r:id="rId8"/>
    <p:sldLayoutId id="2147483754" r:id="rId9"/>
    <p:sldLayoutId id="2147483755" r:id="rId10"/>
    <p:sldLayoutId id="2147483757" r:id="rId11"/>
  </p:sldLayoutIdLst>
  <p:transition spd="slow">
    <p:randomBar dir="vert"/>
  </p:transition>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0CAD46-2E46-44EB-A063-C0588176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7D3675-BABC-B5E8-29F5-B65167C3ADD2}"/>
              </a:ext>
            </a:extLst>
          </p:cNvPr>
          <p:cNvPicPr>
            <a:picLocks noChangeAspect="1"/>
          </p:cNvPicPr>
          <p:nvPr/>
        </p:nvPicPr>
        <p:blipFill rotWithShape="1">
          <a:blip r:embed="rId3"/>
          <a:srcRect t="21988" b="21950"/>
          <a:stretch/>
        </p:blipFill>
        <p:spPr>
          <a:xfrm>
            <a:off x="20" y="10"/>
            <a:ext cx="9143980" cy="6857989"/>
          </a:xfrm>
          <a:prstGeom prst="rect">
            <a:avLst/>
          </a:prstGeom>
        </p:spPr>
      </p:pic>
      <p:sp>
        <p:nvSpPr>
          <p:cNvPr id="11" name="Rectangle 10">
            <a:extLst>
              <a:ext uri="{FF2B5EF4-FFF2-40B4-BE49-F238E27FC236}">
                <a16:creationId xmlns:a16="http://schemas.microsoft.com/office/drawing/2014/main" id="{0FDFF237-4369-41A3-9CE4-CD1A6813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49553"/>
            <a:ext cx="9143999" cy="5320052"/>
          </a:xfrm>
          <a:prstGeom prst="rect">
            <a:avLst/>
          </a:prstGeom>
          <a:gradFill flip="none" rotWithShape="1">
            <a:gsLst>
              <a:gs pos="0">
                <a:srgbClr val="000000">
                  <a:alpha val="0"/>
                </a:srgbClr>
              </a:gs>
              <a:gs pos="47000">
                <a:srgbClr val="000000">
                  <a:alpha val="41000"/>
                </a:srgbClr>
              </a:gs>
              <a:gs pos="81000">
                <a:srgbClr val="000000">
                  <a:alpha val="5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9D3B7D-4754-28BD-52F0-3A481C51B308}"/>
              </a:ext>
            </a:extLst>
          </p:cNvPr>
          <p:cNvSpPr>
            <a:spLocks noGrp="1"/>
          </p:cNvSpPr>
          <p:nvPr>
            <p:ph type="ctrTitle"/>
          </p:nvPr>
        </p:nvSpPr>
        <p:spPr>
          <a:xfrm>
            <a:off x="1393168" y="2633932"/>
            <a:ext cx="6573674" cy="1778703"/>
          </a:xfrm>
        </p:spPr>
        <p:txBody>
          <a:bodyPr>
            <a:normAutofit fontScale="90000"/>
          </a:bodyPr>
          <a:lstStyle/>
          <a:p>
            <a:r>
              <a:rPr lang="en-US" sz="6700" dirty="0">
                <a:solidFill>
                  <a:srgbClr val="FFFFFF"/>
                </a:solidFill>
              </a:rPr>
              <a:t>Endurance</a:t>
            </a:r>
            <a:r>
              <a:rPr lang="en-US" sz="4400" dirty="0">
                <a:solidFill>
                  <a:srgbClr val="FFFFFF"/>
                </a:solidFill>
              </a:rPr>
              <a:t> through Prayer</a:t>
            </a:r>
          </a:p>
        </p:txBody>
      </p:sp>
      <p:sp>
        <p:nvSpPr>
          <p:cNvPr id="3" name="Subtitle 2">
            <a:extLst>
              <a:ext uri="{FF2B5EF4-FFF2-40B4-BE49-F238E27FC236}">
                <a16:creationId xmlns:a16="http://schemas.microsoft.com/office/drawing/2014/main" id="{0FFEB141-F259-F11B-4205-6AFD4C36ACCF}"/>
              </a:ext>
            </a:extLst>
          </p:cNvPr>
          <p:cNvSpPr>
            <a:spLocks noGrp="1"/>
          </p:cNvSpPr>
          <p:nvPr>
            <p:ph type="subTitle" idx="1"/>
          </p:nvPr>
        </p:nvSpPr>
        <p:spPr>
          <a:xfrm>
            <a:off x="1406074" y="5102596"/>
            <a:ext cx="6331788" cy="725018"/>
          </a:xfrm>
        </p:spPr>
        <p:txBody>
          <a:bodyPr>
            <a:normAutofit/>
          </a:bodyPr>
          <a:lstStyle/>
          <a:p>
            <a:r>
              <a:rPr lang="en-US" sz="2800" dirty="0">
                <a:solidFill>
                  <a:srgbClr val="FFFFFF"/>
                </a:solidFill>
              </a:rPr>
              <a:t>Romans 12:12</a:t>
            </a:r>
          </a:p>
        </p:txBody>
      </p:sp>
      <p:grpSp>
        <p:nvGrpSpPr>
          <p:cNvPr id="13" name="Group 12">
            <a:extLst>
              <a:ext uri="{FF2B5EF4-FFF2-40B4-BE49-F238E27FC236}">
                <a16:creationId xmlns:a16="http://schemas.microsoft.com/office/drawing/2014/main" id="{C3E45FAB-3768-4529-B0E8-A0E9BE5E38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46663" y="4739509"/>
            <a:ext cx="650611" cy="115439"/>
            <a:chOff x="8910933" y="1861308"/>
            <a:chExt cx="867485" cy="115439"/>
          </a:xfrm>
        </p:grpSpPr>
        <p:sp>
          <p:nvSpPr>
            <p:cNvPr id="14" name="Rectangle 13">
              <a:extLst>
                <a:ext uri="{FF2B5EF4-FFF2-40B4-BE49-F238E27FC236}">
                  <a16:creationId xmlns:a16="http://schemas.microsoft.com/office/drawing/2014/main" id="{6FF68CFF-0675-43D9-8EF2-EAC1F19D2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5" name="Straight Connector 14">
              <a:extLst>
                <a:ext uri="{FF2B5EF4-FFF2-40B4-BE49-F238E27FC236}">
                  <a16:creationId xmlns:a16="http://schemas.microsoft.com/office/drawing/2014/main" id="{E1414FA8-D7DF-4B14-AD83-846AB2899B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8B88A0-A01D-4106-8E09-1AEB09B04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427839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498A-7C7A-0F0E-4C00-8316ACEE772D}"/>
              </a:ext>
            </a:extLst>
          </p:cNvPr>
          <p:cNvSpPr>
            <a:spLocks noGrp="1"/>
          </p:cNvSpPr>
          <p:nvPr>
            <p:ph type="title"/>
          </p:nvPr>
        </p:nvSpPr>
        <p:spPr>
          <a:xfrm>
            <a:off x="210207" y="330900"/>
            <a:ext cx="8723586" cy="1288489"/>
          </a:xfrm>
        </p:spPr>
        <p:txBody>
          <a:bodyPr>
            <a:normAutofit fontScale="90000"/>
          </a:bodyPr>
          <a:lstStyle/>
          <a:p>
            <a:r>
              <a:rPr lang="en-US" sz="4000" i="1" dirty="0">
                <a:solidFill>
                  <a:schemeClr val="bg1"/>
                </a:solidFill>
                <a:latin typeface="Times New Roman" panose="02020603050405020304" pitchFamily="18" charset="0"/>
                <a:cs typeface="Times New Roman" panose="02020603050405020304" pitchFamily="18" charset="0"/>
              </a:rPr>
              <a:t>As We Look to Jesus for Endurance</a:t>
            </a:r>
            <a:br>
              <a:rPr lang="en-US" sz="4000" dirty="0">
                <a:solidFill>
                  <a:schemeClr val="bg1"/>
                </a:solidFill>
                <a:latin typeface="Times New Roman" panose="02020603050405020304" pitchFamily="18" charset="0"/>
                <a:cs typeface="Times New Roman" panose="02020603050405020304" pitchFamily="18" charset="0"/>
              </a:rPr>
            </a:br>
            <a:r>
              <a:rPr lang="en-US" sz="4000" dirty="0">
                <a:solidFill>
                  <a:schemeClr val="bg1"/>
                </a:solidFill>
                <a:latin typeface="Times New Roman" panose="02020603050405020304" pitchFamily="18" charset="0"/>
                <a:cs typeface="Times New Roman" panose="02020603050405020304" pitchFamily="18" charset="0"/>
              </a:rPr>
              <a:t>   </a:t>
            </a:r>
            <a:r>
              <a:rPr lang="en-US" sz="4900" b="1" dirty="0">
                <a:solidFill>
                  <a:schemeClr val="bg1"/>
                </a:solidFill>
                <a:latin typeface="Times New Roman" panose="02020603050405020304" pitchFamily="18" charset="0"/>
                <a:cs typeface="Times New Roman" panose="02020603050405020304" pitchFamily="18" charset="0"/>
              </a:rPr>
              <a:t>We See Prayer Front and Center</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8075742-0193-4FE7-5115-3C3A5C110554}"/>
              </a:ext>
            </a:extLst>
          </p:cNvPr>
          <p:cNvSpPr>
            <a:spLocks noGrp="1"/>
          </p:cNvSpPr>
          <p:nvPr>
            <p:ph idx="1"/>
          </p:nvPr>
        </p:nvSpPr>
        <p:spPr>
          <a:xfrm>
            <a:off x="378374" y="1881352"/>
            <a:ext cx="8628992" cy="4249893"/>
          </a:xfrm>
        </p:spPr>
        <p:txBody>
          <a:bodyPr>
            <a:normAutofit/>
          </a:bodyPr>
          <a:lstStyle/>
          <a:p>
            <a:pPr marL="342900" indent="-342900">
              <a:lnSpc>
                <a:spcPct val="90000"/>
              </a:lnSpc>
              <a:spcBef>
                <a:spcPts val="600"/>
              </a:spcBef>
              <a:buFont typeface="Arial" panose="020B0604020202020204" pitchFamily="34" charset="0"/>
              <a:buChar char="•"/>
            </a:pPr>
            <a:r>
              <a:rPr lang="en-US" sz="3200" b="1" dirty="0">
                <a:solidFill>
                  <a:schemeClr val="bg1"/>
                </a:solidFill>
                <a:latin typeface="Times New Roman" panose="02020603050405020304" pitchFamily="18" charset="0"/>
                <a:cs typeface="Times New Roman" panose="02020603050405020304" pitchFamily="18" charset="0"/>
              </a:rPr>
              <a:t>Jesus endured </a:t>
            </a:r>
            <a:r>
              <a:rPr lang="en-US" sz="3200" dirty="0">
                <a:solidFill>
                  <a:schemeClr val="bg1"/>
                </a:solidFill>
                <a:latin typeface="Times New Roman" panose="02020603050405020304" pitchFamily="18" charset="0"/>
                <a:cs typeface="Times New Roman" panose="02020603050405020304" pitchFamily="18" charset="0"/>
              </a:rPr>
              <a:t>(Hebrews 12:1-2).</a:t>
            </a:r>
          </a:p>
          <a:p>
            <a:pPr marL="342900" indent="-342900">
              <a:lnSpc>
                <a:spcPct val="90000"/>
              </a:lnSpc>
              <a:spcBef>
                <a:spcPts val="600"/>
              </a:spcBef>
              <a:buFont typeface="Arial" panose="020B0604020202020204" pitchFamily="34" charset="0"/>
              <a:buChar char="•"/>
            </a:pPr>
            <a:r>
              <a:rPr lang="en-US" sz="3200" b="1" dirty="0">
                <a:solidFill>
                  <a:schemeClr val="bg1"/>
                </a:solidFill>
                <a:latin typeface="Times New Roman" panose="02020603050405020304" pitchFamily="18" charset="0"/>
                <a:cs typeface="Times New Roman" panose="02020603050405020304" pitchFamily="18" charset="0"/>
              </a:rPr>
              <a:t>Jesus prayed that the cup would pass AND that God’s will would be done </a:t>
            </a:r>
            <a:r>
              <a:rPr lang="en-US" sz="3200" dirty="0">
                <a:solidFill>
                  <a:schemeClr val="bg1"/>
                </a:solidFill>
                <a:latin typeface="Times New Roman" panose="02020603050405020304" pitchFamily="18" charset="0"/>
                <a:cs typeface="Times New Roman" panose="02020603050405020304" pitchFamily="18" charset="0"/>
              </a:rPr>
              <a:t>(Luke 22:41-44).</a:t>
            </a:r>
          </a:p>
          <a:p>
            <a:pPr marL="342900" indent="-342900">
              <a:lnSpc>
                <a:spcPct val="90000"/>
              </a:lnSpc>
              <a:spcBef>
                <a:spcPts val="600"/>
              </a:spcBef>
              <a:buFont typeface="Arial" panose="020B0604020202020204" pitchFamily="34" charset="0"/>
              <a:buChar char="•"/>
            </a:pPr>
            <a:r>
              <a:rPr lang="en-US" sz="3200" b="1" dirty="0">
                <a:solidFill>
                  <a:schemeClr val="bg1"/>
                </a:solidFill>
                <a:latin typeface="Times New Roman" panose="02020603050405020304" pitchFamily="18" charset="0"/>
                <a:cs typeface="Times New Roman" panose="02020603050405020304" pitchFamily="18" charset="0"/>
              </a:rPr>
              <a:t>His prayer prepared Him to endure the cross </a:t>
            </a:r>
            <a:r>
              <a:rPr lang="en-US" sz="3200" dirty="0">
                <a:solidFill>
                  <a:schemeClr val="bg1"/>
                </a:solidFill>
                <a:latin typeface="Times New Roman" panose="02020603050405020304" pitchFamily="18" charset="0"/>
                <a:cs typeface="Times New Roman" panose="02020603050405020304" pitchFamily="18" charset="0"/>
              </a:rPr>
              <a:t>(John 18:10-11; Hebrews 5:7-8).</a:t>
            </a:r>
          </a:p>
        </p:txBody>
      </p:sp>
      <p:pic>
        <p:nvPicPr>
          <p:cNvPr id="6" name="Picture 5">
            <a:extLst>
              <a:ext uri="{FF2B5EF4-FFF2-40B4-BE49-F238E27FC236}">
                <a16:creationId xmlns:a16="http://schemas.microsoft.com/office/drawing/2014/main" id="{B4E0F2BD-EDC4-8CD6-DF01-32240993712B}"/>
              </a:ext>
            </a:extLst>
          </p:cNvPr>
          <p:cNvPicPr>
            <a:picLocks noChangeAspect="1"/>
          </p:cNvPicPr>
          <p:nvPr/>
        </p:nvPicPr>
        <p:blipFill>
          <a:blip r:embed="rId2"/>
          <a:stretch>
            <a:fillRect/>
          </a:stretch>
        </p:blipFill>
        <p:spPr>
          <a:xfrm>
            <a:off x="5206045" y="4540469"/>
            <a:ext cx="3559581" cy="19866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87179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498A-7C7A-0F0E-4C00-8316ACEE772D}"/>
              </a:ext>
            </a:extLst>
          </p:cNvPr>
          <p:cNvSpPr>
            <a:spLocks noGrp="1"/>
          </p:cNvSpPr>
          <p:nvPr>
            <p:ph type="title"/>
          </p:nvPr>
        </p:nvSpPr>
        <p:spPr>
          <a:xfrm>
            <a:off x="515008" y="411774"/>
            <a:ext cx="8092964" cy="902019"/>
          </a:xfrm>
        </p:spPr>
        <p:txBody>
          <a:bodyPr>
            <a:norm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Prayers of Endurance</a:t>
            </a:r>
          </a:p>
        </p:txBody>
      </p:sp>
      <p:sp>
        <p:nvSpPr>
          <p:cNvPr id="3" name="Content Placeholder 2">
            <a:extLst>
              <a:ext uri="{FF2B5EF4-FFF2-40B4-BE49-F238E27FC236}">
                <a16:creationId xmlns:a16="http://schemas.microsoft.com/office/drawing/2014/main" id="{48075742-0193-4FE7-5115-3C3A5C110554}"/>
              </a:ext>
            </a:extLst>
          </p:cNvPr>
          <p:cNvSpPr>
            <a:spLocks noGrp="1"/>
          </p:cNvSpPr>
          <p:nvPr>
            <p:ph idx="1"/>
          </p:nvPr>
        </p:nvSpPr>
        <p:spPr>
          <a:xfrm>
            <a:off x="515008" y="1522029"/>
            <a:ext cx="8271640" cy="4249893"/>
          </a:xfrm>
        </p:spPr>
        <p:txBody>
          <a:bodyPr>
            <a:normAutofit/>
          </a:bodyPr>
          <a:lstStyle/>
          <a:p>
            <a:pPr marL="342900" indent="-342900">
              <a:lnSpc>
                <a:spcPct val="90000"/>
              </a:lnSpc>
              <a:buFont typeface="Arial" panose="020B0604020202020204" pitchFamily="34" charset="0"/>
              <a:buChar char="•"/>
            </a:pPr>
            <a:r>
              <a:rPr lang="en-US" sz="3200" b="1" dirty="0">
                <a:solidFill>
                  <a:schemeClr val="bg1"/>
                </a:solidFill>
                <a:latin typeface="Times New Roman" panose="02020603050405020304" pitchFamily="18" charset="0"/>
                <a:cs typeface="Times New Roman" panose="02020603050405020304" pitchFamily="18" charset="0"/>
              </a:rPr>
              <a:t>Jonah faced the consequences of his terrible choices with prayer </a:t>
            </a:r>
            <a:r>
              <a:rPr lang="en-US" sz="3200" dirty="0">
                <a:solidFill>
                  <a:schemeClr val="bg1"/>
                </a:solidFill>
                <a:latin typeface="Times New Roman" panose="02020603050405020304" pitchFamily="18" charset="0"/>
                <a:cs typeface="Times New Roman" panose="02020603050405020304" pitchFamily="18" charset="0"/>
              </a:rPr>
              <a:t>(Jonah 2:1).</a:t>
            </a:r>
          </a:p>
          <a:p>
            <a:pPr marL="342900" indent="-342900">
              <a:lnSpc>
                <a:spcPct val="90000"/>
              </a:lnSpc>
              <a:buFont typeface="Arial" panose="020B0604020202020204" pitchFamily="34" charset="0"/>
              <a:buChar char="•"/>
            </a:pPr>
            <a:r>
              <a:rPr lang="en-US" sz="3200" b="1" dirty="0">
                <a:solidFill>
                  <a:schemeClr val="bg1"/>
                </a:solidFill>
                <a:latin typeface="Times New Roman" panose="02020603050405020304" pitchFamily="18" charset="0"/>
                <a:cs typeface="Times New Roman" panose="02020603050405020304" pitchFamily="18" charset="0"/>
              </a:rPr>
              <a:t>Daniel endured through persecution with persistent prayer </a:t>
            </a:r>
            <a:r>
              <a:rPr lang="en-US" sz="3200" dirty="0">
                <a:solidFill>
                  <a:schemeClr val="bg1"/>
                </a:solidFill>
                <a:latin typeface="Times New Roman" panose="02020603050405020304" pitchFamily="18" charset="0"/>
                <a:cs typeface="Times New Roman" panose="02020603050405020304" pitchFamily="18" charset="0"/>
              </a:rPr>
              <a:t>(Daniel 6:10 ).</a:t>
            </a:r>
          </a:p>
          <a:p>
            <a:pPr marL="342900" indent="-342900">
              <a:lnSpc>
                <a:spcPct val="90000"/>
              </a:lnSpc>
              <a:buFont typeface="Arial" panose="020B0604020202020204" pitchFamily="34" charset="0"/>
              <a:buChar char="•"/>
            </a:pPr>
            <a:r>
              <a:rPr lang="en-US" sz="3200" b="1" dirty="0">
                <a:solidFill>
                  <a:schemeClr val="bg1"/>
                </a:solidFill>
                <a:latin typeface="Times New Roman" panose="02020603050405020304" pitchFamily="18" charset="0"/>
                <a:cs typeface="Times New Roman" panose="02020603050405020304" pitchFamily="18" charset="0"/>
              </a:rPr>
              <a:t>Nehemiah endured the struggles of his people through prayer                                  </a:t>
            </a:r>
            <a:r>
              <a:rPr lang="en-US" sz="3200" dirty="0">
                <a:solidFill>
                  <a:schemeClr val="bg1"/>
                </a:solidFill>
                <a:latin typeface="Times New Roman" panose="02020603050405020304" pitchFamily="18" charset="0"/>
                <a:cs typeface="Times New Roman" panose="02020603050405020304" pitchFamily="18" charset="0"/>
              </a:rPr>
              <a:t>(Neh. 1:3-11; 2:4; 4:7-9).</a:t>
            </a:r>
          </a:p>
        </p:txBody>
      </p:sp>
      <p:pic>
        <p:nvPicPr>
          <p:cNvPr id="5" name="Picture 4">
            <a:extLst>
              <a:ext uri="{FF2B5EF4-FFF2-40B4-BE49-F238E27FC236}">
                <a16:creationId xmlns:a16="http://schemas.microsoft.com/office/drawing/2014/main" id="{025AC69E-AD76-2058-E9F7-6F5EAA394A7F}"/>
              </a:ext>
            </a:extLst>
          </p:cNvPr>
          <p:cNvPicPr>
            <a:picLocks noChangeAspect="1"/>
          </p:cNvPicPr>
          <p:nvPr/>
        </p:nvPicPr>
        <p:blipFill>
          <a:blip r:embed="rId2"/>
          <a:stretch>
            <a:fillRect/>
          </a:stretch>
        </p:blipFill>
        <p:spPr>
          <a:xfrm>
            <a:off x="5349765" y="4355508"/>
            <a:ext cx="3279227" cy="21642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2968955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498A-7C7A-0F0E-4C00-8316ACEE772D}"/>
              </a:ext>
            </a:extLst>
          </p:cNvPr>
          <p:cNvSpPr>
            <a:spLocks noGrp="1"/>
          </p:cNvSpPr>
          <p:nvPr>
            <p:ph type="title"/>
          </p:nvPr>
        </p:nvSpPr>
        <p:spPr>
          <a:xfrm>
            <a:off x="515008" y="254119"/>
            <a:ext cx="8092964" cy="1322433"/>
          </a:xfrm>
        </p:spPr>
        <p:txBody>
          <a:bodyPr>
            <a:normAutofit/>
          </a:bodyPr>
          <a:lstStyle/>
          <a:p>
            <a:pPr algn="ctr">
              <a:lnSpc>
                <a:spcPct val="90000"/>
              </a:lnSpc>
            </a:pPr>
            <a:r>
              <a:rPr lang="en-US" sz="4400" dirty="0">
                <a:solidFill>
                  <a:schemeClr val="bg1"/>
                </a:solidFill>
                <a:latin typeface="Times New Roman" panose="02020603050405020304" pitchFamily="18" charset="0"/>
                <a:cs typeface="Times New Roman" panose="02020603050405020304" pitchFamily="18" charset="0"/>
              </a:rPr>
              <a:t>Faith and love empower </a:t>
            </a:r>
            <a:br>
              <a:rPr lang="en-US" sz="4400" dirty="0">
                <a:solidFill>
                  <a:schemeClr val="bg1"/>
                </a:solidFill>
                <a:latin typeface="Times New Roman" panose="02020603050405020304" pitchFamily="18" charset="0"/>
                <a:cs typeface="Times New Roman" panose="02020603050405020304" pitchFamily="18" charset="0"/>
              </a:rPr>
            </a:br>
            <a:r>
              <a:rPr lang="en-US" sz="4400" b="1" dirty="0">
                <a:solidFill>
                  <a:schemeClr val="bg1"/>
                </a:solidFill>
                <a:latin typeface="Times New Roman" panose="02020603050405020304" pitchFamily="18" charset="0"/>
                <a:cs typeface="Times New Roman" panose="02020603050405020304" pitchFamily="18" charset="0"/>
              </a:rPr>
              <a:t>Prayers of Endurance</a:t>
            </a:r>
          </a:p>
        </p:txBody>
      </p:sp>
      <p:sp>
        <p:nvSpPr>
          <p:cNvPr id="3" name="Content Placeholder 2">
            <a:extLst>
              <a:ext uri="{FF2B5EF4-FFF2-40B4-BE49-F238E27FC236}">
                <a16:creationId xmlns:a16="http://schemas.microsoft.com/office/drawing/2014/main" id="{48075742-0193-4FE7-5115-3C3A5C110554}"/>
              </a:ext>
            </a:extLst>
          </p:cNvPr>
          <p:cNvSpPr>
            <a:spLocks noGrp="1"/>
          </p:cNvSpPr>
          <p:nvPr>
            <p:ph idx="1"/>
          </p:nvPr>
        </p:nvSpPr>
        <p:spPr>
          <a:xfrm>
            <a:off x="515009" y="1700704"/>
            <a:ext cx="8092963" cy="5236124"/>
          </a:xfrm>
        </p:spPr>
        <p:txBody>
          <a:bodyPr>
            <a:normAutofit/>
          </a:bodyPr>
          <a:lstStyle/>
          <a:p>
            <a:pPr marL="342900" indent="-342900">
              <a:lnSpc>
                <a:spcPct val="90000"/>
              </a:lnSpc>
              <a:buFont typeface="Arial" panose="020B0604020202020204" pitchFamily="34" charset="0"/>
              <a:buChar char="•"/>
            </a:pPr>
            <a:r>
              <a:rPr lang="en-US" sz="3200" b="1" dirty="0">
                <a:solidFill>
                  <a:schemeClr val="bg1"/>
                </a:solidFill>
                <a:latin typeface="Times New Roman" panose="02020603050405020304" pitchFamily="18" charset="0"/>
                <a:cs typeface="Times New Roman" panose="02020603050405020304" pitchFamily="18" charset="0"/>
              </a:rPr>
              <a:t>Faith and love enabled the Thessalonians to endure </a:t>
            </a:r>
            <a:r>
              <a:rPr lang="en-US" sz="3200" dirty="0">
                <a:solidFill>
                  <a:schemeClr val="bg1"/>
                </a:solidFill>
                <a:latin typeface="Times New Roman" panose="02020603050405020304" pitchFamily="18" charset="0"/>
                <a:cs typeface="Times New Roman" panose="02020603050405020304" pitchFamily="18" charset="0"/>
              </a:rPr>
              <a:t>(2 Thess. 1:3-4; 1 Thess. 5:17).</a:t>
            </a:r>
          </a:p>
          <a:p>
            <a:pPr marL="342900" indent="-342900">
              <a:lnSpc>
                <a:spcPct val="90000"/>
              </a:lnSpc>
              <a:buFont typeface="Arial" panose="020B0604020202020204" pitchFamily="34" charset="0"/>
              <a:buChar char="•"/>
            </a:pPr>
            <a:r>
              <a:rPr lang="en-US" sz="3200" b="1" dirty="0">
                <a:solidFill>
                  <a:schemeClr val="bg1"/>
                </a:solidFill>
                <a:latin typeface="Times New Roman" panose="02020603050405020304" pitchFamily="18" charset="0"/>
                <a:cs typeface="Times New Roman" panose="02020603050405020304" pitchFamily="18" charset="0"/>
              </a:rPr>
              <a:t>When we pray with faith and love, our prayers for endurance are empowered              </a:t>
            </a:r>
            <a:r>
              <a:rPr lang="en-US" sz="3200" dirty="0">
                <a:solidFill>
                  <a:schemeClr val="bg1"/>
                </a:solidFill>
                <a:latin typeface="Times New Roman" panose="02020603050405020304" pitchFamily="18" charset="0"/>
                <a:cs typeface="Times New Roman" panose="02020603050405020304" pitchFamily="18" charset="0"/>
              </a:rPr>
              <a:t>(Jude 20-21; Mark 11:24).</a:t>
            </a:r>
          </a:p>
          <a:p>
            <a:pPr marL="342900" indent="-342900">
              <a:lnSpc>
                <a:spcPct val="90000"/>
              </a:lnSpc>
              <a:buFont typeface="Arial" panose="020B0604020202020204" pitchFamily="34" charset="0"/>
              <a:buChar char="•"/>
            </a:pPr>
            <a:r>
              <a:rPr lang="en-US" sz="3200" b="1" dirty="0">
                <a:solidFill>
                  <a:schemeClr val="bg1"/>
                </a:solidFill>
                <a:latin typeface="Times New Roman" panose="02020603050405020304" pitchFamily="18" charset="0"/>
                <a:cs typeface="Times New Roman" panose="02020603050405020304" pitchFamily="18" charset="0"/>
              </a:rPr>
              <a:t>Perseverance in prayer empowers endurance </a:t>
            </a:r>
            <a:r>
              <a:rPr lang="en-US" sz="3200" dirty="0">
                <a:solidFill>
                  <a:schemeClr val="bg1"/>
                </a:solidFill>
                <a:latin typeface="Times New Roman" panose="02020603050405020304" pitchFamily="18" charset="0"/>
                <a:cs typeface="Times New Roman" panose="02020603050405020304" pitchFamily="18" charset="0"/>
              </a:rPr>
              <a:t>(Ephesians 6:18).</a:t>
            </a:r>
          </a:p>
          <a:p>
            <a:pPr marL="342900" indent="-342900">
              <a:lnSpc>
                <a:spcPct val="90000"/>
              </a:lnSpc>
              <a:buFont typeface="Arial" panose="020B0604020202020204" pitchFamily="34" charset="0"/>
              <a:buChar char="•"/>
            </a:pPr>
            <a:r>
              <a:rPr lang="en-US" sz="3200" b="1" dirty="0">
                <a:solidFill>
                  <a:schemeClr val="bg1"/>
                </a:solidFill>
                <a:latin typeface="Times New Roman" panose="02020603050405020304" pitchFamily="18" charset="0"/>
                <a:cs typeface="Times New Roman" panose="02020603050405020304" pitchFamily="18" charset="0"/>
              </a:rPr>
              <a:t>Faith in God’s power and presence will have us calling on Him </a:t>
            </a:r>
            <a:r>
              <a:rPr lang="en-US" sz="3200" dirty="0">
                <a:solidFill>
                  <a:schemeClr val="bg1"/>
                </a:solidFill>
                <a:latin typeface="Times New Roman" panose="02020603050405020304" pitchFamily="18" charset="0"/>
                <a:cs typeface="Times New Roman" panose="02020603050405020304" pitchFamily="18" charset="0"/>
              </a:rPr>
              <a:t>(Psalms 3:1-6</a:t>
            </a:r>
            <a:r>
              <a:rPr lang="en-US" sz="3200">
                <a:solidFill>
                  <a:schemeClr val="bg1"/>
                </a:solidFill>
                <a:latin typeface="Times New Roman" panose="02020603050405020304" pitchFamily="18" charset="0"/>
                <a:cs typeface="Times New Roman" panose="02020603050405020304" pitchFamily="18" charset="0"/>
              </a:rPr>
              <a:t>;     16:7-8</a:t>
            </a:r>
            <a:r>
              <a:rPr lang="en-US" sz="3200" dirty="0">
                <a:solidFill>
                  <a:schemeClr val="bg1"/>
                </a:solidFill>
                <a:latin typeface="Times New Roman" panose="02020603050405020304" pitchFamily="18" charset="0"/>
                <a:cs typeface="Times New Roman" panose="02020603050405020304" pitchFamily="18" charset="0"/>
              </a:rPr>
              <a:t>; 73:23-26; 138:3).</a:t>
            </a:r>
          </a:p>
        </p:txBody>
      </p:sp>
    </p:spTree>
    <p:extLst>
      <p:ext uri="{BB962C8B-B14F-4D97-AF65-F5344CB8AC3E}">
        <p14:creationId xmlns:p14="http://schemas.microsoft.com/office/powerpoint/2010/main" val="7870152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dornVTI">
  <a:themeElements>
    <a:clrScheme name="GC1">
      <a:dk1>
        <a:sysClr val="windowText" lastClr="000000"/>
      </a:dk1>
      <a:lt1>
        <a:sysClr val="window" lastClr="FFFFFF"/>
      </a:lt1>
      <a:dk2>
        <a:srgbClr val="2C2830"/>
      </a:dk2>
      <a:lt2>
        <a:srgbClr val="E0DCE1"/>
      </a:lt2>
      <a:accent1>
        <a:srgbClr val="908193"/>
      </a:accent1>
      <a:accent2>
        <a:srgbClr val="A08889"/>
      </a:accent2>
      <a:accent3>
        <a:srgbClr val="B48C7E"/>
      </a:accent3>
      <a:accent4>
        <a:srgbClr val="809C9B"/>
      </a:accent4>
      <a:accent5>
        <a:srgbClr val="899F91"/>
      </a:accent5>
      <a:accent6>
        <a:srgbClr val="728274"/>
      </a:accent6>
      <a:hlink>
        <a:srgbClr val="837585"/>
      </a:hlink>
      <a:folHlink>
        <a:srgbClr val="677E83"/>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TotalTime>
  <Words>226</Words>
  <Application>Microsoft Office PowerPoint</Application>
  <PresentationFormat>On-screen Show (4:3)</PresentationFormat>
  <Paragraphs>17</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Bembo</vt:lpstr>
      <vt:lpstr>Calibri</vt:lpstr>
      <vt:lpstr>Times New Roman</vt:lpstr>
      <vt:lpstr>AdornVTI</vt:lpstr>
      <vt:lpstr>Endurance through Prayer</vt:lpstr>
      <vt:lpstr>As We Look to Jesus for Endurance    We See Prayer Front and Center</vt:lpstr>
      <vt:lpstr>Prayers of Endurance</vt:lpstr>
      <vt:lpstr>Faith and love empower  Prayers of Endurance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Endurance through Prayer</dc:title>
  <dc:creator>Steve</dc:creator>
  <cp:lastModifiedBy>Steve</cp:lastModifiedBy>
  <cp:revision>11</cp:revision>
  <dcterms:created xsi:type="dcterms:W3CDTF">2022-12-22T16:59:20Z</dcterms:created>
  <dcterms:modified xsi:type="dcterms:W3CDTF">2022-12-23T19:55:41Z</dcterms:modified>
</cp:coreProperties>
</file>