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1" r:id="rId3"/>
    <p:sldId id="278" r:id="rId4"/>
    <p:sldId id="279" r:id="rId5"/>
    <p:sldId id="280" r:id="rId6"/>
    <p:sldId id="281" r:id="rId7"/>
    <p:sldId id="282" r:id="rId8"/>
    <p:sldId id="283" r:id="rId9"/>
    <p:sldId id="284" r:id="rId10"/>
    <p:sldId id="285" r:id="rId11"/>
    <p:sldId id="286" r:id="rId12"/>
    <p:sldId id="287" r:id="rId13"/>
    <p:sldId id="288" r:id="rId14"/>
    <p:sldId id="295" r:id="rId15"/>
    <p:sldId id="296" r:id="rId16"/>
    <p:sldId id="297" r:id="rId17"/>
    <p:sldId id="298" r:id="rId18"/>
    <p:sldId id="299" r:id="rId19"/>
    <p:sldId id="300" r:id="rId20"/>
    <p:sldId id="301"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7" d="100"/>
          <a:sy n="67" d="100"/>
        </p:scale>
        <p:origin x="-2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AA5B07E7-1E62-4AA2-BEFF-4332DD66EF7D}" type="datetimeFigureOut">
              <a:rPr lang="en-US"/>
              <a:pPr>
                <a:defRPr/>
              </a:pPr>
              <a:t>12/26/2010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AE0C980C-CAB8-4484-937C-AB7F934BBB4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0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2EEFD0-F561-49F3-9DD0-A8BED8487713}"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83A37A6-BF8E-4B29-AFAE-B0A4C56DD69A}" type="slidenum">
              <a:rPr lang="en-US"/>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9DE217-BF1A-4CE3-B39F-C2908AFB977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5FF537-A737-4A7F-9BC0-CE430E53CAF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6482FF-AEF2-40BF-B787-8CCEC4D914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0C26D7-0534-4714-B4CF-2088427EA9D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6BDED9-C21B-45D1-8A81-570B454FA6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551449F-7A90-4A1F-A510-A56259B9946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17F55E2-FBB6-4EB8-B9DF-3FD377AD6F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22FC930-C5B3-4ADC-9BF5-C22FD31F9BD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277110E-9DE5-4278-A321-CC9740EB320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1174E5-CD76-402D-B0DA-F290760CED6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F5FC0B-3BB3-4A2E-974C-360D0F52F8D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470000"/>
            </a:gs>
            <a:gs pos="100000">
              <a:srgbClr val="990000"/>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C61F4C5-A983-4DA7-820D-BDCDDDAA0E19}" type="slidenum">
              <a:rPr lang="en-US"/>
              <a:pPr>
                <a:defRPr/>
              </a:pPr>
              <a:t>‹#›</a:t>
            </a:fld>
            <a:endParaRPr lang="en-US"/>
          </a:p>
        </p:txBody>
      </p:sp>
      <p:sp>
        <p:nvSpPr>
          <p:cNvPr id="1031" name="Line 7"/>
          <p:cNvSpPr>
            <a:spLocks noChangeShapeType="1"/>
          </p:cNvSpPr>
          <p:nvPr userDrawn="1"/>
        </p:nvSpPr>
        <p:spPr bwMode="auto">
          <a:xfrm>
            <a:off x="152400" y="152400"/>
            <a:ext cx="0" cy="6553200"/>
          </a:xfrm>
          <a:prstGeom prst="line">
            <a:avLst/>
          </a:prstGeom>
          <a:noFill/>
          <a:ln w="25400">
            <a:solidFill>
              <a:schemeClr val="bg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C:\Users\Justin\Pictures\Tuscaloosa_Greensboro_Avenue.jpg"/>
          <p:cNvPicPr>
            <a:picLocks noChangeAspect="1" noChangeArrowheads="1"/>
          </p:cNvPicPr>
          <p:nvPr/>
        </p:nvPicPr>
        <p:blipFill>
          <a:blip r:embed="rId3" cstate="print"/>
          <a:srcRect/>
          <a:stretch>
            <a:fillRect/>
          </a:stretch>
        </p:blipFill>
        <p:spPr bwMode="auto">
          <a:xfrm>
            <a:off x="304800" y="3048000"/>
            <a:ext cx="8839200" cy="3581400"/>
          </a:xfrm>
          <a:prstGeom prst="rect">
            <a:avLst/>
          </a:prstGeom>
          <a:noFill/>
        </p:spPr>
      </p:pic>
      <p:pic>
        <p:nvPicPr>
          <p:cNvPr id="2050" name="Picture 8" descr="C:\Users\Justin\Pictures\Tuscaloosa_AL.gif"/>
          <p:cNvPicPr>
            <a:picLocks noChangeAspect="1" noChangeArrowheads="1"/>
          </p:cNvPicPr>
          <p:nvPr/>
        </p:nvPicPr>
        <p:blipFill>
          <a:blip r:embed="rId4" cstate="print"/>
          <a:srcRect/>
          <a:stretch>
            <a:fillRect/>
          </a:stretch>
        </p:blipFill>
        <p:spPr bwMode="auto">
          <a:xfrm>
            <a:off x="304800" y="100013"/>
            <a:ext cx="3581400" cy="2947987"/>
          </a:xfrm>
          <a:prstGeom prst="rect">
            <a:avLst/>
          </a:prstGeom>
          <a:noFill/>
          <a:ln w="9525">
            <a:noFill/>
            <a:miter lim="800000"/>
            <a:headEnd/>
            <a:tailEnd/>
          </a:ln>
        </p:spPr>
      </p:pic>
      <p:sp>
        <p:nvSpPr>
          <p:cNvPr id="2053" name="Rectangle 6"/>
          <p:cNvSpPr>
            <a:spLocks noChangeArrowheads="1"/>
          </p:cNvSpPr>
          <p:nvPr/>
        </p:nvSpPr>
        <p:spPr bwMode="auto">
          <a:xfrm>
            <a:off x="609600" y="5105400"/>
            <a:ext cx="8382000" cy="1555750"/>
          </a:xfrm>
          <a:prstGeom prst="rect">
            <a:avLst/>
          </a:prstGeom>
          <a:noFill/>
          <a:ln w="9525">
            <a:noFill/>
            <a:miter lim="800000"/>
            <a:headEnd/>
            <a:tailEnd/>
          </a:ln>
        </p:spPr>
        <p:txBody>
          <a:bodyPr>
            <a:spAutoFit/>
          </a:bodyPr>
          <a:lstStyle/>
          <a:p>
            <a:pPr algn="ctr"/>
            <a:r>
              <a:rPr lang="en-US" sz="4800" b="1">
                <a:solidFill>
                  <a:schemeClr val="bg1"/>
                </a:solidFill>
                <a:effectLst>
                  <a:outerShdw blurRad="38100" dist="38100" dir="2700000" algn="tl">
                    <a:srgbClr val="000000"/>
                  </a:outerShdw>
                </a:effectLst>
                <a:latin typeface="Arial" pitchFamily="34" charset="0"/>
                <a:cs typeface="Tahoma" pitchFamily="34" charset="0"/>
              </a:rPr>
              <a:t>Spreading The Gospel In Northport and Tuscaloosa</a:t>
            </a:r>
          </a:p>
        </p:txBody>
      </p:sp>
      <p:pic>
        <p:nvPicPr>
          <p:cNvPr id="2055" name="Picture 7" descr="C:\Users\Justin\Pictures\bidgood1.jpg"/>
          <p:cNvPicPr>
            <a:picLocks noChangeAspect="1" noChangeArrowheads="1"/>
          </p:cNvPicPr>
          <p:nvPr/>
        </p:nvPicPr>
        <p:blipFill>
          <a:blip r:embed="rId5" cstate="print"/>
          <a:srcRect/>
          <a:stretch>
            <a:fillRect/>
          </a:stretch>
        </p:blipFill>
        <p:spPr bwMode="auto">
          <a:xfrm>
            <a:off x="5334000" y="76200"/>
            <a:ext cx="3810000" cy="29718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11270" name="Rectangle 6"/>
          <p:cNvSpPr>
            <a:spLocks noChangeArrowheads="1"/>
          </p:cNvSpPr>
          <p:nvPr/>
        </p:nvSpPr>
        <p:spPr bwMode="auto">
          <a:xfrm>
            <a:off x="228600" y="0"/>
            <a:ext cx="6019800" cy="641350"/>
          </a:xfrm>
          <a:prstGeom prst="rect">
            <a:avLst/>
          </a:prstGeom>
          <a:noFill/>
          <a:ln w="9525">
            <a:noFill/>
            <a:miter lim="800000"/>
            <a:headEnd/>
            <a:tailEnd/>
          </a:ln>
          <a:effectLst/>
        </p:spPr>
        <p:txBody>
          <a:bodyPr>
            <a:spAutoFit/>
          </a:bodyPr>
          <a:lstStyle/>
          <a:p>
            <a:pPr>
              <a:defRPr/>
            </a:pPr>
            <a:r>
              <a:rPr lang="en-US" sz="3600" b="1" dirty="0">
                <a:solidFill>
                  <a:srgbClr val="FFFF99"/>
                </a:solidFill>
                <a:effectLst>
                  <a:outerShdw blurRad="38100" dist="38100" dir="2700000" algn="tl">
                    <a:srgbClr val="000000"/>
                  </a:outerShdw>
                </a:effectLst>
              </a:rPr>
              <a:t>A. Lost Connection with God </a:t>
            </a:r>
          </a:p>
        </p:txBody>
      </p:sp>
      <p:sp>
        <p:nvSpPr>
          <p:cNvPr id="11272" name="Rectangle 8"/>
          <p:cNvSpPr>
            <a:spLocks noChangeArrowheads="1"/>
          </p:cNvSpPr>
          <p:nvPr/>
        </p:nvSpPr>
        <p:spPr bwMode="auto">
          <a:xfrm>
            <a:off x="228600" y="609600"/>
            <a:ext cx="5943600" cy="641350"/>
          </a:xfrm>
          <a:prstGeom prst="rect">
            <a:avLst/>
          </a:prstGeom>
          <a:noFill/>
          <a:ln w="9525">
            <a:noFill/>
            <a:miter lim="800000"/>
            <a:headEnd/>
            <a:tailEnd/>
          </a:ln>
          <a:effectLst/>
        </p:spPr>
        <p:txBody>
          <a:bodyPr>
            <a:spAutoFit/>
          </a:bodyPr>
          <a:lstStyle/>
          <a:p>
            <a:pPr>
              <a:defRPr/>
            </a:pPr>
            <a:r>
              <a:rPr lang="en-US" sz="3600" b="1" dirty="0">
                <a:solidFill>
                  <a:srgbClr val="FFFF99"/>
                </a:solidFill>
                <a:effectLst>
                  <a:outerShdw blurRad="38100" dist="38100" dir="2700000" algn="tl">
                    <a:srgbClr val="000000"/>
                  </a:outerShdw>
                </a:effectLst>
              </a:rPr>
              <a:t>B. Re-Connecting With God</a:t>
            </a:r>
          </a:p>
        </p:txBody>
      </p:sp>
      <p:sp>
        <p:nvSpPr>
          <p:cNvPr id="11" name="Rectangle 7"/>
          <p:cNvSpPr>
            <a:spLocks noChangeArrowheads="1"/>
          </p:cNvSpPr>
          <p:nvPr/>
        </p:nvSpPr>
        <p:spPr bwMode="auto">
          <a:xfrm>
            <a:off x="304800" y="2209800"/>
            <a:ext cx="8610600" cy="2400300"/>
          </a:xfrm>
          <a:prstGeom prst="rect">
            <a:avLst/>
          </a:prstGeom>
          <a:ln>
            <a:headEnd/>
            <a:tailEnd/>
          </a:ln>
        </p:spPr>
        <p:style>
          <a:lnRef idx="2">
            <a:schemeClr val="dk1"/>
          </a:lnRef>
          <a:fillRef idx="1">
            <a:schemeClr val="lt1"/>
          </a:fillRef>
          <a:effectRef idx="0">
            <a:schemeClr val="dk1"/>
          </a:effectRef>
          <a:fontRef idx="minor">
            <a:schemeClr val="dk1"/>
          </a:fontRef>
        </p:style>
        <p:txBody>
          <a:bodyPr lIns="0" tIns="0" rIns="0" bIns="0">
            <a:spAutoFit/>
          </a:bodyPr>
          <a:lstStyle/>
          <a:p>
            <a:pPr>
              <a:defRPr/>
            </a:pPr>
            <a:r>
              <a:rPr lang="en-US" sz="2600" b="1" baseline="30000" dirty="0">
                <a:effectLst>
                  <a:outerShdw blurRad="38100" dist="38100" dir="2700000" algn="tl">
                    <a:srgbClr val="000000">
                      <a:alpha val="43137"/>
                    </a:srgbClr>
                  </a:outerShdw>
                </a:effectLst>
              </a:rPr>
              <a:t>10</a:t>
            </a:r>
            <a:r>
              <a:rPr lang="en-US" sz="2600" b="1" dirty="0">
                <a:effectLst>
                  <a:outerShdw blurRad="38100" dist="38100" dir="2700000" algn="tl">
                    <a:srgbClr val="000000">
                      <a:alpha val="43137"/>
                    </a:srgbClr>
                  </a:outerShdw>
                </a:effectLst>
              </a:rPr>
              <a:t> the twenty-four elders fall down before Him who sits on the throne and worship Him who lives forever and ever, and </a:t>
            </a:r>
            <a:r>
              <a:rPr lang="en-US" sz="2600" b="1" dirty="0">
                <a:solidFill>
                  <a:srgbClr val="FF0000"/>
                </a:solidFill>
                <a:effectLst>
                  <a:outerShdw blurRad="38100" dist="38100" dir="2700000" algn="tl">
                    <a:srgbClr val="000000">
                      <a:alpha val="43137"/>
                    </a:srgbClr>
                  </a:outerShdw>
                </a:effectLst>
              </a:rPr>
              <a:t>cast their crowns before the throne, saying:</a:t>
            </a:r>
            <a:r>
              <a:rPr lang="en-US" sz="2600" b="1" baseline="30000" dirty="0">
                <a:solidFill>
                  <a:srgbClr val="FF0000"/>
                </a:solidFill>
                <a:effectLst>
                  <a:outerShdw blurRad="38100" dist="38100" dir="2700000" algn="tl">
                    <a:srgbClr val="000000">
                      <a:alpha val="43137"/>
                    </a:srgbClr>
                  </a:outerShdw>
                </a:effectLst>
              </a:rPr>
              <a:t>11</a:t>
            </a:r>
            <a:r>
              <a:rPr lang="en-US" sz="2600" b="1" dirty="0">
                <a:solidFill>
                  <a:srgbClr val="FF0000"/>
                </a:solidFill>
                <a:effectLst>
                  <a:outerShdw blurRad="38100" dist="38100" dir="2700000" algn="tl">
                    <a:srgbClr val="000000">
                      <a:alpha val="43137"/>
                    </a:srgbClr>
                  </a:outerShdw>
                </a:effectLst>
              </a:rPr>
              <a:t> “ You are worthy, O Lord,</a:t>
            </a:r>
            <a:r>
              <a:rPr lang="en-US" sz="2600" b="1" baseline="30000" dirty="0">
                <a:solidFill>
                  <a:srgbClr val="FF0000"/>
                </a:solidFill>
                <a:effectLst>
                  <a:outerShdw blurRad="38100" dist="38100" dir="2700000" algn="tl">
                    <a:srgbClr val="000000">
                      <a:alpha val="43137"/>
                    </a:srgbClr>
                  </a:outerShdw>
                </a:effectLst>
              </a:rPr>
              <a:t> </a:t>
            </a:r>
            <a:r>
              <a:rPr lang="en-US" sz="2600" b="1" dirty="0">
                <a:solidFill>
                  <a:srgbClr val="FF0000"/>
                </a:solidFill>
                <a:effectLst>
                  <a:outerShdw blurRad="38100" dist="38100" dir="2700000" algn="tl">
                    <a:srgbClr val="000000">
                      <a:alpha val="43137"/>
                    </a:srgbClr>
                  </a:outerShdw>
                </a:effectLst>
              </a:rPr>
              <a:t>To receive glory and honor and power; For You created all things, And by Your will they exist</a:t>
            </a:r>
            <a:r>
              <a:rPr lang="en-US" sz="2600" b="1" baseline="30000" dirty="0">
                <a:solidFill>
                  <a:srgbClr val="FF0000"/>
                </a:solidFill>
                <a:effectLst>
                  <a:outerShdw blurRad="38100" dist="38100" dir="2700000" algn="tl">
                    <a:srgbClr val="000000">
                      <a:alpha val="43137"/>
                    </a:srgbClr>
                  </a:outerShdw>
                </a:effectLst>
              </a:rPr>
              <a:t> </a:t>
            </a:r>
            <a:r>
              <a:rPr lang="en-US" sz="2600" b="1" dirty="0">
                <a:solidFill>
                  <a:srgbClr val="FF0000"/>
                </a:solidFill>
                <a:effectLst>
                  <a:outerShdw blurRad="38100" dist="38100" dir="2700000" algn="tl">
                    <a:srgbClr val="000000">
                      <a:alpha val="43137"/>
                    </a:srgbClr>
                  </a:outerShdw>
                </a:effectLst>
              </a:rPr>
              <a:t>and were created.”         </a:t>
            </a:r>
            <a:r>
              <a:rPr lang="en-US" sz="2600" b="1" dirty="0">
                <a:solidFill>
                  <a:srgbClr val="FF0000"/>
                </a:solidFill>
                <a:effectLst>
                  <a:outerShdw blurRad="38100" dist="38100" dir="2700000" algn="tl">
                    <a:srgbClr val="000000">
                      <a:alpha val="43137"/>
                    </a:srgbClr>
                  </a:outerShdw>
                </a:effectLst>
              </a:rPr>
              <a:t>                                                                    </a:t>
            </a:r>
            <a:r>
              <a:rPr lang="en-US" sz="2600" b="1" i="1" dirty="0">
                <a:effectLst>
                  <a:outerShdw blurRad="38100" dist="38100" dir="2700000" algn="tl">
                    <a:srgbClr val="000000">
                      <a:alpha val="43137"/>
                    </a:srgbClr>
                  </a:outerShdw>
                </a:effectLst>
              </a:rPr>
              <a:t>Rev</a:t>
            </a:r>
            <a:r>
              <a:rPr lang="en-US" sz="2600" b="1" i="1" dirty="0">
                <a:effectLst>
                  <a:outerShdw blurRad="38100" dist="38100" dir="2700000" algn="tl">
                    <a:srgbClr val="000000">
                      <a:alpha val="43137"/>
                    </a:srgbClr>
                  </a:outerShdw>
                </a:effectLst>
              </a:rPr>
              <a:t>. 4</a:t>
            </a:r>
          </a:p>
        </p:txBody>
      </p:sp>
      <p:sp>
        <p:nvSpPr>
          <p:cNvPr id="9" name="Rectangle 8"/>
          <p:cNvSpPr>
            <a:spLocks noChangeArrowheads="1"/>
          </p:cNvSpPr>
          <p:nvPr/>
        </p:nvSpPr>
        <p:spPr bwMode="auto">
          <a:xfrm>
            <a:off x="228600" y="1325563"/>
            <a:ext cx="8305800" cy="579437"/>
          </a:xfrm>
          <a:prstGeom prst="rect">
            <a:avLst/>
          </a:prstGeom>
          <a:noFill/>
          <a:ln w="9525">
            <a:noFill/>
            <a:miter lim="800000"/>
            <a:headEnd/>
            <a:tailEnd/>
          </a:ln>
          <a:effectLst/>
        </p:spPr>
        <p:txBody>
          <a:bodyPr>
            <a:spAutoFit/>
          </a:bodyPr>
          <a:lstStyle/>
          <a:p>
            <a:pPr>
              <a:defRPr/>
            </a:pPr>
            <a:r>
              <a:rPr lang="en-US" sz="3200" b="1" dirty="0">
                <a:solidFill>
                  <a:schemeClr val="bg1"/>
                </a:solidFill>
                <a:effectLst>
                  <a:outerShdw blurRad="38100" dist="38100" dir="2700000" algn="tl">
                    <a:srgbClr val="000000"/>
                  </a:outerShdw>
                </a:effectLst>
              </a:rPr>
              <a:t>1. Give Our Crowns To God First</a:t>
            </a:r>
          </a:p>
        </p:txBody>
      </p:sp>
      <p:pic>
        <p:nvPicPr>
          <p:cNvPr id="27655" name="Picture 7" descr="casting crowns"/>
          <p:cNvPicPr>
            <a:picLocks noChangeAspect="1" noChangeArrowheads="1"/>
          </p:cNvPicPr>
          <p:nvPr/>
        </p:nvPicPr>
        <p:blipFill>
          <a:blip r:embed="rId2" cstate="print">
            <a:lum bright="-6000" contrast="17000"/>
          </a:blip>
          <a:srcRect/>
          <a:stretch>
            <a:fillRect/>
          </a:stretch>
        </p:blipFill>
        <p:spPr bwMode="auto">
          <a:xfrm>
            <a:off x="6553200" y="0"/>
            <a:ext cx="2590800" cy="2015067"/>
          </a:xfrm>
          <a:prstGeom prst="rect">
            <a:avLst/>
          </a:prstGeom>
          <a:solidFill>
            <a:srgbClr val="FFFFFF">
              <a:shade val="85000"/>
            </a:srgbClr>
          </a:solidFill>
          <a:ln w="88900" cap="sq">
            <a:solidFill>
              <a:schemeClr val="bg1"/>
            </a:solidFill>
            <a:miter lim="800000"/>
          </a:ln>
          <a:effectLst>
            <a:outerShdw blurRad="55000" dist="18000" dir="5400000" algn="tl" rotWithShape="0">
              <a:srgbClr val="000000">
                <a:alpha val="51000"/>
              </a:srgbClr>
            </a:outerShdw>
          </a:effectLst>
          <a:scene3d>
            <a:camera prst="orthographicFront"/>
            <a:lightRig rig="twoPt" dir="t">
              <a:rot lat="0" lon="0" rev="7200000"/>
            </a:lightRig>
          </a:scene3d>
          <a:sp3d>
            <a:bevelT w="25400" h="19050"/>
            <a:contourClr>
              <a:srgbClr val="FFFFFF"/>
            </a:contourClr>
          </a:sp3d>
        </p:spPr>
      </p:pic>
      <p:sp>
        <p:nvSpPr>
          <p:cNvPr id="8" name="TextBox 7"/>
          <p:cNvSpPr txBox="1"/>
          <p:nvPr/>
        </p:nvSpPr>
        <p:spPr>
          <a:xfrm>
            <a:off x="6629400" y="71438"/>
            <a:ext cx="2438400" cy="461962"/>
          </a:xfrm>
          <a:prstGeom prst="rect">
            <a:avLst/>
          </a:prstGeom>
          <a:gradFill>
            <a:gsLst>
              <a:gs pos="0">
                <a:srgbClr val="FFEFD1">
                  <a:alpha val="75000"/>
                </a:srgbClr>
              </a:gs>
              <a:gs pos="64999">
                <a:srgbClr val="F0EBD5"/>
              </a:gs>
              <a:gs pos="100000">
                <a:srgbClr val="D1C39F"/>
              </a:gs>
            </a:gsLst>
            <a:lin ang="7800000" scaled="0"/>
          </a:gradFill>
          <a:effectLst>
            <a:outerShdw blurRad="50800" dist="38100" dir="2700000" algn="tl" rotWithShape="0">
              <a:prstClr val="black">
                <a:alpha val="40000"/>
              </a:prstClr>
            </a:outerShdw>
          </a:effectLst>
        </p:spPr>
        <p:txBody>
          <a:bodyPr>
            <a:spAutoFit/>
          </a:bodyPr>
          <a:lstStyle/>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11270" name="Rectangle 6"/>
          <p:cNvSpPr>
            <a:spLocks noChangeArrowheads="1"/>
          </p:cNvSpPr>
          <p:nvPr/>
        </p:nvSpPr>
        <p:spPr bwMode="auto">
          <a:xfrm>
            <a:off x="228600" y="76200"/>
            <a:ext cx="6019800" cy="641350"/>
          </a:xfrm>
          <a:prstGeom prst="rect">
            <a:avLst/>
          </a:prstGeom>
          <a:noFill/>
          <a:ln w="9525">
            <a:noFill/>
            <a:miter lim="800000"/>
            <a:headEnd/>
            <a:tailEnd/>
          </a:ln>
          <a:effectLst/>
        </p:spPr>
        <p:txBody>
          <a:bodyPr>
            <a:spAutoFit/>
          </a:bodyPr>
          <a:lstStyle/>
          <a:p>
            <a:pPr>
              <a:defRPr/>
            </a:pPr>
            <a:r>
              <a:rPr lang="en-US" sz="3600" b="1" dirty="0">
                <a:solidFill>
                  <a:srgbClr val="FFFF99"/>
                </a:solidFill>
                <a:effectLst>
                  <a:outerShdw blurRad="38100" dist="38100" dir="2700000" algn="tl">
                    <a:srgbClr val="000000"/>
                  </a:outerShdw>
                </a:effectLst>
              </a:rPr>
              <a:t>A. Lost Connection with God </a:t>
            </a:r>
          </a:p>
        </p:txBody>
      </p:sp>
      <p:sp>
        <p:nvSpPr>
          <p:cNvPr id="11272" name="Rectangle 8"/>
          <p:cNvSpPr>
            <a:spLocks noChangeArrowheads="1"/>
          </p:cNvSpPr>
          <p:nvPr/>
        </p:nvSpPr>
        <p:spPr bwMode="auto">
          <a:xfrm>
            <a:off x="228600" y="685800"/>
            <a:ext cx="5943600" cy="641350"/>
          </a:xfrm>
          <a:prstGeom prst="rect">
            <a:avLst/>
          </a:prstGeom>
          <a:noFill/>
          <a:ln w="9525">
            <a:noFill/>
            <a:miter lim="800000"/>
            <a:headEnd/>
            <a:tailEnd/>
          </a:ln>
          <a:effectLst/>
        </p:spPr>
        <p:txBody>
          <a:bodyPr>
            <a:spAutoFit/>
          </a:bodyPr>
          <a:lstStyle/>
          <a:p>
            <a:pPr>
              <a:defRPr/>
            </a:pPr>
            <a:r>
              <a:rPr lang="en-US" sz="3600" b="1" dirty="0">
                <a:solidFill>
                  <a:srgbClr val="FFFF99"/>
                </a:solidFill>
                <a:effectLst>
                  <a:outerShdw blurRad="38100" dist="38100" dir="2700000" algn="tl">
                    <a:srgbClr val="000000"/>
                  </a:outerShdw>
                </a:effectLst>
              </a:rPr>
              <a:t>B. Re-Connecting With God</a:t>
            </a:r>
          </a:p>
        </p:txBody>
      </p:sp>
      <p:sp>
        <p:nvSpPr>
          <p:cNvPr id="11" name="Rectangle 7"/>
          <p:cNvSpPr>
            <a:spLocks noChangeArrowheads="1"/>
          </p:cNvSpPr>
          <p:nvPr/>
        </p:nvSpPr>
        <p:spPr bwMode="auto">
          <a:xfrm>
            <a:off x="304800" y="2895600"/>
            <a:ext cx="8534400" cy="1095375"/>
          </a:xfrm>
          <a:prstGeom prst="rect">
            <a:avLst/>
          </a:prstGeom>
          <a:solidFill>
            <a:schemeClr val="bg1"/>
          </a:solidFill>
          <a:ln w="9525">
            <a:noFill/>
            <a:miter lim="800000"/>
            <a:headEnd/>
            <a:tailEnd/>
          </a:ln>
          <a:effectLst/>
        </p:spPr>
        <p:txBody>
          <a:bodyPr lIns="0" tIns="0" rIns="0" bIns="0">
            <a:spAutoFit/>
          </a:bodyPr>
          <a:lstStyle/>
          <a:p>
            <a:r>
              <a:rPr lang="en-US" b="1" baseline="30000">
                <a:effectLst>
                  <a:outerShdw blurRad="38100" dist="38100" dir="2700000" algn="tl">
                    <a:srgbClr val="C0C0C0"/>
                  </a:outerShdw>
                </a:effectLst>
                <a:latin typeface="Arial" pitchFamily="34" charset="0"/>
              </a:rPr>
              <a:t>3 </a:t>
            </a:r>
            <a:r>
              <a:rPr lang="en-US" b="1">
                <a:effectLst>
                  <a:outerShdw blurRad="38100" dist="38100" dir="2700000" algn="tl">
                    <a:srgbClr val="C0C0C0"/>
                  </a:outerShdw>
                </a:effectLst>
                <a:latin typeface="Arial" pitchFamily="34" charset="0"/>
              </a:rPr>
              <a:t>Now Samuel had died, and all Israel had mourned for him and buried him in Ramah, his own city. And Saul had put the mediums and the necromancers out of the land.</a:t>
            </a:r>
          </a:p>
        </p:txBody>
      </p:sp>
      <p:sp>
        <p:nvSpPr>
          <p:cNvPr id="9" name="Rectangle 8"/>
          <p:cNvSpPr>
            <a:spLocks noChangeArrowheads="1"/>
          </p:cNvSpPr>
          <p:nvPr/>
        </p:nvSpPr>
        <p:spPr bwMode="auto">
          <a:xfrm>
            <a:off x="381000" y="1752600"/>
            <a:ext cx="8763000" cy="1066800"/>
          </a:xfrm>
          <a:prstGeom prst="rect">
            <a:avLst/>
          </a:prstGeom>
          <a:noFill/>
          <a:ln w="9525">
            <a:noFill/>
            <a:miter lim="800000"/>
            <a:headEnd/>
            <a:tailEnd/>
          </a:ln>
          <a:effectLst/>
        </p:spPr>
        <p:txBody>
          <a:bodyPr>
            <a:spAutoFit/>
          </a:bodyPr>
          <a:lstStyle/>
          <a:p>
            <a:pPr marL="457200" indent="-457200">
              <a:buFontTx/>
              <a:buAutoNum type="arabicPeriod"/>
              <a:defRPr/>
            </a:pPr>
            <a:r>
              <a:rPr lang="en-US" sz="3200" b="1">
                <a:solidFill>
                  <a:schemeClr val="bg1"/>
                </a:solidFill>
                <a:effectLst>
                  <a:outerShdw blurRad="38100" dist="38100" dir="2700000" algn="tl">
                    <a:srgbClr val="000000"/>
                  </a:outerShdw>
                </a:effectLst>
              </a:rPr>
              <a:t>Give Our Crowns To God First</a:t>
            </a:r>
          </a:p>
          <a:p>
            <a:pPr marL="457200" indent="-457200">
              <a:buFontTx/>
              <a:buAutoNum type="arabicPeriod"/>
              <a:defRPr/>
            </a:pPr>
            <a:r>
              <a:rPr lang="en-US" sz="3200" b="1">
                <a:solidFill>
                  <a:schemeClr val="bg1"/>
                </a:solidFill>
                <a:effectLst>
                  <a:outerShdw blurRad="38100" dist="38100" dir="2700000" algn="tl">
                    <a:srgbClr val="000000"/>
                  </a:outerShdw>
                </a:effectLst>
              </a:rPr>
              <a:t>Don’t Allow The devil To Influence Our Life </a:t>
            </a:r>
          </a:p>
        </p:txBody>
      </p:sp>
      <p:sp>
        <p:nvSpPr>
          <p:cNvPr id="29703" name="Rectangle 7"/>
          <p:cNvSpPr>
            <a:spLocks noChangeArrowheads="1"/>
          </p:cNvSpPr>
          <p:nvPr/>
        </p:nvSpPr>
        <p:spPr bwMode="auto">
          <a:xfrm>
            <a:off x="304800" y="4114800"/>
            <a:ext cx="8458200" cy="1552575"/>
          </a:xfrm>
          <a:prstGeom prst="rect">
            <a:avLst/>
          </a:prstGeom>
          <a:solidFill>
            <a:schemeClr val="bg1"/>
          </a:solidFill>
          <a:ln w="9525">
            <a:noFill/>
            <a:miter lim="800000"/>
            <a:headEnd/>
            <a:tailEnd/>
          </a:ln>
          <a:effectLst/>
        </p:spPr>
        <p:txBody>
          <a:bodyPr>
            <a:spAutoFit/>
          </a:bodyPr>
          <a:lstStyle/>
          <a:p>
            <a:pPr eaLnBrk="0" hangingPunct="0">
              <a:defRPr/>
            </a:pPr>
            <a:r>
              <a:rPr lang="en-US" b="1" baseline="30000">
                <a:effectLst>
                  <a:outerShdw blurRad="38100" dist="38100" dir="2700000" algn="tl">
                    <a:srgbClr val="C0C0C0"/>
                  </a:outerShdw>
                </a:effectLst>
                <a:latin typeface="Arial" charset="0"/>
              </a:rPr>
              <a:t>7 </a:t>
            </a:r>
            <a:r>
              <a:rPr lang="en-US" b="1">
                <a:effectLst>
                  <a:outerShdw blurRad="38100" dist="38100" dir="2700000" algn="tl">
                    <a:srgbClr val="C0C0C0"/>
                  </a:outerShdw>
                </a:effectLst>
                <a:latin typeface="Arial" charset="0"/>
              </a:rPr>
              <a:t>Then Saul said to his servants, "Seek out for me a woman who is a medium, that I may go to her and inquire of her." And his servants said to him, "Behold, there is a medium at En-dor.“                                </a:t>
            </a:r>
            <a:r>
              <a:rPr lang="en-US" b="1" i="1">
                <a:effectLst>
                  <a:outerShdw blurRad="38100" dist="38100" dir="2700000" algn="tl">
                    <a:srgbClr val="C0C0C0"/>
                  </a:outerShdw>
                </a:effectLst>
                <a:latin typeface="Arial" charset="0"/>
              </a:rPr>
              <a:t>1 Sam 28 </a:t>
            </a:r>
          </a:p>
        </p:txBody>
      </p:sp>
      <p:sp>
        <p:nvSpPr>
          <p:cNvPr id="29704" name="Rectangle 8"/>
          <p:cNvSpPr>
            <a:spLocks noChangeArrowheads="1"/>
          </p:cNvSpPr>
          <p:nvPr/>
        </p:nvSpPr>
        <p:spPr bwMode="auto">
          <a:xfrm>
            <a:off x="3352800" y="5791200"/>
            <a:ext cx="2743200" cy="823913"/>
          </a:xfrm>
          <a:prstGeom prst="rect">
            <a:avLst/>
          </a:prstGeom>
          <a:noFill/>
          <a:ln w="9525">
            <a:noFill/>
            <a:miter lim="800000"/>
            <a:headEnd/>
            <a:tailEnd/>
          </a:ln>
          <a:effectLst/>
        </p:spPr>
        <p:txBody>
          <a:bodyPr>
            <a:spAutoFit/>
          </a:bodyPr>
          <a:lstStyle/>
          <a:p>
            <a:pPr eaLnBrk="0" hangingPunct="0">
              <a:defRPr/>
            </a:pPr>
            <a:r>
              <a:rPr lang="en-US" sz="4800">
                <a:solidFill>
                  <a:schemeClr val="bg1"/>
                </a:solidFill>
                <a:effectLst>
                  <a:outerShdw blurRad="38100" dist="38100" dir="2700000" algn="tl">
                    <a:srgbClr val="000000"/>
                  </a:outerShdw>
                </a:effectLst>
              </a:rPr>
              <a:t>Eph. 4:27 </a:t>
            </a:r>
          </a:p>
        </p:txBody>
      </p:sp>
      <p:pic>
        <p:nvPicPr>
          <p:cNvPr id="10" name="Picture 4" descr="C:\Users\Justin\Desktop\The Talking Dead Sermon\BenjaminWest-Saul-and-the-Witch-of-Endor-1777.jpg"/>
          <p:cNvPicPr>
            <a:picLocks noChangeAspect="1" noChangeArrowheads="1"/>
          </p:cNvPicPr>
          <p:nvPr/>
        </p:nvPicPr>
        <p:blipFill>
          <a:blip r:embed="rId2" cstate="print"/>
          <a:srcRect/>
          <a:stretch>
            <a:fillRect/>
          </a:stretch>
        </p:blipFill>
        <p:spPr bwMode="auto">
          <a:xfrm>
            <a:off x="6400800" y="114300"/>
            <a:ext cx="2590800" cy="1943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9703"/>
                                        </p:tgtEl>
                                        <p:attrNameLst>
                                          <p:attrName>style.visibility</p:attrName>
                                        </p:attrNameLst>
                                      </p:cBhvr>
                                      <p:to>
                                        <p:strVal val="visible"/>
                                      </p:to>
                                    </p:set>
                                    <p:animEffect transition="in" filter="barn(inHorizontal)">
                                      <p:cBhvr>
                                        <p:cTn id="12" dur="500"/>
                                        <p:tgtEl>
                                          <p:spTgt spid="29703"/>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97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utoUpdateAnimBg="0"/>
      <p:bldP spid="29703" grpId="0" animBg="1" autoUpdateAnimBg="0"/>
      <p:bldP spid="2970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0962" name="Picture 4" descr="C:\Users\Justin\Desktop\The Talking Dead Sermon\BenjaminWest-Saul-and-the-Witch-of-Endor-1777.jpg"/>
          <p:cNvPicPr>
            <a:picLocks noChangeAspect="1" noChangeArrowheads="1"/>
          </p:cNvPicPr>
          <p:nvPr/>
        </p:nvPicPr>
        <p:blipFill>
          <a:blip r:embed="rId2" cstate="print"/>
          <a:srcRect/>
          <a:stretch>
            <a:fillRect/>
          </a:stretch>
        </p:blipFill>
        <p:spPr bwMode="auto">
          <a:xfrm>
            <a:off x="6400800" y="114300"/>
            <a:ext cx="2590800" cy="1943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270" name="Rectangle 6"/>
          <p:cNvSpPr>
            <a:spLocks noChangeArrowheads="1"/>
          </p:cNvSpPr>
          <p:nvPr/>
        </p:nvSpPr>
        <p:spPr bwMode="auto">
          <a:xfrm>
            <a:off x="381000" y="228600"/>
            <a:ext cx="6019800" cy="641350"/>
          </a:xfrm>
          <a:prstGeom prst="rect">
            <a:avLst/>
          </a:prstGeom>
          <a:noFill/>
          <a:ln w="9525">
            <a:noFill/>
            <a:miter lim="800000"/>
            <a:headEnd/>
            <a:tailEnd/>
          </a:ln>
          <a:effectLst/>
        </p:spPr>
        <p:txBody>
          <a:bodyPr>
            <a:spAutoFit/>
          </a:bodyPr>
          <a:lstStyle/>
          <a:p>
            <a:pPr>
              <a:defRPr/>
            </a:pPr>
            <a:r>
              <a:rPr lang="en-US" sz="3600" b="1">
                <a:solidFill>
                  <a:srgbClr val="FFFF99"/>
                </a:solidFill>
                <a:effectLst>
                  <a:outerShdw blurRad="38100" dist="38100" dir="2700000" algn="tl">
                    <a:srgbClr val="000000"/>
                  </a:outerShdw>
                </a:effectLst>
              </a:rPr>
              <a:t>A. Lost Connection with God </a:t>
            </a:r>
          </a:p>
        </p:txBody>
      </p:sp>
      <p:sp>
        <p:nvSpPr>
          <p:cNvPr id="11272" name="Rectangle 8"/>
          <p:cNvSpPr>
            <a:spLocks noChangeArrowheads="1"/>
          </p:cNvSpPr>
          <p:nvPr/>
        </p:nvSpPr>
        <p:spPr bwMode="auto">
          <a:xfrm>
            <a:off x="381000" y="882650"/>
            <a:ext cx="5943600" cy="641350"/>
          </a:xfrm>
          <a:prstGeom prst="rect">
            <a:avLst/>
          </a:prstGeom>
          <a:noFill/>
          <a:ln w="9525">
            <a:noFill/>
            <a:miter lim="800000"/>
            <a:headEnd/>
            <a:tailEnd/>
          </a:ln>
          <a:effectLst/>
        </p:spPr>
        <p:txBody>
          <a:bodyPr>
            <a:spAutoFit/>
          </a:bodyPr>
          <a:lstStyle/>
          <a:p>
            <a:pPr>
              <a:defRPr/>
            </a:pPr>
            <a:r>
              <a:rPr lang="en-US" sz="3600" b="1">
                <a:solidFill>
                  <a:srgbClr val="FFFF99"/>
                </a:solidFill>
                <a:effectLst>
                  <a:outerShdw blurRad="38100" dist="38100" dir="2700000" algn="tl">
                    <a:srgbClr val="000000"/>
                  </a:outerShdw>
                </a:effectLst>
              </a:rPr>
              <a:t>B. Re-Connecting With God</a:t>
            </a:r>
          </a:p>
        </p:txBody>
      </p:sp>
      <p:sp>
        <p:nvSpPr>
          <p:cNvPr id="9" name="Rectangle 8"/>
          <p:cNvSpPr>
            <a:spLocks noChangeArrowheads="1"/>
          </p:cNvSpPr>
          <p:nvPr/>
        </p:nvSpPr>
        <p:spPr bwMode="auto">
          <a:xfrm>
            <a:off x="381000" y="1752600"/>
            <a:ext cx="8763000" cy="1554163"/>
          </a:xfrm>
          <a:prstGeom prst="rect">
            <a:avLst/>
          </a:prstGeom>
          <a:noFill/>
          <a:ln w="9525">
            <a:noFill/>
            <a:miter lim="800000"/>
            <a:headEnd/>
            <a:tailEnd/>
          </a:ln>
          <a:effectLst/>
        </p:spPr>
        <p:txBody>
          <a:bodyPr>
            <a:spAutoFit/>
          </a:bodyPr>
          <a:lstStyle/>
          <a:p>
            <a:pPr marL="457200" indent="-457200">
              <a:buFontTx/>
              <a:buAutoNum type="arabicPeriod"/>
              <a:defRPr/>
            </a:pPr>
            <a:r>
              <a:rPr lang="en-US" sz="3200" b="1">
                <a:solidFill>
                  <a:schemeClr val="bg1"/>
                </a:solidFill>
                <a:effectLst>
                  <a:outerShdw blurRad="38100" dist="38100" dir="2700000" algn="tl">
                    <a:srgbClr val="000000"/>
                  </a:outerShdw>
                </a:effectLst>
              </a:rPr>
              <a:t>Give Our Crowns To God First</a:t>
            </a:r>
          </a:p>
          <a:p>
            <a:pPr marL="457200" indent="-457200">
              <a:buFontTx/>
              <a:buAutoNum type="arabicPeriod"/>
              <a:defRPr/>
            </a:pPr>
            <a:r>
              <a:rPr lang="en-US" sz="3200" b="1">
                <a:solidFill>
                  <a:schemeClr val="bg1"/>
                </a:solidFill>
                <a:effectLst>
                  <a:outerShdw blurRad="38100" dist="38100" dir="2700000" algn="tl">
                    <a:srgbClr val="000000"/>
                  </a:outerShdw>
                </a:effectLst>
              </a:rPr>
              <a:t>Don’t allow the devil to influence our life</a:t>
            </a:r>
          </a:p>
          <a:p>
            <a:pPr marL="457200" indent="-457200">
              <a:buFontTx/>
              <a:buAutoNum type="arabicPeriod"/>
              <a:defRPr/>
            </a:pPr>
            <a:r>
              <a:rPr lang="en-US" sz="3200" b="1">
                <a:solidFill>
                  <a:schemeClr val="bg1"/>
                </a:solidFill>
                <a:effectLst>
                  <a:outerShdw blurRad="38100" dist="38100" dir="2700000" algn="tl">
                    <a:srgbClr val="000000"/>
                  </a:outerShdw>
                </a:effectLst>
              </a:rPr>
              <a:t>Understand How he Tries </a:t>
            </a:r>
          </a:p>
        </p:txBody>
      </p:sp>
      <p:sp>
        <p:nvSpPr>
          <p:cNvPr id="40966" name="Rectangle 1030"/>
          <p:cNvSpPr>
            <a:spLocks noChangeArrowheads="1"/>
          </p:cNvSpPr>
          <p:nvPr/>
        </p:nvSpPr>
        <p:spPr bwMode="auto">
          <a:xfrm>
            <a:off x="381000" y="3900488"/>
            <a:ext cx="8077200" cy="823912"/>
          </a:xfrm>
          <a:prstGeom prst="rect">
            <a:avLst/>
          </a:prstGeom>
          <a:noFill/>
          <a:ln w="9525">
            <a:noFill/>
            <a:miter lim="800000"/>
            <a:headEnd/>
            <a:tailEnd/>
          </a:ln>
          <a:effectLst/>
        </p:spPr>
        <p:txBody>
          <a:bodyPr>
            <a:spAutoFit/>
          </a:bodyPr>
          <a:lstStyle/>
          <a:p>
            <a:pPr eaLnBrk="0" hangingPunct="0">
              <a:defRPr/>
            </a:pPr>
            <a:r>
              <a:rPr lang="en-US" sz="4800" b="1">
                <a:solidFill>
                  <a:schemeClr val="bg1"/>
                </a:solidFill>
                <a:effectLst>
                  <a:outerShdw blurRad="38100" dist="38100" dir="2700000" algn="tl">
                    <a:srgbClr val="000000"/>
                  </a:outerShdw>
                </a:effectLst>
                <a:latin typeface="Lucida Bright" pitchFamily="18" charset="0"/>
                <a:ea typeface="Arial Unicode MS" pitchFamily="34" charset="-128"/>
                <a:cs typeface="Arial Unicode MS" pitchFamily="34" charset="-128"/>
              </a:rPr>
              <a:t>He knows what we like</a:t>
            </a:r>
          </a:p>
        </p:txBody>
      </p:sp>
      <p:sp>
        <p:nvSpPr>
          <p:cNvPr id="40967" name="Rectangle 1031"/>
          <p:cNvSpPr>
            <a:spLocks noChangeArrowheads="1"/>
          </p:cNvSpPr>
          <p:nvPr/>
        </p:nvSpPr>
        <p:spPr bwMode="auto">
          <a:xfrm>
            <a:off x="314325" y="4953000"/>
            <a:ext cx="8524875" cy="823913"/>
          </a:xfrm>
          <a:prstGeom prst="rect">
            <a:avLst/>
          </a:prstGeom>
          <a:noFill/>
          <a:ln w="9525">
            <a:noFill/>
            <a:miter lim="800000"/>
            <a:headEnd/>
            <a:tailEnd/>
          </a:ln>
          <a:effectLst/>
        </p:spPr>
        <p:txBody>
          <a:bodyPr>
            <a:spAutoFit/>
          </a:bodyPr>
          <a:lstStyle/>
          <a:p>
            <a:pPr eaLnBrk="0" hangingPunct="0">
              <a:defRPr/>
            </a:pPr>
            <a:r>
              <a:rPr lang="en-US" sz="4800" b="1">
                <a:solidFill>
                  <a:schemeClr val="bg1"/>
                </a:solidFill>
                <a:effectLst>
                  <a:outerShdw blurRad="38100" dist="38100" dir="2700000" algn="tl">
                    <a:srgbClr val="000000"/>
                  </a:outerShdw>
                </a:effectLst>
                <a:latin typeface="Lucida Bright" pitchFamily="18" charset="0"/>
              </a:rPr>
              <a:t>He knows what we think</a:t>
            </a:r>
            <a:r>
              <a:rPr lang="en-US" sz="4800" b="1">
                <a:solidFill>
                  <a:schemeClr val="bg1"/>
                </a:solidFill>
                <a:effectLst>
                  <a:outerShdw blurRad="38100" dist="38100" dir="2700000" algn="tl">
                    <a:srgbClr val="000000"/>
                  </a:outerShdw>
                </a:effectLst>
                <a:latin typeface="Lucida Bright" pitchFamily="18" charset="0"/>
                <a:ea typeface="Arial Unicode MS" pitchFamily="34" charset="-128"/>
                <a:cs typeface="Arial Unicode MS" pitchFamily="34"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66"/>
                                        </p:tgtEl>
                                        <p:attrNameLst>
                                          <p:attrName>style.visibility</p:attrName>
                                        </p:attrNameLst>
                                      </p:cBhvr>
                                      <p:to>
                                        <p:strVal val="visible"/>
                                      </p:to>
                                    </p:set>
                                    <p:animEffect transition="in" filter="blinds(horizontal)">
                                      <p:cBhvr>
                                        <p:cTn id="7" dur="500"/>
                                        <p:tgtEl>
                                          <p:spTgt spid="4096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967"/>
                                        </p:tgtEl>
                                        <p:attrNameLst>
                                          <p:attrName>style.visibility</p:attrName>
                                        </p:attrNameLst>
                                      </p:cBhvr>
                                      <p:to>
                                        <p:strVal val="visible"/>
                                      </p:to>
                                    </p:set>
                                    <p:animEffect transition="in" filter="box(in)">
                                      <p:cBhvr>
                                        <p:cTn id="12" dur="500"/>
                                        <p:tgtEl>
                                          <p:spTgt spid="409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autoUpdateAnimBg="0"/>
      <p:bldP spid="4096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10" descr="sau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0726" name="Rectangle 6"/>
          <p:cNvSpPr>
            <a:spLocks noChangeArrowheads="1"/>
          </p:cNvSpPr>
          <p:nvPr/>
        </p:nvSpPr>
        <p:spPr bwMode="auto">
          <a:xfrm>
            <a:off x="381000" y="4572000"/>
            <a:ext cx="8458200" cy="2116138"/>
          </a:xfrm>
          <a:prstGeom prst="rect">
            <a:avLst/>
          </a:prstGeom>
          <a:solidFill>
            <a:schemeClr val="tx1"/>
          </a:solidFill>
          <a:ln w="9525">
            <a:solidFill>
              <a:srgbClr val="FFFF99"/>
            </a:solidFill>
            <a:miter lim="800000"/>
            <a:headEnd/>
            <a:tailEnd/>
          </a:ln>
          <a:effectLst/>
        </p:spPr>
        <p:txBody>
          <a:bodyPr>
            <a:spAutoFit/>
          </a:bodyPr>
          <a:lstStyle/>
          <a:p>
            <a:pPr eaLnBrk="0" hangingPunct="0"/>
            <a:r>
              <a:rPr lang="en-US" sz="2600" b="1" baseline="30000">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13</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 So Saul died for his </a:t>
            </a:r>
            <a:r>
              <a:rPr lang="en-US" sz="2600" b="1">
                <a:solidFill>
                  <a:srgbClr val="FFFF99"/>
                </a:solidFill>
                <a:effectLst>
                  <a:outerShdw blurRad="38100" dist="38100" dir="2700000" algn="tl">
                    <a:srgbClr val="FFFFFF"/>
                  </a:outerShdw>
                </a:effectLst>
                <a:latin typeface="Lucida Bright" charset="0"/>
                <a:ea typeface="Arial Unicode MS" pitchFamily="34" charset="-128"/>
                <a:cs typeface="Arial Unicode MS" pitchFamily="34" charset="-128"/>
              </a:rPr>
              <a:t>unfaithfulness </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which he had committed against the LORD, </a:t>
            </a:r>
            <a:r>
              <a:rPr lang="en-US" sz="2600" b="1">
                <a:solidFill>
                  <a:srgbClr val="FFFF99"/>
                </a:solidFill>
                <a:effectLst>
                  <a:outerShdw blurRad="38100" dist="38100" dir="2700000" algn="tl">
                    <a:srgbClr val="FFFFFF"/>
                  </a:outerShdw>
                </a:effectLst>
                <a:latin typeface="Lucida Bright" charset="0"/>
                <a:ea typeface="Arial Unicode MS" pitchFamily="34" charset="-128"/>
                <a:cs typeface="Arial Unicode MS" pitchFamily="34" charset="-128"/>
              </a:rPr>
              <a:t>because he did not keep the word of the LORD</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 and also because he consulted a medium for guidance. </a:t>
            </a:r>
            <a:r>
              <a:rPr lang="en-US" sz="2600" b="1" baseline="30000">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14</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 </a:t>
            </a:r>
            <a:r>
              <a:rPr lang="en-US" sz="2600" b="1">
                <a:solidFill>
                  <a:srgbClr val="FFFF99"/>
                </a:solidFill>
                <a:effectLst>
                  <a:outerShdw blurRad="38100" dist="38100" dir="2700000" algn="tl">
                    <a:srgbClr val="FFFFFF"/>
                  </a:outerShdw>
                </a:effectLst>
                <a:latin typeface="Lucida Bright" charset="0"/>
                <a:ea typeface="Arial Unicode MS" pitchFamily="34" charset="-128"/>
                <a:cs typeface="Arial Unicode MS" pitchFamily="34" charset="-128"/>
              </a:rPr>
              <a:t>But </a:t>
            </a:r>
            <a:r>
              <a:rPr lang="en-US" sz="2600" b="1" i="1">
                <a:solidFill>
                  <a:srgbClr val="FFFF99"/>
                </a:solidFill>
                <a:effectLst>
                  <a:outerShdw blurRad="38100" dist="38100" dir="2700000" algn="tl">
                    <a:srgbClr val="FFFFFF"/>
                  </a:outerShdw>
                </a:effectLst>
                <a:latin typeface="Lucida Bright" charset="0"/>
                <a:ea typeface="Arial Unicode MS" pitchFamily="34" charset="-128"/>
                <a:cs typeface="Arial Unicode MS" pitchFamily="34" charset="-128"/>
              </a:rPr>
              <a:t>he</a:t>
            </a:r>
            <a:r>
              <a:rPr lang="en-US" sz="2600" b="1">
                <a:solidFill>
                  <a:srgbClr val="FFFF99"/>
                </a:solidFill>
                <a:effectLst>
                  <a:outerShdw blurRad="38100" dist="38100" dir="2700000" algn="tl">
                    <a:srgbClr val="FFFFFF"/>
                  </a:outerShdw>
                </a:effectLst>
                <a:latin typeface="Lucida Bright" charset="0"/>
                <a:ea typeface="Arial Unicode MS" pitchFamily="34" charset="-128"/>
                <a:cs typeface="Arial Unicode MS" pitchFamily="34" charset="-128"/>
              </a:rPr>
              <a:t> did not inquire of the LORD</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                                                           </a:t>
            </a:r>
            <a:r>
              <a:rPr lang="en-US" sz="2800" b="1" i="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I Chronicles 10</a:t>
            </a:r>
            <a:r>
              <a:rPr lang="en-US" sz="2600" b="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rPr>
              <a:t>                                                        </a:t>
            </a:r>
            <a:endParaRPr lang="en-US" sz="2600" b="1" i="1">
              <a:solidFill>
                <a:schemeClr val="bg1"/>
              </a:solidFill>
              <a:effectLst>
                <a:outerShdw blurRad="38100" dist="38100" dir="2700000" algn="tl">
                  <a:srgbClr val="808080"/>
                </a:outerShdw>
              </a:effectLst>
              <a:latin typeface="Lucida Bright" charset="0"/>
              <a:ea typeface="Arial Unicode MS" pitchFamily="34" charset="-128"/>
              <a:cs typeface="Arial Unicode MS"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blinds(horizontal)">
                                      <p:cBhvr>
                                        <p:cTn id="7" dur="5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6"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4" descr="able_and_cain_1"/>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3315" name="Text Box 3"/>
          <p:cNvSpPr txBox="1">
            <a:spLocks noChangeArrowheads="1"/>
          </p:cNvSpPr>
          <p:nvPr/>
        </p:nvSpPr>
        <p:spPr bwMode="auto">
          <a:xfrm>
            <a:off x="2286000" y="257175"/>
            <a:ext cx="5638800" cy="1555750"/>
          </a:xfrm>
          <a:prstGeom prst="rect">
            <a:avLst/>
          </a:prstGeom>
          <a:noFill/>
          <a:ln w="9525">
            <a:noFill/>
            <a:miter lim="800000"/>
            <a:headEnd/>
            <a:tailEnd/>
          </a:ln>
          <a:effectLst/>
        </p:spPr>
        <p:txBody>
          <a:bodyPr>
            <a:spAutoFit/>
          </a:bodyPr>
          <a:lstStyle/>
          <a:p>
            <a:pPr>
              <a:spcBef>
                <a:spcPct val="50000"/>
              </a:spcBef>
            </a:pPr>
            <a:r>
              <a:rPr lang="en-US" sz="9600" b="1">
                <a:effectLst>
                  <a:outerShdw blurRad="38100" dist="38100" dir="2700000" algn="tl">
                    <a:srgbClr val="FFFFFF"/>
                  </a:outerShdw>
                </a:effectLst>
                <a:latin typeface="Arial Black" pitchFamily="34" charset="0"/>
              </a:rPr>
              <a:t>II. Abel</a:t>
            </a:r>
          </a:p>
        </p:txBody>
      </p:sp>
      <p:sp>
        <p:nvSpPr>
          <p:cNvPr id="70660" name="Rectangle 4"/>
          <p:cNvSpPr>
            <a:spLocks noChangeArrowheads="1"/>
          </p:cNvSpPr>
          <p:nvPr/>
        </p:nvSpPr>
        <p:spPr bwMode="auto">
          <a:xfrm>
            <a:off x="4953000" y="5334000"/>
            <a:ext cx="3406510" cy="1107996"/>
          </a:xfrm>
          <a:prstGeom prst="rect">
            <a:avLst/>
          </a:prstGeom>
          <a:noFill/>
          <a:ln w="9525">
            <a:noFill/>
            <a:miter lim="800000"/>
            <a:headEnd/>
            <a:tailEnd/>
          </a:ln>
          <a:effectLst/>
        </p:spPr>
        <p:txBody>
          <a:bodyPr wrap="none">
            <a:spAutoFit/>
          </a:bodyPr>
          <a:lstStyle/>
          <a:p>
            <a:r>
              <a:rPr lang="en-US" sz="6600" b="1" dirty="0" smtClean="0">
                <a:solidFill>
                  <a:schemeClr val="bg1"/>
                </a:solidFill>
                <a:effectLst>
                  <a:outerShdw blurRad="38100" dist="38100" dir="2700000" algn="tl">
                    <a:srgbClr val="000000"/>
                  </a:outerShdw>
                </a:effectLst>
              </a:rPr>
              <a:t>Heb 11:4</a:t>
            </a:r>
            <a:endParaRPr lang="en-US" sz="6600" b="1" dirty="0">
              <a:solidFill>
                <a:schemeClr val="bg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5943600" y="95250"/>
            <a:ext cx="3124200" cy="2343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ctangle 4"/>
          <p:cNvSpPr>
            <a:spLocks noChangeArrowheads="1"/>
          </p:cNvSpPr>
          <p:nvPr/>
        </p:nvSpPr>
        <p:spPr bwMode="auto">
          <a:xfrm>
            <a:off x="228600" y="33338"/>
            <a:ext cx="5334000" cy="3090862"/>
          </a:xfrm>
          <a:prstGeom prst="rect">
            <a:avLst/>
          </a:prstGeom>
          <a:solidFill>
            <a:schemeClr val="bg1"/>
          </a:solidFill>
          <a:ln w="9525">
            <a:solidFill>
              <a:schemeClr val="tx1"/>
            </a:solidFill>
            <a:miter lim="800000"/>
            <a:headEnd/>
            <a:tailEnd/>
          </a:ln>
        </p:spPr>
        <p:txBody>
          <a:bodyPr>
            <a:spAutoFit/>
          </a:bodyPr>
          <a:lstStyle/>
          <a:p>
            <a:r>
              <a:rPr lang="en-US" sz="2800" b="1" baseline="30000">
                <a:effectLst>
                  <a:outerShdw blurRad="38100" dist="38100" dir="2700000" algn="tl">
                    <a:srgbClr val="C0C0C0"/>
                  </a:outerShdw>
                </a:effectLst>
              </a:rPr>
              <a:t>4</a:t>
            </a:r>
            <a:r>
              <a:rPr lang="en-US" sz="2800" b="1">
                <a:effectLst>
                  <a:outerShdw blurRad="38100" dist="38100" dir="2700000" algn="tl">
                    <a:srgbClr val="C0C0C0"/>
                  </a:outerShdw>
                </a:effectLst>
              </a:rPr>
              <a:t> By faith Abel offered to God a more excellent sacrifice than Cain, through which he obtained witness that he was righteous, </a:t>
            </a:r>
            <a:r>
              <a:rPr lang="en-US" sz="2800" b="1">
                <a:solidFill>
                  <a:srgbClr val="FF0000"/>
                </a:solidFill>
                <a:effectLst>
                  <a:outerShdw blurRad="38100" dist="38100" dir="2700000" algn="tl">
                    <a:srgbClr val="C0C0C0"/>
                  </a:outerShdw>
                </a:effectLst>
              </a:rPr>
              <a:t>God testifying of his gifts; and through it he being dead still speaks.                                </a:t>
            </a:r>
            <a:r>
              <a:rPr lang="en-US" sz="2800" b="1" i="1">
                <a:effectLst>
                  <a:outerShdw blurRad="38100" dist="38100" dir="2700000" algn="tl">
                    <a:srgbClr val="C0C0C0"/>
                  </a:outerShdw>
                </a:effectLst>
              </a:rPr>
              <a:t>Heb. 11</a:t>
            </a:r>
            <a:r>
              <a:rPr lang="en-US" sz="2800" b="1">
                <a:effectLst>
                  <a:outerShdw blurRad="38100" dist="38100" dir="2700000" algn="tl">
                    <a:srgbClr val="C0C0C0"/>
                  </a:outerShdw>
                </a:effectLst>
              </a:rPr>
              <a:t> </a:t>
            </a:r>
          </a:p>
        </p:txBody>
      </p:sp>
      <p:sp>
        <p:nvSpPr>
          <p:cNvPr id="71684" name="Text Box 4"/>
          <p:cNvSpPr txBox="1">
            <a:spLocks noChangeArrowheads="1"/>
          </p:cNvSpPr>
          <p:nvPr/>
        </p:nvSpPr>
        <p:spPr bwMode="auto">
          <a:xfrm>
            <a:off x="457200" y="4114800"/>
            <a:ext cx="8382000" cy="1555750"/>
          </a:xfrm>
          <a:prstGeom prst="rect">
            <a:avLst/>
          </a:prstGeom>
          <a:noFill/>
          <a:ln w="9525">
            <a:noFill/>
            <a:miter lim="800000"/>
            <a:headEnd/>
            <a:tailEnd/>
          </a:ln>
          <a:effectLst/>
        </p:spPr>
        <p:txBody>
          <a:bodyPr>
            <a:spAutoFit/>
          </a:bodyPr>
          <a:lstStyle/>
          <a:p>
            <a:pPr algn="ctr">
              <a:spcBef>
                <a:spcPct val="50000"/>
              </a:spcBef>
            </a:pPr>
            <a:r>
              <a:rPr lang="en-US" sz="4800" b="1">
                <a:solidFill>
                  <a:schemeClr val="bg1"/>
                </a:solidFill>
                <a:effectLst>
                  <a:outerShdw blurRad="38100" dist="38100" dir="2700000" algn="tl">
                    <a:srgbClr val="000000"/>
                  </a:outerShdw>
                </a:effectLst>
              </a:rPr>
              <a:t>Why Does His Sacrifice Speak To Us Today?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checkerboard(across)">
                                      <p:cBhvr>
                                        <p:cTn id="7" dur="5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5943600" y="95250"/>
            <a:ext cx="3124200" cy="2343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2707" name="Rectangle 3"/>
          <p:cNvSpPr>
            <a:spLocks noChangeArrowheads="1"/>
          </p:cNvSpPr>
          <p:nvPr/>
        </p:nvSpPr>
        <p:spPr bwMode="auto">
          <a:xfrm>
            <a:off x="228600" y="242888"/>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A. He Offered It “BY FAITH.”</a:t>
            </a:r>
          </a:p>
        </p:txBody>
      </p:sp>
      <p:sp>
        <p:nvSpPr>
          <p:cNvPr id="72708" name="Rectangle 4"/>
          <p:cNvSpPr>
            <a:spLocks noChangeArrowheads="1"/>
          </p:cNvSpPr>
          <p:nvPr/>
        </p:nvSpPr>
        <p:spPr bwMode="auto">
          <a:xfrm>
            <a:off x="457200" y="914400"/>
            <a:ext cx="4953000" cy="1382713"/>
          </a:xfrm>
          <a:prstGeom prst="rect">
            <a:avLst/>
          </a:prstGeom>
          <a:solidFill>
            <a:schemeClr val="bg1"/>
          </a:solidFill>
          <a:ln w="9525">
            <a:solidFill>
              <a:schemeClr val="tx1"/>
            </a:solidFill>
            <a:miter lim="800000"/>
            <a:headEnd/>
            <a:tailEnd/>
          </a:ln>
          <a:effectLst/>
        </p:spPr>
        <p:txBody>
          <a:bodyPr>
            <a:spAutoFit/>
          </a:bodyPr>
          <a:lstStyle/>
          <a:p>
            <a:pPr eaLnBrk="0" hangingPunct="0"/>
            <a:r>
              <a:rPr lang="en-US" sz="2800" b="1" baseline="30000">
                <a:effectLst>
                  <a:outerShdw blurRad="38100" dist="38100" dir="2700000" algn="tl">
                    <a:srgbClr val="C0C0C0"/>
                  </a:outerShdw>
                </a:effectLst>
              </a:rPr>
              <a:t>17</a:t>
            </a:r>
            <a:r>
              <a:rPr lang="en-US" sz="2800" b="1">
                <a:effectLst>
                  <a:outerShdw blurRad="38100" dist="38100" dir="2700000" algn="tl">
                    <a:srgbClr val="C0C0C0"/>
                  </a:outerShdw>
                </a:effectLst>
              </a:rPr>
              <a:t> So then faith </a:t>
            </a:r>
            <a:r>
              <a:rPr lang="en-US" sz="2800" b="1" i="1">
                <a:effectLst>
                  <a:outerShdw blurRad="38100" dist="38100" dir="2700000" algn="tl">
                    <a:srgbClr val="C0C0C0"/>
                  </a:outerShdw>
                </a:effectLst>
              </a:rPr>
              <a:t>comes</a:t>
            </a:r>
            <a:r>
              <a:rPr lang="en-US" sz="2800" b="1">
                <a:effectLst>
                  <a:outerShdw blurRad="38100" dist="38100" dir="2700000" algn="tl">
                    <a:srgbClr val="C0C0C0"/>
                  </a:outerShdw>
                </a:effectLst>
              </a:rPr>
              <a:t> by hearing, and hearing by the </a:t>
            </a:r>
            <a:r>
              <a:rPr lang="en-US" sz="2800" b="1">
                <a:solidFill>
                  <a:srgbClr val="FF0000"/>
                </a:solidFill>
                <a:effectLst>
                  <a:outerShdw blurRad="38100" dist="38100" dir="2700000" algn="tl">
                    <a:srgbClr val="C0C0C0"/>
                  </a:outerShdw>
                </a:effectLst>
              </a:rPr>
              <a:t>word of God</a:t>
            </a:r>
            <a:r>
              <a:rPr lang="en-US" sz="2800" b="1">
                <a:effectLst>
                  <a:outerShdw blurRad="38100" dist="38100" dir="2700000" algn="tl">
                    <a:srgbClr val="C0C0C0"/>
                  </a:outerShdw>
                </a:effectLst>
              </a:rPr>
              <a:t>.                Rom. 10</a:t>
            </a:r>
          </a:p>
        </p:txBody>
      </p:sp>
      <p:sp>
        <p:nvSpPr>
          <p:cNvPr id="72709" name="Rectangle 5"/>
          <p:cNvSpPr>
            <a:spLocks noChangeArrowheads="1"/>
          </p:cNvSpPr>
          <p:nvPr/>
        </p:nvSpPr>
        <p:spPr bwMode="auto">
          <a:xfrm>
            <a:off x="0" y="2544763"/>
            <a:ext cx="9144000" cy="0"/>
          </a:xfrm>
          <a:prstGeom prst="rect">
            <a:avLst/>
          </a:prstGeom>
          <a:solidFill>
            <a:srgbClr val="B9E3FF"/>
          </a:solidFill>
          <a:ln w="9525">
            <a:noFill/>
            <a:miter lim="800000"/>
            <a:headEnd/>
            <a:tailEnd/>
          </a:ln>
          <a:effectLst/>
        </p:spPr>
        <p:txBody>
          <a:bodyPr>
            <a:spAutoFit/>
          </a:bodyPr>
          <a:lstStyle/>
          <a:p>
            <a:endParaRPr lang="en-US"/>
          </a:p>
        </p:txBody>
      </p:sp>
      <p:grpSp>
        <p:nvGrpSpPr>
          <p:cNvPr id="72710" name="Group 6"/>
          <p:cNvGrpSpPr>
            <a:grpSpLocks/>
          </p:cNvGrpSpPr>
          <p:nvPr/>
        </p:nvGrpSpPr>
        <p:grpSpPr bwMode="auto">
          <a:xfrm>
            <a:off x="457200" y="4114800"/>
            <a:ext cx="8382000" cy="2209800"/>
            <a:chOff x="0" y="0"/>
            <a:chExt cx="900" cy="1114"/>
          </a:xfrm>
        </p:grpSpPr>
        <p:sp>
          <p:nvSpPr>
            <p:cNvPr id="72711" name="Rectangle 7"/>
            <p:cNvSpPr>
              <a:spLocks noChangeArrowheads="1"/>
            </p:cNvSpPr>
            <p:nvPr/>
          </p:nvSpPr>
          <p:spPr bwMode="auto">
            <a:xfrm>
              <a:off x="0" y="0"/>
              <a:ext cx="900" cy="0"/>
            </a:xfrm>
            <a:prstGeom prst="rect">
              <a:avLst/>
            </a:prstGeom>
            <a:solidFill>
              <a:srgbClr val="FFFFFF"/>
            </a:solidFill>
            <a:ln w="9525">
              <a:solidFill>
                <a:schemeClr val="tx1"/>
              </a:solidFill>
              <a:miter lim="800000"/>
              <a:headEnd/>
              <a:tailEnd/>
            </a:ln>
            <a:effectLst/>
          </p:spPr>
          <p:txBody>
            <a:bodyPr>
              <a:spAutoFit/>
            </a:bodyPr>
            <a:lstStyle/>
            <a:p>
              <a:endParaRPr lang="en-US"/>
            </a:p>
          </p:txBody>
        </p:sp>
        <p:sp>
          <p:nvSpPr>
            <p:cNvPr id="72712" name="Rectangle 8"/>
            <p:cNvSpPr>
              <a:spLocks noChangeArrowheads="1"/>
            </p:cNvSpPr>
            <p:nvPr/>
          </p:nvSpPr>
          <p:spPr bwMode="auto">
            <a:xfrm>
              <a:off x="0" y="0"/>
              <a:ext cx="900" cy="1114"/>
            </a:xfrm>
            <a:prstGeom prst="rect">
              <a:avLst/>
            </a:prstGeom>
            <a:solidFill>
              <a:srgbClr val="FFFFFF"/>
            </a:solidFill>
            <a:ln w="9525">
              <a:solidFill>
                <a:schemeClr val="tx1"/>
              </a:solidFill>
              <a:miter lim="800000"/>
              <a:headEnd/>
              <a:tailEnd/>
            </a:ln>
            <a:effectLst/>
          </p:spPr>
          <p:txBody>
            <a:bodyPr/>
            <a:lstStyle/>
            <a:p>
              <a:pPr algn="just" eaLnBrk="0" fontAlgn="t" hangingPunct="0"/>
              <a:r>
                <a:rPr lang="en-US" sz="2800" b="1">
                  <a:solidFill>
                    <a:srgbClr val="001320"/>
                  </a:solidFill>
                  <a:effectLst>
                    <a:outerShdw blurRad="38100" dist="38100" dir="2700000" algn="tl">
                      <a:srgbClr val="C0C0C0"/>
                    </a:outerShdw>
                  </a:effectLst>
                  <a:cs typeface="Arial" pitchFamily="34" charset="0"/>
                </a:rPr>
                <a:t>13 And we also thank God continually because, when you received the </a:t>
              </a:r>
              <a:r>
                <a:rPr lang="en-US" sz="2800" b="1">
                  <a:solidFill>
                    <a:srgbClr val="FF0000"/>
                  </a:solidFill>
                  <a:effectLst>
                    <a:outerShdw blurRad="38100" dist="38100" dir="2700000" algn="tl">
                      <a:srgbClr val="C0C0C0"/>
                    </a:outerShdw>
                  </a:effectLst>
                  <a:cs typeface="Arial" pitchFamily="34" charset="0"/>
                </a:rPr>
                <a:t>word of God, which you heard</a:t>
              </a:r>
              <a:r>
                <a:rPr lang="en-US" sz="2800" b="1">
                  <a:solidFill>
                    <a:srgbClr val="001320"/>
                  </a:solidFill>
                  <a:effectLst>
                    <a:outerShdw blurRad="38100" dist="38100" dir="2700000" algn="tl">
                      <a:srgbClr val="C0C0C0"/>
                    </a:outerShdw>
                  </a:effectLst>
                  <a:cs typeface="Arial" pitchFamily="34" charset="0"/>
                </a:rPr>
                <a:t> from us, you accepted it not as the word of men, but as it actually is, the word of God, </a:t>
              </a:r>
              <a:r>
                <a:rPr lang="en-US" sz="2800" b="1">
                  <a:solidFill>
                    <a:srgbClr val="FF0000"/>
                  </a:solidFill>
                  <a:effectLst>
                    <a:outerShdw blurRad="38100" dist="38100" dir="2700000" algn="tl">
                      <a:srgbClr val="C0C0C0"/>
                    </a:outerShdw>
                  </a:effectLst>
                  <a:cs typeface="Arial" pitchFamily="34" charset="0"/>
                </a:rPr>
                <a:t>which is at work</a:t>
              </a:r>
              <a:r>
                <a:rPr lang="en-US" sz="2800" b="1">
                  <a:solidFill>
                    <a:srgbClr val="001320"/>
                  </a:solidFill>
                  <a:effectLst>
                    <a:outerShdw blurRad="38100" dist="38100" dir="2700000" algn="tl">
                      <a:srgbClr val="C0C0C0"/>
                    </a:outerShdw>
                  </a:effectLst>
                  <a:cs typeface="Arial" pitchFamily="34" charset="0"/>
                </a:rPr>
                <a:t> in you who believe.                                                        </a:t>
              </a:r>
              <a:r>
                <a:rPr lang="en-US" sz="2800" b="1" i="1">
                  <a:solidFill>
                    <a:srgbClr val="001320"/>
                  </a:solidFill>
                  <a:effectLst>
                    <a:outerShdw blurRad="38100" dist="38100" dir="2700000" algn="tl">
                      <a:srgbClr val="C0C0C0"/>
                    </a:outerShdw>
                  </a:effectLst>
                  <a:cs typeface="Arial" pitchFamily="34" charset="0"/>
                </a:rPr>
                <a:t>1 Thes. 2</a:t>
              </a:r>
              <a:endParaRPr lang="en-US" sz="2800" b="1" i="1">
                <a:effectLst>
                  <a:outerShdw blurRad="38100" dist="38100" dir="2700000" algn="tl">
                    <a:srgbClr val="C0C0C0"/>
                  </a:outerShdw>
                </a:effectLst>
              </a:endParaRPr>
            </a:p>
          </p:txBody>
        </p:sp>
      </p:grpSp>
      <p:sp>
        <p:nvSpPr>
          <p:cNvPr id="72713" name="Rectangle 9"/>
          <p:cNvSpPr>
            <a:spLocks noChangeArrowheads="1"/>
          </p:cNvSpPr>
          <p:nvPr/>
        </p:nvSpPr>
        <p:spPr bwMode="auto">
          <a:xfrm>
            <a:off x="457200" y="2773363"/>
            <a:ext cx="8382000" cy="601662"/>
          </a:xfrm>
          <a:prstGeom prst="rect">
            <a:avLst/>
          </a:prstGeom>
          <a:noFill/>
          <a:ln w="22225">
            <a:solidFill>
              <a:schemeClr val="bg1"/>
            </a:solid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He Heard What God Said, And Got To 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2708"/>
                                        </p:tgtEl>
                                        <p:attrNameLst>
                                          <p:attrName>style.visibility</p:attrName>
                                        </p:attrNameLst>
                                      </p:cBhvr>
                                      <p:to>
                                        <p:strVal val="visible"/>
                                      </p:to>
                                    </p:set>
                                    <p:animEffect transition="in" filter="blinds(horizontal)">
                                      <p:cBhvr>
                                        <p:cTn id="7" dur="500"/>
                                        <p:tgtEl>
                                          <p:spTgt spid="7270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2713"/>
                                        </p:tgtEl>
                                        <p:attrNameLst>
                                          <p:attrName>style.visibility</p:attrName>
                                        </p:attrNameLst>
                                      </p:cBhvr>
                                      <p:to>
                                        <p:strVal val="visible"/>
                                      </p:to>
                                    </p:set>
                                    <p:animEffect transition="in" filter="box(in)">
                                      <p:cBhvr>
                                        <p:cTn id="12" dur="500"/>
                                        <p:tgtEl>
                                          <p:spTgt spid="72713"/>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72710"/>
                                        </p:tgtEl>
                                        <p:attrNameLst>
                                          <p:attrName>style.visibility</p:attrName>
                                        </p:attrNameLst>
                                      </p:cBhvr>
                                      <p:to>
                                        <p:strVal val="visible"/>
                                      </p:to>
                                    </p:set>
                                    <p:anim calcmode="lin" valueType="num">
                                      <p:cBhvr>
                                        <p:cTn id="17" dur="500" fill="hold"/>
                                        <p:tgtEl>
                                          <p:spTgt spid="72710"/>
                                        </p:tgtEl>
                                        <p:attrNameLst>
                                          <p:attrName>ppt_w</p:attrName>
                                        </p:attrNameLst>
                                      </p:cBhvr>
                                      <p:tavLst>
                                        <p:tav tm="0">
                                          <p:val>
                                            <p:fltVal val="0"/>
                                          </p:val>
                                        </p:tav>
                                        <p:tav tm="100000">
                                          <p:val>
                                            <p:strVal val="#ppt_w"/>
                                          </p:val>
                                        </p:tav>
                                      </p:tavLst>
                                    </p:anim>
                                    <p:anim calcmode="lin" valueType="num">
                                      <p:cBhvr>
                                        <p:cTn id="18" dur="500" fill="hold"/>
                                        <p:tgtEl>
                                          <p:spTgt spid="727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animBg="1" autoUpdateAnimBg="0"/>
      <p:bldP spid="72713"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5943600" y="95250"/>
            <a:ext cx="3124200" cy="2343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3731" name="Rectangle 3"/>
          <p:cNvSpPr>
            <a:spLocks noChangeArrowheads="1"/>
          </p:cNvSpPr>
          <p:nvPr/>
        </p:nvSpPr>
        <p:spPr bwMode="auto">
          <a:xfrm>
            <a:off x="228600" y="242888"/>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A. He Offered It “BY FAITH.”</a:t>
            </a:r>
          </a:p>
        </p:txBody>
      </p:sp>
      <p:sp>
        <p:nvSpPr>
          <p:cNvPr id="73732" name="Rectangle 4"/>
          <p:cNvSpPr>
            <a:spLocks noChangeArrowheads="1"/>
          </p:cNvSpPr>
          <p:nvPr/>
        </p:nvSpPr>
        <p:spPr bwMode="auto">
          <a:xfrm>
            <a:off x="0" y="2544763"/>
            <a:ext cx="9144000" cy="0"/>
          </a:xfrm>
          <a:prstGeom prst="rect">
            <a:avLst/>
          </a:prstGeom>
          <a:solidFill>
            <a:srgbClr val="B9E3FF"/>
          </a:solidFill>
          <a:ln w="9525">
            <a:noFill/>
            <a:miter lim="800000"/>
            <a:headEnd/>
            <a:tailEnd/>
          </a:ln>
          <a:effectLst/>
        </p:spPr>
        <p:txBody>
          <a:bodyPr>
            <a:spAutoFit/>
          </a:bodyPr>
          <a:lstStyle/>
          <a:p>
            <a:endParaRPr lang="en-US"/>
          </a:p>
        </p:txBody>
      </p:sp>
      <p:grpSp>
        <p:nvGrpSpPr>
          <p:cNvPr id="73733" name="Group 5"/>
          <p:cNvGrpSpPr>
            <a:grpSpLocks/>
          </p:cNvGrpSpPr>
          <p:nvPr/>
        </p:nvGrpSpPr>
        <p:grpSpPr bwMode="auto">
          <a:xfrm>
            <a:off x="304800" y="2514600"/>
            <a:ext cx="8382000" cy="1828800"/>
            <a:chOff x="0" y="0"/>
            <a:chExt cx="900" cy="1114"/>
          </a:xfrm>
        </p:grpSpPr>
        <p:sp>
          <p:nvSpPr>
            <p:cNvPr id="73734" name="Rectangle 6"/>
            <p:cNvSpPr>
              <a:spLocks noChangeArrowheads="1"/>
            </p:cNvSpPr>
            <p:nvPr/>
          </p:nvSpPr>
          <p:spPr bwMode="auto">
            <a:xfrm>
              <a:off x="0" y="0"/>
              <a:ext cx="900" cy="0"/>
            </a:xfrm>
            <a:prstGeom prst="rect">
              <a:avLst/>
            </a:prstGeom>
            <a:solidFill>
              <a:srgbClr val="FFFFFF"/>
            </a:solidFill>
            <a:ln w="9525">
              <a:solidFill>
                <a:schemeClr val="tx1"/>
              </a:solidFill>
              <a:miter lim="800000"/>
              <a:headEnd/>
              <a:tailEnd/>
            </a:ln>
            <a:effectLst/>
          </p:spPr>
          <p:txBody>
            <a:bodyPr>
              <a:spAutoFit/>
            </a:bodyPr>
            <a:lstStyle/>
            <a:p>
              <a:endParaRPr lang="en-US"/>
            </a:p>
          </p:txBody>
        </p:sp>
        <p:sp>
          <p:nvSpPr>
            <p:cNvPr id="73735" name="Rectangle 7"/>
            <p:cNvSpPr>
              <a:spLocks noChangeArrowheads="1"/>
            </p:cNvSpPr>
            <p:nvPr/>
          </p:nvSpPr>
          <p:spPr bwMode="auto">
            <a:xfrm>
              <a:off x="0" y="0"/>
              <a:ext cx="900" cy="1114"/>
            </a:xfrm>
            <a:prstGeom prst="rect">
              <a:avLst/>
            </a:prstGeom>
            <a:solidFill>
              <a:srgbClr val="FFFFFF"/>
            </a:solidFill>
            <a:ln w="9525">
              <a:solidFill>
                <a:schemeClr val="tx1"/>
              </a:solidFill>
              <a:miter lim="800000"/>
              <a:headEnd/>
              <a:tailEnd/>
            </a:ln>
            <a:effectLst/>
          </p:spPr>
          <p:txBody>
            <a:bodyPr/>
            <a:lstStyle/>
            <a:p>
              <a:pPr algn="just" eaLnBrk="0" fontAlgn="t" hangingPunct="0"/>
              <a:r>
                <a:rPr lang="en-US" sz="2800" b="1" baseline="30000">
                  <a:effectLst>
                    <a:outerShdw blurRad="38100" dist="38100" dir="2700000" algn="tl">
                      <a:srgbClr val="C0C0C0"/>
                    </a:outerShdw>
                  </a:effectLst>
                </a:rPr>
                <a:t>3</a:t>
              </a:r>
              <a:r>
                <a:rPr lang="en-US" sz="2800" b="1">
                  <a:effectLst>
                    <a:outerShdw blurRad="38100" dist="38100" dir="2700000" algn="tl">
                      <a:srgbClr val="C0C0C0"/>
                    </a:outerShdw>
                  </a:effectLst>
                </a:rPr>
                <a:t>And in the process of time it came to pass that Cain brought </a:t>
              </a:r>
              <a:r>
                <a:rPr lang="en-US" sz="2800" b="1">
                  <a:solidFill>
                    <a:srgbClr val="FF0000"/>
                  </a:solidFill>
                  <a:effectLst>
                    <a:outerShdw blurRad="38100" dist="38100" dir="2700000" algn="tl">
                      <a:srgbClr val="C0C0C0"/>
                    </a:outerShdw>
                  </a:effectLst>
                </a:rPr>
                <a:t>an offering</a:t>
              </a:r>
              <a:r>
                <a:rPr lang="en-US" sz="2800" b="1">
                  <a:effectLst>
                    <a:outerShdw blurRad="38100" dist="38100" dir="2700000" algn="tl">
                      <a:srgbClr val="C0C0C0"/>
                    </a:outerShdw>
                  </a:effectLst>
                </a:rPr>
                <a:t> of the fruit of the ground to the LORD. </a:t>
              </a:r>
              <a:r>
                <a:rPr lang="en-US" sz="2800" b="1" baseline="30000">
                  <a:effectLst>
                    <a:outerShdw blurRad="38100" dist="38100" dir="2700000" algn="tl">
                      <a:srgbClr val="C0C0C0"/>
                    </a:outerShdw>
                  </a:effectLst>
                </a:rPr>
                <a:t>4</a:t>
              </a:r>
              <a:r>
                <a:rPr lang="en-US" sz="2800" b="1">
                  <a:effectLst>
                    <a:outerShdw blurRad="38100" dist="38100" dir="2700000" algn="tl">
                      <a:srgbClr val="C0C0C0"/>
                    </a:outerShdw>
                  </a:effectLst>
                </a:rPr>
                <a:t>Abel also brought of the </a:t>
              </a:r>
              <a:r>
                <a:rPr lang="en-US" sz="2800" b="1">
                  <a:solidFill>
                    <a:srgbClr val="FF0000"/>
                  </a:solidFill>
                  <a:effectLst>
                    <a:outerShdw blurRad="38100" dist="38100" dir="2700000" algn="tl">
                      <a:srgbClr val="C0C0C0"/>
                    </a:outerShdw>
                  </a:effectLst>
                </a:rPr>
                <a:t>firstborn of his flock and of their fat</a:t>
              </a:r>
              <a:r>
                <a:rPr lang="en-US" sz="2800" b="1">
                  <a:effectLst>
                    <a:outerShdw blurRad="38100" dist="38100" dir="2700000" algn="tl">
                      <a:srgbClr val="C0C0C0"/>
                    </a:outerShdw>
                  </a:effectLst>
                </a:rPr>
                <a:t>.                                                      Gen. 4</a:t>
              </a:r>
            </a:p>
          </p:txBody>
        </p:sp>
      </p:grpSp>
      <p:sp>
        <p:nvSpPr>
          <p:cNvPr id="73736" name="Rectangle 8"/>
          <p:cNvSpPr>
            <a:spLocks noChangeArrowheads="1"/>
          </p:cNvSpPr>
          <p:nvPr/>
        </p:nvSpPr>
        <p:spPr bwMode="auto">
          <a:xfrm>
            <a:off x="228600" y="792163"/>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B. His Sacrifice Was Different</a:t>
            </a:r>
          </a:p>
        </p:txBody>
      </p:sp>
      <p:sp>
        <p:nvSpPr>
          <p:cNvPr id="73737" name="Rectangle 9"/>
          <p:cNvSpPr>
            <a:spLocks noChangeArrowheads="1"/>
          </p:cNvSpPr>
          <p:nvPr/>
        </p:nvSpPr>
        <p:spPr bwMode="auto">
          <a:xfrm>
            <a:off x="304800" y="1905000"/>
            <a:ext cx="5638800" cy="579438"/>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1. Heart</a:t>
            </a:r>
          </a:p>
        </p:txBody>
      </p:sp>
      <p:sp>
        <p:nvSpPr>
          <p:cNvPr id="73738" name="Rectangle 10"/>
          <p:cNvSpPr>
            <a:spLocks noChangeArrowheads="1"/>
          </p:cNvSpPr>
          <p:nvPr/>
        </p:nvSpPr>
        <p:spPr bwMode="auto">
          <a:xfrm>
            <a:off x="685800" y="5181600"/>
            <a:ext cx="7467600" cy="914400"/>
          </a:xfrm>
          <a:prstGeom prst="rect">
            <a:avLst/>
          </a:prstGeom>
          <a:noFill/>
          <a:ln w="9525">
            <a:noFill/>
            <a:miter lim="800000"/>
            <a:headEnd/>
            <a:tailEnd/>
          </a:ln>
          <a:effectLst/>
        </p:spPr>
        <p:txBody>
          <a:bodyPr>
            <a:spAutoFit/>
          </a:bodyPr>
          <a:lstStyle/>
          <a:p>
            <a:pPr eaLnBrk="0" hangingPunct="0"/>
            <a:r>
              <a:rPr lang="en-US" sz="5400" b="1">
                <a:solidFill>
                  <a:schemeClr val="bg1"/>
                </a:solidFill>
                <a:effectLst>
                  <a:outerShdw blurRad="38100" dist="38100" dir="2700000" algn="tl">
                    <a:srgbClr val="000000"/>
                  </a:outerShdw>
                </a:effectLst>
              </a:rPr>
              <a:t>1 Sam. 15:19–23- Saul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3733"/>
                                        </p:tgtEl>
                                        <p:attrNameLst>
                                          <p:attrName>style.visibility</p:attrName>
                                        </p:attrNameLst>
                                      </p:cBhvr>
                                      <p:to>
                                        <p:strVal val="visible"/>
                                      </p:to>
                                    </p:set>
                                    <p:anim calcmode="lin" valueType="num">
                                      <p:cBhvr>
                                        <p:cTn id="7" dur="500" fill="hold"/>
                                        <p:tgtEl>
                                          <p:spTgt spid="73733"/>
                                        </p:tgtEl>
                                        <p:attrNameLst>
                                          <p:attrName>ppt_w</p:attrName>
                                        </p:attrNameLst>
                                      </p:cBhvr>
                                      <p:tavLst>
                                        <p:tav tm="0">
                                          <p:val>
                                            <p:fltVal val="0"/>
                                          </p:val>
                                        </p:tav>
                                        <p:tav tm="100000">
                                          <p:val>
                                            <p:strVal val="#ppt_w"/>
                                          </p:val>
                                        </p:tav>
                                      </p:tavLst>
                                    </p:anim>
                                    <p:anim calcmode="lin" valueType="num">
                                      <p:cBhvr>
                                        <p:cTn id="8" dur="500" fill="hold"/>
                                        <p:tgtEl>
                                          <p:spTgt spid="737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5943600" y="95250"/>
            <a:ext cx="3124200" cy="2343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4755" name="Rectangle 3"/>
          <p:cNvSpPr>
            <a:spLocks noChangeArrowheads="1"/>
          </p:cNvSpPr>
          <p:nvPr/>
        </p:nvSpPr>
        <p:spPr bwMode="auto">
          <a:xfrm>
            <a:off x="228600" y="242888"/>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A. He Offered It “BY FAITH.”</a:t>
            </a:r>
          </a:p>
        </p:txBody>
      </p:sp>
      <p:sp>
        <p:nvSpPr>
          <p:cNvPr id="74756" name="Rectangle 4"/>
          <p:cNvSpPr>
            <a:spLocks noChangeArrowheads="1"/>
          </p:cNvSpPr>
          <p:nvPr/>
        </p:nvSpPr>
        <p:spPr bwMode="auto">
          <a:xfrm>
            <a:off x="0" y="2544763"/>
            <a:ext cx="9144000" cy="0"/>
          </a:xfrm>
          <a:prstGeom prst="rect">
            <a:avLst/>
          </a:prstGeom>
          <a:solidFill>
            <a:srgbClr val="B9E3FF"/>
          </a:solidFill>
          <a:ln w="9525">
            <a:noFill/>
            <a:miter lim="800000"/>
            <a:headEnd/>
            <a:tailEnd/>
          </a:ln>
          <a:effectLst/>
        </p:spPr>
        <p:txBody>
          <a:bodyPr>
            <a:spAutoFit/>
          </a:bodyPr>
          <a:lstStyle/>
          <a:p>
            <a:endParaRPr lang="en-US"/>
          </a:p>
        </p:txBody>
      </p:sp>
      <p:grpSp>
        <p:nvGrpSpPr>
          <p:cNvPr id="74757" name="Group 5"/>
          <p:cNvGrpSpPr>
            <a:grpSpLocks/>
          </p:cNvGrpSpPr>
          <p:nvPr/>
        </p:nvGrpSpPr>
        <p:grpSpPr bwMode="auto">
          <a:xfrm>
            <a:off x="304800" y="3048000"/>
            <a:ext cx="8610600" cy="1371600"/>
            <a:chOff x="0" y="0"/>
            <a:chExt cx="900" cy="1114"/>
          </a:xfrm>
        </p:grpSpPr>
        <p:sp>
          <p:nvSpPr>
            <p:cNvPr id="74758" name="Rectangle 6"/>
            <p:cNvSpPr>
              <a:spLocks noChangeArrowheads="1"/>
            </p:cNvSpPr>
            <p:nvPr/>
          </p:nvSpPr>
          <p:spPr bwMode="auto">
            <a:xfrm>
              <a:off x="0" y="0"/>
              <a:ext cx="900" cy="0"/>
            </a:xfrm>
            <a:prstGeom prst="rect">
              <a:avLst/>
            </a:prstGeom>
            <a:solidFill>
              <a:srgbClr val="FFFFFF"/>
            </a:solidFill>
            <a:ln w="9525">
              <a:solidFill>
                <a:schemeClr val="tx1"/>
              </a:solidFill>
              <a:miter lim="800000"/>
              <a:headEnd/>
              <a:tailEnd/>
            </a:ln>
            <a:effectLst/>
          </p:spPr>
          <p:txBody>
            <a:bodyPr>
              <a:spAutoFit/>
            </a:bodyPr>
            <a:lstStyle/>
            <a:p>
              <a:endParaRPr lang="en-US"/>
            </a:p>
          </p:txBody>
        </p:sp>
        <p:sp>
          <p:nvSpPr>
            <p:cNvPr id="74759" name="Rectangle 7"/>
            <p:cNvSpPr>
              <a:spLocks noChangeArrowheads="1"/>
            </p:cNvSpPr>
            <p:nvPr/>
          </p:nvSpPr>
          <p:spPr bwMode="auto">
            <a:xfrm>
              <a:off x="0" y="0"/>
              <a:ext cx="900" cy="1114"/>
            </a:xfrm>
            <a:prstGeom prst="rect">
              <a:avLst/>
            </a:prstGeom>
            <a:solidFill>
              <a:srgbClr val="FFFFFF"/>
            </a:solidFill>
            <a:ln w="9525">
              <a:solidFill>
                <a:schemeClr val="tx1"/>
              </a:solidFill>
              <a:miter lim="800000"/>
              <a:headEnd/>
              <a:tailEnd/>
            </a:ln>
            <a:effectLst/>
          </p:spPr>
          <p:txBody>
            <a:bodyPr/>
            <a:lstStyle/>
            <a:p>
              <a:pPr algn="just" eaLnBrk="0" fontAlgn="t" hangingPunct="0"/>
              <a:r>
                <a:rPr lang="en-US" sz="2800" b="1" baseline="30000">
                  <a:effectLst>
                    <a:outerShdw blurRad="38100" dist="38100" dir="2700000" algn="tl">
                      <a:srgbClr val="C0C0C0"/>
                    </a:outerShdw>
                  </a:effectLst>
                </a:rPr>
                <a:t>24</a:t>
              </a:r>
              <a:r>
                <a:rPr lang="en-US" sz="2800" b="1">
                  <a:effectLst>
                    <a:outerShdw blurRad="38100" dist="38100" dir="2700000" algn="tl">
                      <a:srgbClr val="C0C0C0"/>
                    </a:outerShdw>
                  </a:effectLst>
                </a:rPr>
                <a:t>to Jesus the Mediator of the new covenant, and to the blood of sprinkling that speaks </a:t>
              </a:r>
              <a:r>
                <a:rPr lang="en-US" sz="2800" b="1">
                  <a:solidFill>
                    <a:srgbClr val="FF0000"/>
                  </a:solidFill>
                  <a:effectLst>
                    <a:outerShdw blurRad="38100" dist="38100" dir="2700000" algn="tl">
                      <a:srgbClr val="C0C0C0"/>
                    </a:outerShdw>
                  </a:effectLst>
                </a:rPr>
                <a:t>better things than </a:t>
              </a:r>
              <a:r>
                <a:rPr lang="en-US" sz="2800" b="1" i="1">
                  <a:solidFill>
                    <a:srgbClr val="FF0000"/>
                  </a:solidFill>
                  <a:effectLst>
                    <a:outerShdw blurRad="38100" dist="38100" dir="2700000" algn="tl">
                      <a:srgbClr val="C0C0C0"/>
                    </a:outerShdw>
                  </a:effectLst>
                </a:rPr>
                <a:t>that of </a:t>
              </a:r>
              <a:r>
                <a:rPr lang="en-US" sz="2800" b="1">
                  <a:solidFill>
                    <a:srgbClr val="FF0000"/>
                  </a:solidFill>
                  <a:effectLst>
                    <a:outerShdw blurRad="38100" dist="38100" dir="2700000" algn="tl">
                      <a:srgbClr val="C0C0C0"/>
                    </a:outerShdw>
                  </a:effectLst>
                </a:rPr>
                <a:t>Abel.</a:t>
              </a:r>
              <a:r>
                <a:rPr lang="en-US" sz="2800">
                  <a:effectLst>
                    <a:outerShdw blurRad="38100" dist="38100" dir="2700000" algn="tl">
                      <a:srgbClr val="C0C0C0"/>
                    </a:outerShdw>
                  </a:effectLst>
                </a:rPr>
                <a:t>                                                                    </a:t>
              </a:r>
              <a:r>
                <a:rPr lang="en-US" sz="2800" b="1" i="1">
                  <a:effectLst>
                    <a:outerShdw blurRad="38100" dist="38100" dir="2700000" algn="tl">
                      <a:srgbClr val="C0C0C0"/>
                    </a:outerShdw>
                  </a:effectLst>
                </a:rPr>
                <a:t>Heb 12.</a:t>
              </a:r>
              <a:r>
                <a:rPr lang="en-US" sz="2800" b="1">
                  <a:effectLst>
                    <a:outerShdw blurRad="38100" dist="38100" dir="2700000" algn="tl">
                      <a:srgbClr val="C0C0C0"/>
                    </a:outerShdw>
                  </a:effectLst>
                </a:rPr>
                <a:t> </a:t>
              </a:r>
              <a:r>
                <a:rPr lang="en-US" sz="2800">
                  <a:effectLst>
                    <a:outerShdw blurRad="38100" dist="38100" dir="2700000" algn="tl">
                      <a:srgbClr val="C0C0C0"/>
                    </a:outerShdw>
                  </a:effectLst>
                </a:rPr>
                <a:t>                                                                   </a:t>
              </a:r>
            </a:p>
          </p:txBody>
        </p:sp>
      </p:grpSp>
      <p:sp>
        <p:nvSpPr>
          <p:cNvPr id="74760" name="Rectangle 8"/>
          <p:cNvSpPr>
            <a:spLocks noChangeArrowheads="1"/>
          </p:cNvSpPr>
          <p:nvPr/>
        </p:nvSpPr>
        <p:spPr bwMode="auto">
          <a:xfrm>
            <a:off x="228600" y="792163"/>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B. His Sacrifice Was Different</a:t>
            </a:r>
          </a:p>
        </p:txBody>
      </p:sp>
      <p:sp>
        <p:nvSpPr>
          <p:cNvPr id="74761" name="Rectangle 9"/>
          <p:cNvSpPr>
            <a:spLocks noChangeArrowheads="1"/>
          </p:cNvSpPr>
          <p:nvPr/>
        </p:nvSpPr>
        <p:spPr bwMode="auto">
          <a:xfrm>
            <a:off x="304800" y="1905000"/>
            <a:ext cx="5638800" cy="579438"/>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1. Heart</a:t>
            </a:r>
          </a:p>
        </p:txBody>
      </p:sp>
      <p:sp>
        <p:nvSpPr>
          <p:cNvPr id="74762" name="Rectangle 10"/>
          <p:cNvSpPr>
            <a:spLocks noChangeArrowheads="1"/>
          </p:cNvSpPr>
          <p:nvPr/>
        </p:nvSpPr>
        <p:spPr bwMode="auto">
          <a:xfrm>
            <a:off x="304800" y="2468563"/>
            <a:ext cx="6172200" cy="579437"/>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2. Spoke Good Things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74757"/>
                                        </p:tgtEl>
                                        <p:attrNameLst>
                                          <p:attrName>style.visibility</p:attrName>
                                        </p:attrNameLst>
                                      </p:cBhvr>
                                      <p:to>
                                        <p:strVal val="visible"/>
                                      </p:to>
                                    </p:set>
                                    <p:anim calcmode="lin" valueType="num">
                                      <p:cBhvr>
                                        <p:cTn id="7" dur="500" fill="hold"/>
                                        <p:tgtEl>
                                          <p:spTgt spid="74757"/>
                                        </p:tgtEl>
                                        <p:attrNameLst>
                                          <p:attrName>ppt_w</p:attrName>
                                        </p:attrNameLst>
                                      </p:cBhvr>
                                      <p:tavLst>
                                        <p:tav tm="0">
                                          <p:val>
                                            <p:fltVal val="0"/>
                                          </p:val>
                                        </p:tav>
                                        <p:tav tm="100000">
                                          <p:val>
                                            <p:strVal val="#ppt_w"/>
                                          </p:val>
                                        </p:tav>
                                      </p:tavLst>
                                    </p:anim>
                                    <p:anim calcmode="lin" valueType="num">
                                      <p:cBhvr>
                                        <p:cTn id="8" dur="500" fill="hold"/>
                                        <p:tgtEl>
                                          <p:spTgt spid="747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5943600" y="95250"/>
            <a:ext cx="3124200" cy="2343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5779" name="Rectangle 3"/>
          <p:cNvSpPr>
            <a:spLocks noChangeArrowheads="1"/>
          </p:cNvSpPr>
          <p:nvPr/>
        </p:nvSpPr>
        <p:spPr bwMode="auto">
          <a:xfrm>
            <a:off x="228600" y="242888"/>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A. He Offered It “BY FAITH.”</a:t>
            </a:r>
          </a:p>
        </p:txBody>
      </p:sp>
      <p:sp>
        <p:nvSpPr>
          <p:cNvPr id="75780" name="Rectangle 4"/>
          <p:cNvSpPr>
            <a:spLocks noChangeArrowheads="1"/>
          </p:cNvSpPr>
          <p:nvPr/>
        </p:nvSpPr>
        <p:spPr bwMode="auto">
          <a:xfrm>
            <a:off x="0" y="2544763"/>
            <a:ext cx="9144000" cy="0"/>
          </a:xfrm>
          <a:prstGeom prst="rect">
            <a:avLst/>
          </a:prstGeom>
          <a:solidFill>
            <a:srgbClr val="B9E3FF"/>
          </a:solidFill>
          <a:ln w="9525">
            <a:noFill/>
            <a:miter lim="800000"/>
            <a:headEnd/>
            <a:tailEnd/>
          </a:ln>
          <a:effectLst/>
        </p:spPr>
        <p:txBody>
          <a:bodyPr>
            <a:spAutoFit/>
          </a:bodyPr>
          <a:lstStyle/>
          <a:p>
            <a:endParaRPr lang="en-US"/>
          </a:p>
        </p:txBody>
      </p:sp>
      <p:grpSp>
        <p:nvGrpSpPr>
          <p:cNvPr id="75781" name="Group 5"/>
          <p:cNvGrpSpPr>
            <a:grpSpLocks/>
          </p:cNvGrpSpPr>
          <p:nvPr/>
        </p:nvGrpSpPr>
        <p:grpSpPr bwMode="auto">
          <a:xfrm>
            <a:off x="304800" y="3657600"/>
            <a:ext cx="8610600" cy="1371600"/>
            <a:chOff x="0" y="0"/>
            <a:chExt cx="900" cy="1114"/>
          </a:xfrm>
        </p:grpSpPr>
        <p:sp>
          <p:nvSpPr>
            <p:cNvPr id="75782" name="Rectangle 6"/>
            <p:cNvSpPr>
              <a:spLocks noChangeArrowheads="1"/>
            </p:cNvSpPr>
            <p:nvPr/>
          </p:nvSpPr>
          <p:spPr bwMode="auto">
            <a:xfrm>
              <a:off x="0" y="0"/>
              <a:ext cx="900" cy="0"/>
            </a:xfrm>
            <a:prstGeom prst="rect">
              <a:avLst/>
            </a:prstGeom>
            <a:solidFill>
              <a:srgbClr val="FFFFFF"/>
            </a:solidFill>
            <a:ln w="9525">
              <a:solidFill>
                <a:schemeClr val="tx1"/>
              </a:solidFill>
              <a:miter lim="800000"/>
              <a:headEnd/>
              <a:tailEnd/>
            </a:ln>
            <a:effectLst/>
          </p:spPr>
          <p:txBody>
            <a:bodyPr>
              <a:spAutoFit/>
            </a:bodyPr>
            <a:lstStyle/>
            <a:p>
              <a:endParaRPr lang="en-US"/>
            </a:p>
          </p:txBody>
        </p:sp>
        <p:sp>
          <p:nvSpPr>
            <p:cNvPr id="75783" name="Rectangle 7"/>
            <p:cNvSpPr>
              <a:spLocks noChangeArrowheads="1"/>
            </p:cNvSpPr>
            <p:nvPr/>
          </p:nvSpPr>
          <p:spPr bwMode="auto">
            <a:xfrm>
              <a:off x="0" y="0"/>
              <a:ext cx="900" cy="1114"/>
            </a:xfrm>
            <a:prstGeom prst="rect">
              <a:avLst/>
            </a:prstGeom>
            <a:solidFill>
              <a:srgbClr val="FFFFFF"/>
            </a:solidFill>
            <a:ln w="9525">
              <a:solidFill>
                <a:schemeClr val="tx1"/>
              </a:solidFill>
              <a:miter lim="800000"/>
              <a:headEnd/>
              <a:tailEnd/>
            </a:ln>
            <a:effectLst/>
          </p:spPr>
          <p:txBody>
            <a:bodyPr/>
            <a:lstStyle/>
            <a:p>
              <a:pPr algn="just" eaLnBrk="0" fontAlgn="t" hangingPunct="0"/>
              <a:r>
                <a:rPr lang="en-US" sz="2800" b="1" baseline="30000">
                  <a:effectLst>
                    <a:outerShdw blurRad="38100" dist="38100" dir="2700000" algn="tl">
                      <a:srgbClr val="C0C0C0"/>
                    </a:outerShdw>
                  </a:effectLst>
                </a:rPr>
                <a:t>22</a:t>
              </a:r>
              <a:r>
                <a:rPr lang="en-US" sz="2800" b="1">
                  <a:effectLst>
                    <a:outerShdw blurRad="38100" dist="38100" dir="2700000" algn="tl">
                      <a:srgbClr val="C0C0C0"/>
                    </a:outerShdw>
                  </a:effectLst>
                </a:rPr>
                <a:t>And according to the law almost all things are purified </a:t>
              </a:r>
              <a:r>
                <a:rPr lang="en-US" sz="2800" b="1">
                  <a:solidFill>
                    <a:srgbClr val="FF0000"/>
                  </a:solidFill>
                  <a:effectLst>
                    <a:outerShdw blurRad="38100" dist="38100" dir="2700000" algn="tl">
                      <a:srgbClr val="C0C0C0"/>
                    </a:outerShdw>
                  </a:effectLst>
                </a:rPr>
                <a:t>with blood, and without shedding of blood there is no remission</a:t>
              </a:r>
              <a:r>
                <a:rPr lang="en-US" sz="2800" b="1">
                  <a:effectLst>
                    <a:outerShdw blurRad="38100" dist="38100" dir="2700000" algn="tl">
                      <a:srgbClr val="C0C0C0"/>
                    </a:outerShdw>
                  </a:effectLst>
                </a:rPr>
                <a:t>.                                               </a:t>
              </a:r>
              <a:r>
                <a:rPr lang="en-US" sz="2800" b="1" i="1">
                  <a:effectLst>
                    <a:outerShdw blurRad="38100" dist="38100" dir="2700000" algn="tl">
                      <a:srgbClr val="C0C0C0"/>
                    </a:outerShdw>
                  </a:effectLst>
                </a:rPr>
                <a:t>Heb. 9</a:t>
              </a:r>
              <a:r>
                <a:rPr lang="en-US" sz="2800" b="1">
                  <a:effectLst>
                    <a:outerShdw blurRad="38100" dist="38100" dir="2700000" algn="tl">
                      <a:srgbClr val="C0C0C0"/>
                    </a:outerShdw>
                  </a:effectLst>
                </a:rPr>
                <a:t>                                                       </a:t>
              </a:r>
            </a:p>
          </p:txBody>
        </p:sp>
      </p:grpSp>
      <p:sp>
        <p:nvSpPr>
          <p:cNvPr id="75784" name="Rectangle 8"/>
          <p:cNvSpPr>
            <a:spLocks noChangeArrowheads="1"/>
          </p:cNvSpPr>
          <p:nvPr/>
        </p:nvSpPr>
        <p:spPr bwMode="auto">
          <a:xfrm>
            <a:off x="228600" y="792163"/>
            <a:ext cx="5638800" cy="579437"/>
          </a:xfrm>
          <a:prstGeom prst="rect">
            <a:avLst/>
          </a:prstGeom>
          <a:noFill/>
          <a:ln w="9525">
            <a:noFill/>
            <a:miter lim="800000"/>
            <a:headEnd/>
            <a:tailEnd/>
          </a:ln>
          <a:effectLst/>
        </p:spPr>
        <p:txBody>
          <a:bodyPr>
            <a:spAutoFit/>
          </a:bodyPr>
          <a:lstStyle/>
          <a:p>
            <a:pPr eaLnBrk="0" hangingPunct="0"/>
            <a:r>
              <a:rPr lang="en-US" sz="3200" b="1">
                <a:solidFill>
                  <a:srgbClr val="FFFF99"/>
                </a:solidFill>
                <a:effectLst>
                  <a:outerShdw blurRad="38100" dist="38100" dir="2700000" algn="tl">
                    <a:srgbClr val="000000"/>
                  </a:outerShdw>
                </a:effectLst>
              </a:rPr>
              <a:t>B. His Sacrifice Was Different</a:t>
            </a:r>
          </a:p>
        </p:txBody>
      </p:sp>
      <p:sp>
        <p:nvSpPr>
          <p:cNvPr id="75785" name="Rectangle 9"/>
          <p:cNvSpPr>
            <a:spLocks noChangeArrowheads="1"/>
          </p:cNvSpPr>
          <p:nvPr/>
        </p:nvSpPr>
        <p:spPr bwMode="auto">
          <a:xfrm>
            <a:off x="304800" y="1905000"/>
            <a:ext cx="5638800" cy="579438"/>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1. Heart</a:t>
            </a:r>
          </a:p>
        </p:txBody>
      </p:sp>
      <p:sp>
        <p:nvSpPr>
          <p:cNvPr id="75786" name="Rectangle 10"/>
          <p:cNvSpPr>
            <a:spLocks noChangeArrowheads="1"/>
          </p:cNvSpPr>
          <p:nvPr/>
        </p:nvSpPr>
        <p:spPr bwMode="auto">
          <a:xfrm>
            <a:off x="304800" y="2468563"/>
            <a:ext cx="6172200" cy="579437"/>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2. Spoke Good Things</a:t>
            </a:r>
          </a:p>
        </p:txBody>
      </p:sp>
      <p:sp>
        <p:nvSpPr>
          <p:cNvPr id="75787" name="Rectangle 11"/>
          <p:cNvSpPr>
            <a:spLocks noChangeArrowheads="1"/>
          </p:cNvSpPr>
          <p:nvPr/>
        </p:nvSpPr>
        <p:spPr bwMode="auto">
          <a:xfrm>
            <a:off x="304800" y="3048000"/>
            <a:ext cx="6172200" cy="579438"/>
          </a:xfrm>
          <a:prstGeom prst="rect">
            <a:avLst/>
          </a:prstGeom>
          <a:noFill/>
          <a:ln w="9525">
            <a:noFill/>
            <a:miter lim="800000"/>
            <a:headEnd/>
            <a:tailEnd/>
          </a:ln>
          <a:effectLst/>
        </p:spPr>
        <p:txBody>
          <a:bodyPr>
            <a:spAutoFit/>
          </a:bodyPr>
          <a:lstStyle/>
          <a:p>
            <a:pPr eaLnBrk="0" hangingPunct="0"/>
            <a:r>
              <a:rPr lang="en-US" sz="3200" b="1">
                <a:solidFill>
                  <a:schemeClr val="bg1"/>
                </a:solidFill>
                <a:effectLst>
                  <a:outerShdw blurRad="38100" dist="38100" dir="2700000" algn="tl">
                    <a:srgbClr val="000000"/>
                  </a:outerShdw>
                </a:effectLst>
              </a:rPr>
              <a:t>3. Looked Forward</a:t>
            </a:r>
          </a:p>
        </p:txBody>
      </p:sp>
      <p:sp>
        <p:nvSpPr>
          <p:cNvPr id="75788" name="Rectangle 12"/>
          <p:cNvSpPr>
            <a:spLocks noChangeArrowheads="1"/>
          </p:cNvSpPr>
          <p:nvPr/>
        </p:nvSpPr>
        <p:spPr bwMode="auto">
          <a:xfrm>
            <a:off x="838200" y="5181600"/>
            <a:ext cx="7696200" cy="1382713"/>
          </a:xfrm>
          <a:prstGeom prst="rect">
            <a:avLst/>
          </a:prstGeom>
          <a:solidFill>
            <a:schemeClr val="bg1"/>
          </a:solidFill>
          <a:ln w="9525">
            <a:solidFill>
              <a:schemeClr val="tx1"/>
            </a:solidFill>
            <a:miter lim="800000"/>
            <a:headEnd/>
            <a:tailEnd/>
          </a:ln>
          <a:effectLst/>
        </p:spPr>
        <p:txBody>
          <a:bodyPr>
            <a:spAutoFit/>
          </a:bodyPr>
          <a:lstStyle/>
          <a:p>
            <a:r>
              <a:rPr lang="en-US" sz="2800" b="1" baseline="30000">
                <a:effectLst>
                  <a:outerShdw blurRad="38100" dist="38100" dir="2700000" algn="tl">
                    <a:srgbClr val="C0C0C0"/>
                  </a:outerShdw>
                </a:effectLst>
              </a:rPr>
              <a:t>12</a:t>
            </a:r>
            <a:r>
              <a:rPr lang="en-US" sz="2800" b="1">
                <a:effectLst>
                  <a:outerShdw blurRad="38100" dist="38100" dir="2700000" algn="tl">
                    <a:srgbClr val="C0C0C0"/>
                  </a:outerShdw>
                </a:effectLst>
              </a:rPr>
              <a:t>Therefore </a:t>
            </a:r>
            <a:r>
              <a:rPr lang="en-US" sz="2800" b="1">
                <a:solidFill>
                  <a:srgbClr val="FF0000"/>
                </a:solidFill>
                <a:effectLst>
                  <a:outerShdw blurRad="38100" dist="38100" dir="2700000" algn="tl">
                    <a:srgbClr val="C0C0C0"/>
                  </a:outerShdw>
                </a:effectLst>
              </a:rPr>
              <a:t>Jesus also, that He might sanctify the people with His own blood</a:t>
            </a:r>
            <a:r>
              <a:rPr lang="en-US" sz="2800" b="1">
                <a:effectLst>
                  <a:outerShdw blurRad="38100" dist="38100" dir="2700000" algn="tl">
                    <a:srgbClr val="C0C0C0"/>
                  </a:outerShdw>
                </a:effectLst>
              </a:rPr>
              <a:t>, suffered outside the gate.                                                               </a:t>
            </a:r>
            <a:r>
              <a:rPr lang="en-US" sz="2800" b="1" i="1">
                <a:effectLst>
                  <a:outerShdw blurRad="38100" dist="38100" dir="2700000" algn="tl">
                    <a:srgbClr val="C0C0C0"/>
                  </a:outerShdw>
                </a:effectLst>
              </a:rPr>
              <a:t>Heb. 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5781"/>
                                        </p:tgtEl>
                                        <p:attrNameLst>
                                          <p:attrName>style.visibility</p:attrName>
                                        </p:attrNameLst>
                                      </p:cBhvr>
                                      <p:to>
                                        <p:strVal val="visible"/>
                                      </p:to>
                                    </p:set>
                                    <p:animEffect transition="in" filter="blinds(horizontal)">
                                      <p:cBhvr>
                                        <p:cTn id="7" dur="500"/>
                                        <p:tgtEl>
                                          <p:spTgt spid="7578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5788"/>
                                        </p:tgtEl>
                                        <p:attrNameLst>
                                          <p:attrName>style.visibility</p:attrName>
                                        </p:attrNameLst>
                                      </p:cBhvr>
                                      <p:to>
                                        <p:strVal val="visible"/>
                                      </p:to>
                                    </p:set>
                                    <p:animEffect transition="in" filter="box(in)">
                                      <p:cBhvr>
                                        <p:cTn id="12" dur="500"/>
                                        <p:tgtEl>
                                          <p:spTgt spid="757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28600" y="2689225"/>
            <a:ext cx="8686800" cy="1196975"/>
          </a:xfrm>
          <a:prstGeom prst="rect">
            <a:avLst/>
          </a:prstGeom>
          <a:solidFill>
            <a:schemeClr val="bg1"/>
          </a:solidFill>
          <a:ln w="9525">
            <a:solidFill>
              <a:schemeClr val="bg1"/>
            </a:solidFill>
            <a:miter lim="800000"/>
            <a:headEnd/>
            <a:tailEnd/>
          </a:ln>
          <a:effectLst/>
        </p:spPr>
        <p:txBody>
          <a:bodyPr>
            <a:spAutoFit/>
          </a:bodyPr>
          <a:lstStyle/>
          <a:p>
            <a:pPr algn="ctr">
              <a:spcBef>
                <a:spcPct val="50000"/>
              </a:spcBef>
              <a:defRPr/>
            </a:pPr>
            <a:r>
              <a:rPr lang="en-US" b="1">
                <a:effectLst>
                  <a:outerShdw blurRad="38100" dist="38100" dir="2700000" algn="tl">
                    <a:srgbClr val="C0C0C0"/>
                  </a:outerShdw>
                </a:effectLst>
                <a:latin typeface="Arial" charset="0"/>
              </a:rPr>
              <a:t>"Winning one person creates the hunger for more, and on it goes until the soul winner is consumed with a burning passion to win others to Christ." </a:t>
            </a:r>
          </a:p>
        </p:txBody>
      </p:sp>
      <p:sp>
        <p:nvSpPr>
          <p:cNvPr id="3075" name="Rectangle 3"/>
          <p:cNvSpPr>
            <a:spLocks noChangeArrowheads="1"/>
          </p:cNvSpPr>
          <p:nvPr/>
        </p:nvSpPr>
        <p:spPr bwMode="auto">
          <a:xfrm>
            <a:off x="3352800" y="2590800"/>
            <a:ext cx="9144000" cy="0"/>
          </a:xfrm>
          <a:prstGeom prst="rect">
            <a:avLst/>
          </a:prstGeom>
          <a:noFill/>
          <a:ln w="9525">
            <a:noFill/>
            <a:miter lim="800000"/>
            <a:headEnd/>
            <a:tailEnd/>
          </a:ln>
        </p:spPr>
        <p:txBody>
          <a:bodyPr>
            <a:spAutoFit/>
          </a:bodyPr>
          <a:lstStyle/>
          <a:p>
            <a:endParaRPr lang="en-US"/>
          </a:p>
        </p:txBody>
      </p:sp>
      <p:sp>
        <p:nvSpPr>
          <p:cNvPr id="7173" name="Rectangle 5"/>
          <p:cNvSpPr>
            <a:spLocks noChangeArrowheads="1"/>
          </p:cNvSpPr>
          <p:nvPr/>
        </p:nvSpPr>
        <p:spPr bwMode="auto">
          <a:xfrm>
            <a:off x="3657600" y="155575"/>
            <a:ext cx="5562600" cy="2282825"/>
          </a:xfrm>
          <a:prstGeom prst="rect">
            <a:avLst/>
          </a:prstGeom>
          <a:noFill/>
          <a:ln w="9525">
            <a:noFill/>
            <a:miter lim="800000"/>
            <a:headEnd/>
            <a:tailEnd/>
          </a:ln>
          <a:effectLst/>
        </p:spPr>
        <p:txBody>
          <a:bodyPr>
            <a:spAutoFit/>
          </a:bodyPr>
          <a:lstStyle/>
          <a:p>
            <a:pPr>
              <a:spcBef>
                <a:spcPct val="50000"/>
              </a:spcBef>
              <a:defRPr/>
            </a:pPr>
            <a:r>
              <a:rPr lang="en-US" b="1">
                <a:solidFill>
                  <a:schemeClr val="bg1"/>
                </a:solidFill>
                <a:effectLst>
                  <a:outerShdw blurRad="38100" dist="38100" dir="2700000" algn="tl">
                    <a:srgbClr val="000000"/>
                  </a:outerShdw>
                </a:effectLst>
                <a:latin typeface="Arial" charset="0"/>
              </a:rPr>
              <a:t>"I have great heaviness and continual sorrow in my heart; for I could wish that I myself were accursed from Christ for my brethren, my kinsmen according to the flesh" (Romans 9:2-3). </a:t>
            </a:r>
          </a:p>
        </p:txBody>
      </p:sp>
      <p:sp>
        <p:nvSpPr>
          <p:cNvPr id="7175" name="Rectangle 7"/>
          <p:cNvSpPr>
            <a:spLocks noChangeArrowheads="1"/>
          </p:cNvSpPr>
          <p:nvPr/>
        </p:nvSpPr>
        <p:spPr bwMode="auto">
          <a:xfrm>
            <a:off x="381000" y="4281488"/>
            <a:ext cx="8610600" cy="519112"/>
          </a:xfrm>
          <a:prstGeom prst="rect">
            <a:avLst/>
          </a:prstGeom>
          <a:noFill/>
          <a:ln w="9525">
            <a:noFill/>
            <a:miter lim="800000"/>
            <a:headEnd/>
            <a:tailEnd/>
          </a:ln>
          <a:effectLst/>
        </p:spPr>
        <p:txBody>
          <a:bodyPr>
            <a:spAutoFit/>
          </a:bodyPr>
          <a:lstStyle/>
          <a:p>
            <a:pPr algn="ctr"/>
            <a:r>
              <a:rPr lang="en-US" sz="2800" b="1">
                <a:solidFill>
                  <a:schemeClr val="bg1"/>
                </a:solidFill>
                <a:effectLst>
                  <a:outerShdw blurRad="38100" dist="38100" dir="2700000" algn="tl">
                    <a:srgbClr val="000000"/>
                  </a:outerShdw>
                </a:effectLst>
                <a:latin typeface="Arial" pitchFamily="34" charset="0"/>
              </a:rPr>
              <a:t>2 Cor 5:14- "The love of Christ compels us.</a:t>
            </a:r>
          </a:p>
        </p:txBody>
      </p:sp>
      <p:sp>
        <p:nvSpPr>
          <p:cNvPr id="7176" name="Rectangle 8"/>
          <p:cNvSpPr>
            <a:spLocks noChangeArrowheads="1"/>
          </p:cNvSpPr>
          <p:nvPr/>
        </p:nvSpPr>
        <p:spPr bwMode="auto">
          <a:xfrm>
            <a:off x="228600" y="5256213"/>
            <a:ext cx="8686800" cy="1382712"/>
          </a:xfrm>
          <a:prstGeom prst="rect">
            <a:avLst/>
          </a:prstGeom>
          <a:noFill/>
          <a:ln w="9525">
            <a:solidFill>
              <a:schemeClr val="bg1"/>
            </a:solidFill>
            <a:miter lim="800000"/>
            <a:headEnd/>
            <a:tailEnd/>
          </a:ln>
          <a:effectLst/>
        </p:spPr>
        <p:txBody>
          <a:bodyPr>
            <a:spAutoFit/>
          </a:bodyPr>
          <a:lstStyle/>
          <a:p>
            <a:pPr>
              <a:defRPr/>
            </a:pPr>
            <a:r>
              <a:rPr lang="en-US" sz="2800" b="1">
                <a:solidFill>
                  <a:schemeClr val="bg1"/>
                </a:solidFill>
                <a:effectLst>
                  <a:outerShdw blurRad="38100" dist="38100" dir="2700000" algn="tl">
                    <a:srgbClr val="000000"/>
                  </a:outerShdw>
                </a:effectLst>
              </a:rPr>
              <a:t>Matthew 9:37-38 "The harvest is plentiful but the workers are few. Ask the Lord of the harvest, therefore, to send out workers into his harvest field." </a:t>
            </a:r>
            <a:endParaRPr lang="en-US">
              <a:solidFill>
                <a:schemeClr val="bg1"/>
              </a:solidFill>
            </a:endParaRPr>
          </a:p>
        </p:txBody>
      </p:sp>
      <p:pic>
        <p:nvPicPr>
          <p:cNvPr id="3080" name="Picture 8" descr="C:\Users\Justin\Pictures\Tuscaloosa_AL.gif"/>
          <p:cNvPicPr>
            <a:picLocks noChangeAspect="1" noChangeArrowheads="1"/>
          </p:cNvPicPr>
          <p:nvPr/>
        </p:nvPicPr>
        <p:blipFill>
          <a:blip r:embed="rId3" cstate="print"/>
          <a:srcRect/>
          <a:stretch>
            <a:fillRect/>
          </a:stretch>
        </p:blipFill>
        <p:spPr bwMode="auto">
          <a:xfrm>
            <a:off x="304800" y="0"/>
            <a:ext cx="2895600" cy="23891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Effect transition="in" filter="blinds(horizontal)">
                                      <p:cBhvr>
                                        <p:cTn id="7" dur="500"/>
                                        <p:tgtEl>
                                          <p:spTgt spid="717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0"/>
                                        </p:tgtEl>
                                        <p:attrNameLst>
                                          <p:attrName>style.visibility</p:attrName>
                                        </p:attrNameLst>
                                      </p:cBhvr>
                                      <p:to>
                                        <p:strVal val="visible"/>
                                      </p:to>
                                    </p:set>
                                    <p:animEffect transition="in" filter="box(in)">
                                      <p:cBhvr>
                                        <p:cTn id="12" dur="500"/>
                                        <p:tgtEl>
                                          <p:spTgt spid="71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75"/>
                                        </p:tgtEl>
                                        <p:attrNameLst>
                                          <p:attrName>style.visibility</p:attrName>
                                        </p:attrNameLst>
                                      </p:cBhvr>
                                      <p:to>
                                        <p:strVal val="visible"/>
                                      </p:to>
                                    </p:set>
                                    <p:animEffect transition="in" filter="blinds(horizontal)">
                                      <p:cBhvr>
                                        <p:cTn id="17" dur="500"/>
                                        <p:tgtEl>
                                          <p:spTgt spid="717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176"/>
                                        </p:tgtEl>
                                        <p:attrNameLst>
                                          <p:attrName>style.visibility</p:attrName>
                                        </p:attrNameLst>
                                      </p:cBhvr>
                                      <p:to>
                                        <p:strVal val="visible"/>
                                      </p:to>
                                    </p:set>
                                    <p:animEffect transition="in" filter="checkerboard(across)">
                                      <p:cBhvr>
                                        <p:cTn id="22"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autoUpdateAnimBg="0"/>
      <p:bldP spid="7173" grpId="0" autoUpdateAnimBg="0"/>
      <p:bldP spid="7175" grpId="0" autoUpdateAnimBg="0"/>
      <p:bldP spid="7176"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8" name="Picture 4" descr="able_and_cain_1"/>
          <p:cNvPicPr>
            <a:picLocks noChangeAspect="1" noChangeArrowheads="1"/>
          </p:cNvPicPr>
          <p:nvPr/>
        </p:nvPicPr>
        <p:blipFill>
          <a:blip r:embed="rId2" cstate="print"/>
          <a:srcRect/>
          <a:stretch>
            <a:fillRect/>
          </a:stretch>
        </p:blipFill>
        <p:spPr bwMode="auto">
          <a:xfrm>
            <a:off x="315458" y="254000"/>
            <a:ext cx="8504439" cy="6248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ctangle 4"/>
          <p:cNvSpPr>
            <a:spLocks noChangeArrowheads="1"/>
          </p:cNvSpPr>
          <p:nvPr/>
        </p:nvSpPr>
        <p:spPr bwMode="auto">
          <a:xfrm>
            <a:off x="381000" y="457200"/>
            <a:ext cx="8077200" cy="1920875"/>
          </a:xfrm>
          <a:prstGeom prst="rect">
            <a:avLst/>
          </a:prstGeom>
          <a:noFill/>
          <a:ln w="9525">
            <a:noFill/>
            <a:miter lim="800000"/>
            <a:headEnd/>
            <a:tailEnd/>
          </a:ln>
        </p:spPr>
        <p:txBody>
          <a:bodyPr>
            <a:spAutoFit/>
          </a:bodyPr>
          <a:lstStyle/>
          <a:p>
            <a:pPr algn="ctr"/>
            <a:r>
              <a:rPr lang="en-US" sz="4000" b="1">
                <a:effectLst>
                  <a:outerShdw blurRad="38100" dist="38100" dir="2700000" algn="tl">
                    <a:srgbClr val="FFFFFF"/>
                  </a:outerShdw>
                </a:effectLst>
                <a:latin typeface="Arial Black" pitchFamily="34" charset="0"/>
              </a:rPr>
              <a:t>“Death is never the last word in the life of a righteous man”.</a:t>
            </a:r>
          </a:p>
        </p:txBody>
      </p:sp>
      <p:sp>
        <p:nvSpPr>
          <p:cNvPr id="76804" name="Rectangle 4"/>
          <p:cNvSpPr>
            <a:spLocks noChangeArrowheads="1"/>
          </p:cNvSpPr>
          <p:nvPr/>
        </p:nvSpPr>
        <p:spPr bwMode="auto">
          <a:xfrm>
            <a:off x="152400" y="5294313"/>
            <a:ext cx="8839200" cy="1335087"/>
          </a:xfrm>
          <a:prstGeom prst="rect">
            <a:avLst/>
          </a:prstGeom>
          <a:solidFill>
            <a:schemeClr val="bg1"/>
          </a:solidFill>
          <a:ln w="9525">
            <a:solidFill>
              <a:schemeClr val="tx1"/>
            </a:solidFill>
            <a:miter lim="800000"/>
            <a:headEnd/>
            <a:tailEnd/>
          </a:ln>
          <a:effectLst/>
        </p:spPr>
        <p:txBody>
          <a:bodyPr>
            <a:spAutoFit/>
          </a:bodyPr>
          <a:lstStyle/>
          <a:p>
            <a:pPr eaLnBrk="0" hangingPunct="0"/>
            <a:r>
              <a:rPr lang="en-US" sz="2700" b="1" baseline="30000">
                <a:effectLst>
                  <a:outerShdw blurRad="38100" dist="38100" dir="2700000" algn="tl">
                    <a:srgbClr val="C0C0C0"/>
                  </a:outerShdw>
                </a:effectLst>
              </a:rPr>
              <a:t>13</a:t>
            </a:r>
            <a:r>
              <a:rPr lang="en-US" sz="2700" b="1">
                <a:effectLst>
                  <a:outerShdw blurRad="38100" dist="38100" dir="2700000" algn="tl">
                    <a:srgbClr val="C0C0C0"/>
                  </a:outerShdw>
                </a:effectLst>
              </a:rPr>
              <a:t>…‘Blessed </a:t>
            </a:r>
            <a:r>
              <a:rPr lang="en-US" sz="2700" b="1" i="1">
                <a:effectLst>
                  <a:outerShdw blurRad="38100" dist="38100" dir="2700000" algn="tl">
                    <a:srgbClr val="C0C0C0"/>
                  </a:outerShdw>
                </a:effectLst>
              </a:rPr>
              <a:t>are</a:t>
            </a:r>
            <a:r>
              <a:rPr lang="en-US" sz="2700" b="1">
                <a:effectLst>
                  <a:outerShdw blurRad="38100" dist="38100" dir="2700000" algn="tl">
                    <a:srgbClr val="C0C0C0"/>
                  </a:outerShdw>
                </a:effectLst>
              </a:rPr>
              <a:t> the dead who die in the Lord from now on.’” “Yes,” says the Spirit, “that they may rest from their labors, and their works follow them.”                       </a:t>
            </a:r>
            <a:r>
              <a:rPr lang="en-US" sz="2700" b="1" i="1">
                <a:effectLst>
                  <a:outerShdw blurRad="38100" dist="38100" dir="2700000" algn="tl">
                    <a:srgbClr val="C0C0C0"/>
                  </a:outerShdw>
                </a:effectLst>
              </a:rPr>
              <a:t>Rev 14</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53250" name="Picture 2" descr="C:\Users\Justin\Desktop\The Talking Dead Sermon\grave_title2.jpg"/>
          <p:cNvPicPr>
            <a:picLocks noChangeAspect="1" noChangeArrowheads="1"/>
          </p:cNvPicPr>
          <p:nvPr/>
        </p:nvPicPr>
        <p:blipFill>
          <a:blip r:embed="rId2" cstate="print"/>
          <a:srcRect/>
          <a:stretch>
            <a:fillRect/>
          </a:stretch>
        </p:blipFill>
        <p:spPr bwMode="auto">
          <a:xfrm>
            <a:off x="6629400" y="0"/>
            <a:ext cx="2514600" cy="1924050"/>
          </a:xfrm>
          <a:prstGeom prst="rect">
            <a:avLst/>
          </a:prstGeom>
          <a:noFill/>
          <a:ln w="9525">
            <a:noFill/>
            <a:miter lim="800000"/>
            <a:headEnd/>
            <a:tailEnd/>
          </a:ln>
        </p:spPr>
      </p:pic>
      <p:sp>
        <p:nvSpPr>
          <p:cNvPr id="5124" name="Text Box 4"/>
          <p:cNvSpPr txBox="1">
            <a:spLocks noChangeArrowheads="1"/>
          </p:cNvSpPr>
          <p:nvPr/>
        </p:nvSpPr>
        <p:spPr bwMode="auto">
          <a:xfrm>
            <a:off x="304800" y="152400"/>
            <a:ext cx="6172200" cy="1739900"/>
          </a:xfrm>
          <a:prstGeom prst="rect">
            <a:avLst/>
          </a:prstGeom>
          <a:noFill/>
          <a:ln w="9525">
            <a:noFill/>
            <a:miter lim="800000"/>
            <a:headEnd/>
            <a:tailEnd/>
          </a:ln>
          <a:effectLst/>
        </p:spPr>
        <p:txBody>
          <a:bodyPr>
            <a:spAutoFit/>
          </a:bodyPr>
          <a:lstStyle/>
          <a:p>
            <a:pPr algn="ctr">
              <a:spcBef>
                <a:spcPct val="50000"/>
              </a:spcBef>
              <a:defRPr/>
            </a:pPr>
            <a:r>
              <a:rPr lang="en-US" sz="3600" b="1" dirty="0">
                <a:solidFill>
                  <a:schemeClr val="bg1"/>
                </a:solidFill>
                <a:effectLst>
                  <a:outerShdw blurRad="38100" dist="38100" dir="2700000" algn="tl">
                    <a:srgbClr val="000000"/>
                  </a:outerShdw>
                </a:effectLst>
              </a:rPr>
              <a:t>- The Bible Tells Us Multiple Times That God Brought The Dead Back To Life </a:t>
            </a:r>
          </a:p>
        </p:txBody>
      </p:sp>
      <p:sp>
        <p:nvSpPr>
          <p:cNvPr id="5125" name="Rectangle 5"/>
          <p:cNvSpPr>
            <a:spLocks noChangeArrowheads="1"/>
          </p:cNvSpPr>
          <p:nvPr/>
        </p:nvSpPr>
        <p:spPr bwMode="auto">
          <a:xfrm>
            <a:off x="304800" y="2057400"/>
            <a:ext cx="8305800" cy="946150"/>
          </a:xfrm>
          <a:prstGeom prst="rect">
            <a:avLst/>
          </a:prstGeom>
          <a:solidFill>
            <a:schemeClr val="bg1"/>
          </a:solidFill>
          <a:ln w="9525">
            <a:noFill/>
            <a:miter lim="800000"/>
            <a:headEnd/>
            <a:tailEnd/>
          </a:ln>
          <a:effectLst/>
        </p:spPr>
        <p:txBody>
          <a:bodyPr>
            <a:spAutoFit/>
          </a:bodyPr>
          <a:lstStyle/>
          <a:p>
            <a:pPr>
              <a:defRPr/>
            </a:pPr>
            <a:r>
              <a:rPr lang="en-US" sz="2800" b="1" baseline="30000" dirty="0">
                <a:effectLst>
                  <a:outerShdw blurRad="38100" dist="38100" dir="2700000" algn="tl">
                    <a:srgbClr val="C0C0C0"/>
                  </a:outerShdw>
                </a:effectLst>
              </a:rPr>
              <a:t>8</a:t>
            </a:r>
            <a:r>
              <a:rPr lang="en-US" sz="2800" b="1" dirty="0">
                <a:effectLst>
                  <a:outerShdw blurRad="38100" dist="38100" dir="2700000" algn="tl">
                    <a:srgbClr val="C0C0C0"/>
                  </a:outerShdw>
                </a:effectLst>
              </a:rPr>
              <a:t> Why should it be thought </a:t>
            </a:r>
            <a:r>
              <a:rPr lang="en-US" sz="2800" b="1" dirty="0">
                <a:solidFill>
                  <a:srgbClr val="FF0000"/>
                </a:solidFill>
                <a:effectLst>
                  <a:outerShdw blurRad="38100" dist="38100" dir="2700000" algn="tl">
                    <a:srgbClr val="C0C0C0"/>
                  </a:outerShdw>
                </a:effectLst>
              </a:rPr>
              <a:t>incredible</a:t>
            </a:r>
            <a:r>
              <a:rPr lang="en-US" sz="2800" b="1" dirty="0">
                <a:effectLst>
                  <a:outerShdw blurRad="38100" dist="38100" dir="2700000" algn="tl">
                    <a:srgbClr val="C0C0C0"/>
                  </a:outerShdw>
                </a:effectLst>
              </a:rPr>
              <a:t> by you that God raises the dead?                                           </a:t>
            </a:r>
            <a:r>
              <a:rPr lang="en-US" sz="2800" b="1" i="1" dirty="0">
                <a:effectLst>
                  <a:outerShdw blurRad="38100" dist="38100" dir="2700000" algn="tl">
                    <a:srgbClr val="C0C0C0"/>
                  </a:outerShdw>
                </a:effectLst>
              </a:rPr>
              <a:t>Acts 26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blinds(horizontal)">
                                      <p:cBhvr>
                                        <p:cTn id="7"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54274" name="Picture 2" descr="C:\Users\Justin\Desktop\The Talking Dead Sermon\grave_title2.jpg"/>
          <p:cNvPicPr>
            <a:picLocks noChangeAspect="1" noChangeArrowheads="1"/>
          </p:cNvPicPr>
          <p:nvPr/>
        </p:nvPicPr>
        <p:blipFill>
          <a:blip r:embed="rId2" cstate="print"/>
          <a:srcRect/>
          <a:stretch>
            <a:fillRect/>
          </a:stretch>
        </p:blipFill>
        <p:spPr bwMode="auto">
          <a:xfrm>
            <a:off x="6477000" y="0"/>
            <a:ext cx="2667000" cy="2000250"/>
          </a:xfrm>
          <a:prstGeom prst="rect">
            <a:avLst/>
          </a:prstGeom>
          <a:noFill/>
          <a:ln w="9525">
            <a:noFill/>
            <a:miter lim="800000"/>
            <a:headEnd/>
            <a:tailEnd/>
          </a:ln>
        </p:spPr>
      </p:pic>
      <p:sp>
        <p:nvSpPr>
          <p:cNvPr id="4100" name="Text Box 4"/>
          <p:cNvSpPr txBox="1">
            <a:spLocks noChangeArrowheads="1"/>
          </p:cNvSpPr>
          <p:nvPr/>
        </p:nvSpPr>
        <p:spPr bwMode="auto">
          <a:xfrm>
            <a:off x="304800" y="152400"/>
            <a:ext cx="5943600" cy="1554163"/>
          </a:xfrm>
          <a:prstGeom prst="rect">
            <a:avLst/>
          </a:prstGeom>
          <a:noFill/>
          <a:ln w="9525">
            <a:noFill/>
            <a:miter lim="800000"/>
            <a:headEnd/>
            <a:tailEnd/>
          </a:ln>
          <a:effectLst/>
        </p:spPr>
        <p:txBody>
          <a:bodyPr>
            <a:spAutoFit/>
          </a:bodyPr>
          <a:lstStyle/>
          <a:p>
            <a:pPr>
              <a:spcBef>
                <a:spcPct val="50000"/>
              </a:spcBef>
              <a:defRPr/>
            </a:pPr>
            <a:r>
              <a:rPr lang="en-US" sz="3200" b="1">
                <a:solidFill>
                  <a:schemeClr val="bg1"/>
                </a:solidFill>
                <a:effectLst>
                  <a:outerShdw blurRad="38100" dist="38100" dir="2700000" algn="tl">
                    <a:srgbClr val="000000"/>
                  </a:outerShdw>
                </a:effectLst>
              </a:rPr>
              <a:t>- The Bible Gives Multiple Times God Brought The Dead Back To Life </a:t>
            </a:r>
          </a:p>
        </p:txBody>
      </p:sp>
      <p:sp>
        <p:nvSpPr>
          <p:cNvPr id="4102" name="Rectangle 6"/>
          <p:cNvSpPr>
            <a:spLocks noChangeArrowheads="1"/>
          </p:cNvSpPr>
          <p:nvPr/>
        </p:nvSpPr>
        <p:spPr bwMode="auto">
          <a:xfrm>
            <a:off x="304800" y="3305175"/>
            <a:ext cx="8534400" cy="1800225"/>
          </a:xfrm>
          <a:prstGeom prst="rect">
            <a:avLst/>
          </a:prstGeom>
          <a:solidFill>
            <a:schemeClr val="bg1"/>
          </a:solidFill>
          <a:ln w="9525">
            <a:noFill/>
            <a:miter lim="800000"/>
            <a:headEnd/>
            <a:tailEnd/>
          </a:ln>
          <a:effectLst/>
        </p:spPr>
        <p:txBody>
          <a:bodyPr>
            <a:spAutoFit/>
          </a:bodyPr>
          <a:lstStyle/>
          <a:p>
            <a:pPr>
              <a:defRPr/>
            </a:pPr>
            <a:r>
              <a:rPr lang="en-US" sz="2800" b="1">
                <a:effectLst>
                  <a:outerShdw blurRad="38100" dist="38100" dir="2700000" algn="tl">
                    <a:srgbClr val="C0C0C0"/>
                  </a:outerShdw>
                </a:effectLst>
                <a:ea typeface="Arial Unicode MS" pitchFamily="34" charset="-128"/>
                <a:cs typeface="Arial Unicode MS" pitchFamily="34" charset="-128"/>
              </a:rPr>
              <a:t>14 As it is written, “I have made you the father of many nations”—in the presence of the God in whom he believed, </a:t>
            </a:r>
            <a:r>
              <a:rPr lang="en-US" sz="2800" b="1">
                <a:solidFill>
                  <a:srgbClr val="FF0000"/>
                </a:solidFill>
                <a:effectLst>
                  <a:outerShdw blurRad="38100" dist="38100" dir="2700000" algn="tl">
                    <a:srgbClr val="C0C0C0"/>
                  </a:outerShdw>
                </a:effectLst>
                <a:ea typeface="Arial Unicode MS" pitchFamily="34" charset="-128"/>
                <a:cs typeface="Arial Unicode MS" pitchFamily="34" charset="-128"/>
              </a:rPr>
              <a:t>who gives life to the dead</a:t>
            </a:r>
            <a:r>
              <a:rPr lang="en-US" sz="2800" b="1">
                <a:effectLst>
                  <a:outerShdw blurRad="38100" dist="38100" dir="2700000" algn="tl">
                    <a:srgbClr val="C0C0C0"/>
                  </a:outerShdw>
                </a:effectLst>
                <a:ea typeface="Arial Unicode MS" pitchFamily="34" charset="-128"/>
                <a:cs typeface="Arial Unicode MS" pitchFamily="34" charset="-128"/>
              </a:rPr>
              <a:t> and calls into </a:t>
            </a:r>
            <a:r>
              <a:rPr lang="en-US" sz="2800" b="1">
                <a:solidFill>
                  <a:srgbClr val="FF0000"/>
                </a:solidFill>
                <a:effectLst>
                  <a:outerShdw blurRad="38100" dist="38100" dir="2700000" algn="tl">
                    <a:srgbClr val="C0C0C0"/>
                  </a:outerShdw>
                </a:effectLst>
                <a:ea typeface="Arial Unicode MS" pitchFamily="34" charset="-128"/>
                <a:cs typeface="Arial Unicode MS" pitchFamily="34" charset="-128"/>
              </a:rPr>
              <a:t>existence the things that do not exist</a:t>
            </a:r>
            <a:r>
              <a:rPr lang="en-US" sz="2800" b="1">
                <a:effectLst>
                  <a:outerShdw blurRad="38100" dist="38100" dir="2700000" algn="tl">
                    <a:srgbClr val="C0C0C0"/>
                  </a:outerShdw>
                </a:effectLst>
                <a:ea typeface="Arial Unicode MS" pitchFamily="34" charset="-128"/>
                <a:cs typeface="Arial Unicode MS" pitchFamily="34" charset="-128"/>
              </a:rPr>
              <a:t>.              Romans 4</a:t>
            </a:r>
            <a:endParaRPr lang="en-US" sz="2800" b="1">
              <a:effectLst>
                <a:outerShdw blurRad="38100" dist="38100" dir="2700000" algn="tl">
                  <a:srgbClr val="C0C0C0"/>
                </a:outerShdw>
              </a:effectLst>
            </a:endParaRPr>
          </a:p>
        </p:txBody>
      </p:sp>
      <p:sp>
        <p:nvSpPr>
          <p:cNvPr id="4103" name="Text Box 7"/>
          <p:cNvSpPr txBox="1">
            <a:spLocks noChangeArrowheads="1"/>
          </p:cNvSpPr>
          <p:nvPr/>
        </p:nvSpPr>
        <p:spPr bwMode="auto">
          <a:xfrm>
            <a:off x="228600" y="2300288"/>
            <a:ext cx="7086600" cy="579437"/>
          </a:xfrm>
          <a:prstGeom prst="rect">
            <a:avLst/>
          </a:prstGeom>
          <a:noFill/>
          <a:ln w="9525">
            <a:noFill/>
            <a:miter lim="800000"/>
            <a:headEnd/>
            <a:tailEnd/>
          </a:ln>
          <a:effectLst/>
        </p:spPr>
        <p:txBody>
          <a:bodyPr>
            <a:spAutoFit/>
          </a:bodyPr>
          <a:lstStyle/>
          <a:p>
            <a:pPr algn="ctr">
              <a:spcBef>
                <a:spcPct val="50000"/>
              </a:spcBef>
              <a:defRPr/>
            </a:pPr>
            <a:r>
              <a:rPr lang="en-US" sz="3200" b="1">
                <a:solidFill>
                  <a:schemeClr val="bg1"/>
                </a:solidFill>
                <a:effectLst>
                  <a:outerShdw blurRad="38100" dist="38100" dir="2700000" algn="tl">
                    <a:srgbClr val="000000"/>
                  </a:outerShdw>
                </a:effectLst>
              </a:rPr>
              <a:t>- Only God Has The Power To Do This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blinds(horizontal)">
                                      <p:cBhvr>
                                        <p:cTn id="7"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pic>
        <p:nvPicPr>
          <p:cNvPr id="55298" name="Picture 4" descr="C:\Users\Justin\Desktop\The Talking Dead Sermon\grave_title2.jpg"/>
          <p:cNvPicPr>
            <a:picLocks noChangeAspect="1" noChangeArrowheads="1"/>
          </p:cNvPicPr>
          <p:nvPr/>
        </p:nvPicPr>
        <p:blipFill>
          <a:blip r:embed="rId2" cstate="print"/>
          <a:srcRect/>
          <a:stretch>
            <a:fillRect/>
          </a:stretch>
        </p:blipFill>
        <p:spPr bwMode="auto">
          <a:xfrm>
            <a:off x="6477000" y="0"/>
            <a:ext cx="2667000" cy="2000250"/>
          </a:xfrm>
          <a:prstGeom prst="rect">
            <a:avLst/>
          </a:prstGeom>
          <a:noFill/>
          <a:ln w="9525">
            <a:noFill/>
            <a:miter lim="800000"/>
            <a:headEnd/>
            <a:tailEnd/>
          </a:ln>
        </p:spPr>
      </p:pic>
      <p:sp>
        <p:nvSpPr>
          <p:cNvPr id="3078" name="Text Box 6"/>
          <p:cNvSpPr txBox="1">
            <a:spLocks noChangeArrowheads="1"/>
          </p:cNvSpPr>
          <p:nvPr/>
        </p:nvSpPr>
        <p:spPr bwMode="auto">
          <a:xfrm>
            <a:off x="381000" y="0"/>
            <a:ext cx="6172200" cy="1554163"/>
          </a:xfrm>
          <a:prstGeom prst="rect">
            <a:avLst/>
          </a:prstGeom>
          <a:noFill/>
          <a:ln w="9525">
            <a:noFill/>
            <a:miter lim="800000"/>
            <a:headEnd/>
            <a:tailEnd/>
          </a:ln>
          <a:effectLst/>
        </p:spPr>
        <p:txBody>
          <a:bodyPr>
            <a:spAutoFit/>
          </a:bodyPr>
          <a:lstStyle/>
          <a:p>
            <a:pPr>
              <a:spcBef>
                <a:spcPct val="50000"/>
              </a:spcBef>
              <a:defRPr/>
            </a:pPr>
            <a:r>
              <a:rPr lang="en-US" sz="3200" b="1">
                <a:solidFill>
                  <a:schemeClr val="bg1"/>
                </a:solidFill>
                <a:effectLst>
                  <a:outerShdw blurRad="38100" dist="38100" dir="2700000" algn="tl">
                    <a:srgbClr val="000000"/>
                  </a:outerShdw>
                </a:effectLst>
              </a:rPr>
              <a:t>- The Bible Gives Multiple Times God Brought The Dead Back To Life </a:t>
            </a:r>
          </a:p>
        </p:txBody>
      </p:sp>
      <p:sp>
        <p:nvSpPr>
          <p:cNvPr id="3081" name="Text Box 9"/>
          <p:cNvSpPr txBox="1">
            <a:spLocks noChangeArrowheads="1"/>
          </p:cNvSpPr>
          <p:nvPr/>
        </p:nvSpPr>
        <p:spPr bwMode="auto">
          <a:xfrm>
            <a:off x="0" y="2286000"/>
            <a:ext cx="8305800" cy="641350"/>
          </a:xfrm>
          <a:prstGeom prst="rect">
            <a:avLst/>
          </a:prstGeom>
          <a:noFill/>
          <a:ln w="9525">
            <a:noFill/>
            <a:miter lim="800000"/>
            <a:headEnd/>
            <a:tailEnd/>
          </a:ln>
          <a:effectLst/>
        </p:spPr>
        <p:txBody>
          <a:bodyPr>
            <a:spAutoFit/>
          </a:bodyPr>
          <a:lstStyle/>
          <a:p>
            <a:pPr algn="ctr">
              <a:spcBef>
                <a:spcPct val="50000"/>
              </a:spcBef>
              <a:defRPr/>
            </a:pPr>
            <a:r>
              <a:rPr lang="en-US" sz="3600" b="1">
                <a:solidFill>
                  <a:schemeClr val="bg1"/>
                </a:solidFill>
                <a:effectLst>
                  <a:outerShdw blurRad="38100" dist="38100" dir="2700000" algn="tl">
                    <a:srgbClr val="000000"/>
                  </a:outerShdw>
                </a:effectLst>
              </a:rPr>
              <a:t>- Only God Has The Power To Do This </a:t>
            </a:r>
          </a:p>
        </p:txBody>
      </p:sp>
      <p:sp>
        <p:nvSpPr>
          <p:cNvPr id="3084" name="Text Box 12"/>
          <p:cNvSpPr txBox="1">
            <a:spLocks noChangeArrowheads="1"/>
          </p:cNvSpPr>
          <p:nvPr/>
        </p:nvSpPr>
        <p:spPr bwMode="auto">
          <a:xfrm>
            <a:off x="381000" y="3838575"/>
            <a:ext cx="8229600" cy="1190625"/>
          </a:xfrm>
          <a:prstGeom prst="rect">
            <a:avLst/>
          </a:prstGeom>
          <a:noFill/>
          <a:ln w="9525">
            <a:noFill/>
            <a:miter lim="800000"/>
            <a:headEnd/>
            <a:tailEnd/>
          </a:ln>
          <a:effectLst/>
        </p:spPr>
        <p:txBody>
          <a:bodyPr>
            <a:spAutoFit/>
          </a:bodyPr>
          <a:lstStyle/>
          <a:p>
            <a:pPr>
              <a:spcBef>
                <a:spcPct val="50000"/>
              </a:spcBef>
              <a:defRPr/>
            </a:pPr>
            <a:r>
              <a:rPr lang="en-US" sz="3600" b="1">
                <a:solidFill>
                  <a:schemeClr val="bg1"/>
                </a:solidFill>
                <a:effectLst>
                  <a:outerShdw blurRad="38100" dist="38100" dir="2700000" algn="tl">
                    <a:srgbClr val="000000"/>
                  </a:outerShdw>
                </a:effectLst>
              </a:rPr>
              <a:t>- People Who Speak To Us From The Grave Help Us Prepare For Eternity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4" descr="saul"/>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3315" name="Text Box 3"/>
          <p:cNvSpPr txBox="1">
            <a:spLocks noChangeArrowheads="1"/>
          </p:cNvSpPr>
          <p:nvPr/>
        </p:nvSpPr>
        <p:spPr bwMode="auto">
          <a:xfrm>
            <a:off x="304800" y="1797050"/>
            <a:ext cx="6019800" cy="2774950"/>
          </a:xfrm>
          <a:prstGeom prst="rect">
            <a:avLst/>
          </a:prstGeom>
          <a:noFill/>
          <a:ln w="9525">
            <a:noFill/>
            <a:miter lim="800000"/>
            <a:headEnd/>
            <a:tailEnd/>
          </a:ln>
          <a:effectLst/>
        </p:spPr>
        <p:txBody>
          <a:bodyPr>
            <a:spAutoFit/>
          </a:bodyPr>
          <a:lstStyle/>
          <a:p>
            <a:pPr>
              <a:spcBef>
                <a:spcPct val="50000"/>
              </a:spcBef>
            </a:pPr>
            <a:r>
              <a:rPr lang="en-US" sz="8800" b="1">
                <a:effectLst>
                  <a:outerShdw blurRad="38100" dist="38100" dir="2700000" algn="tl">
                    <a:srgbClr val="FFFFFF"/>
                  </a:outerShdw>
                </a:effectLst>
                <a:latin typeface="Arial Black" pitchFamily="34" charset="0"/>
              </a:rPr>
              <a:t>I. Samuel And Saul</a:t>
            </a:r>
          </a:p>
        </p:txBody>
      </p:sp>
      <p:sp>
        <p:nvSpPr>
          <p:cNvPr id="56324" name="Rectangle 4"/>
          <p:cNvSpPr>
            <a:spLocks noChangeArrowheads="1"/>
          </p:cNvSpPr>
          <p:nvPr/>
        </p:nvSpPr>
        <p:spPr bwMode="auto">
          <a:xfrm>
            <a:off x="3276600" y="5334000"/>
            <a:ext cx="5680075" cy="1098550"/>
          </a:xfrm>
          <a:prstGeom prst="rect">
            <a:avLst/>
          </a:prstGeom>
          <a:noFill/>
          <a:ln w="9525">
            <a:noFill/>
            <a:miter lim="800000"/>
            <a:headEnd/>
            <a:tailEnd/>
          </a:ln>
          <a:effectLst/>
        </p:spPr>
        <p:txBody>
          <a:bodyPr wrap="none">
            <a:spAutoFit/>
          </a:bodyPr>
          <a:lstStyle/>
          <a:p>
            <a:r>
              <a:rPr lang="en-US" sz="6600" b="1">
                <a:effectLst>
                  <a:outerShdw blurRad="38100" dist="38100" dir="2700000" algn="tl">
                    <a:srgbClr val="FFFFFF"/>
                  </a:outerShdw>
                </a:effectLst>
              </a:rPr>
              <a:t>1 Sam 28:15-18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12291" name="Rectangle 3"/>
          <p:cNvSpPr>
            <a:spLocks noChangeArrowheads="1"/>
          </p:cNvSpPr>
          <p:nvPr/>
        </p:nvSpPr>
        <p:spPr bwMode="auto">
          <a:xfrm>
            <a:off x="381000" y="228600"/>
            <a:ext cx="6172200" cy="579438"/>
          </a:xfrm>
          <a:prstGeom prst="rect">
            <a:avLst/>
          </a:prstGeom>
          <a:noFill/>
          <a:ln w="9525">
            <a:noFill/>
            <a:miter lim="800000"/>
            <a:headEnd/>
            <a:tailEnd/>
          </a:ln>
          <a:effectLst/>
        </p:spPr>
        <p:txBody>
          <a:bodyPr>
            <a:spAutoFit/>
          </a:bodyPr>
          <a:lstStyle/>
          <a:p>
            <a:pPr>
              <a:defRPr/>
            </a:pPr>
            <a:r>
              <a:rPr lang="en-US" sz="3200" b="1">
                <a:solidFill>
                  <a:srgbClr val="FFFF99"/>
                </a:solidFill>
                <a:effectLst>
                  <a:outerShdw blurRad="38100" dist="38100" dir="2700000" algn="tl">
                    <a:srgbClr val="000000"/>
                  </a:outerShdw>
                </a:effectLst>
              </a:rPr>
              <a:t>A. Lost Connection with God </a:t>
            </a:r>
          </a:p>
        </p:txBody>
      </p:sp>
      <p:sp>
        <p:nvSpPr>
          <p:cNvPr id="12292" name="Rectangle 4"/>
          <p:cNvSpPr>
            <a:spLocks noChangeArrowheads="1"/>
          </p:cNvSpPr>
          <p:nvPr/>
        </p:nvSpPr>
        <p:spPr bwMode="auto">
          <a:xfrm>
            <a:off x="304800" y="1752600"/>
            <a:ext cx="8610600" cy="1460500"/>
          </a:xfrm>
          <a:prstGeom prst="rect">
            <a:avLst/>
          </a:prstGeom>
          <a:solidFill>
            <a:schemeClr val="bg1"/>
          </a:solidFill>
          <a:ln w="9525">
            <a:noFill/>
            <a:miter lim="800000"/>
            <a:headEnd/>
            <a:tailEnd/>
          </a:ln>
          <a:effectLst/>
        </p:spPr>
        <p:txBody>
          <a:bodyPr lIns="0" tIns="0" rIns="0" bIns="0">
            <a:spAutoFit/>
          </a:bodyPr>
          <a:lstStyle/>
          <a:p>
            <a:pPr>
              <a:defRPr/>
            </a:pPr>
            <a:r>
              <a:rPr lang="en-US" b="1" baseline="30000" dirty="0">
                <a:effectLst>
                  <a:outerShdw blurRad="38100" dist="38100" dir="2700000" algn="tl">
                    <a:srgbClr val="C0C0C0"/>
                  </a:outerShdw>
                </a:effectLst>
              </a:rPr>
              <a:t>15</a:t>
            </a:r>
            <a:r>
              <a:rPr lang="en-US" b="1" dirty="0">
                <a:effectLst>
                  <a:outerShdw blurRad="38100" dist="38100" dir="2700000" algn="tl">
                    <a:srgbClr val="C0C0C0"/>
                  </a:outerShdw>
                </a:effectLst>
              </a:rPr>
              <a:t> So all the people went to </a:t>
            </a:r>
            <a:r>
              <a:rPr lang="en-US" b="1" dirty="0" err="1">
                <a:effectLst>
                  <a:outerShdw blurRad="38100" dist="38100" dir="2700000" algn="tl">
                    <a:srgbClr val="C0C0C0"/>
                  </a:outerShdw>
                </a:effectLst>
              </a:rPr>
              <a:t>Gilgal</a:t>
            </a:r>
            <a:r>
              <a:rPr lang="en-US" b="1" dirty="0">
                <a:effectLst>
                  <a:outerShdw blurRad="38100" dist="38100" dir="2700000" algn="tl">
                    <a:srgbClr val="C0C0C0"/>
                  </a:outerShdw>
                </a:effectLst>
              </a:rPr>
              <a:t>, and there they made Saul king before the LORD in </a:t>
            </a:r>
            <a:r>
              <a:rPr lang="en-US" b="1" dirty="0" err="1">
                <a:effectLst>
                  <a:outerShdw blurRad="38100" dist="38100" dir="2700000" algn="tl">
                    <a:srgbClr val="C0C0C0"/>
                  </a:outerShdw>
                </a:effectLst>
              </a:rPr>
              <a:t>Gilgal</a:t>
            </a:r>
            <a:r>
              <a:rPr lang="en-US" b="1" dirty="0">
                <a:effectLst>
                  <a:outerShdw blurRad="38100" dist="38100" dir="2700000" algn="tl">
                    <a:srgbClr val="C0C0C0"/>
                  </a:outerShdw>
                </a:effectLst>
              </a:rPr>
              <a:t>. There they made sacrifices of peace offerings before the LORD, and there Saul and all the men of Israel rejoiced greatly.                                                          </a:t>
            </a:r>
            <a:r>
              <a:rPr lang="en-US" b="1" i="1" dirty="0">
                <a:effectLst>
                  <a:outerShdw blurRad="38100" dist="38100" dir="2700000" algn="tl">
                    <a:srgbClr val="C0C0C0"/>
                  </a:outerShdw>
                </a:effectLst>
              </a:rPr>
              <a:t>1 Sam. 11</a:t>
            </a:r>
            <a:r>
              <a:rPr lang="en-US" b="1" dirty="0">
                <a:effectLst>
                  <a:outerShdw blurRad="38100" dist="38100" dir="2700000" algn="tl">
                    <a:srgbClr val="C0C0C0"/>
                  </a:outerShdw>
                </a:effectLst>
              </a:rPr>
              <a:t> </a:t>
            </a:r>
          </a:p>
        </p:txBody>
      </p:sp>
      <p:sp>
        <p:nvSpPr>
          <p:cNvPr id="12293" name="Rectangle 5"/>
          <p:cNvSpPr>
            <a:spLocks noChangeArrowheads="1"/>
          </p:cNvSpPr>
          <p:nvPr/>
        </p:nvSpPr>
        <p:spPr bwMode="auto">
          <a:xfrm>
            <a:off x="381000" y="1066800"/>
            <a:ext cx="6019800" cy="584200"/>
          </a:xfrm>
          <a:prstGeom prst="rect">
            <a:avLst/>
          </a:prstGeom>
          <a:noFill/>
          <a:ln w="9525">
            <a:noFill/>
            <a:miter lim="800000"/>
            <a:headEnd/>
            <a:tailEnd/>
          </a:ln>
          <a:effectLst/>
        </p:spPr>
        <p:txBody>
          <a:bodyPr>
            <a:spAutoFit/>
          </a:bodyPr>
          <a:lstStyle/>
          <a:p>
            <a:pPr>
              <a:defRPr/>
            </a:pPr>
            <a:r>
              <a:rPr lang="en-US" sz="3200" b="1" dirty="0">
                <a:solidFill>
                  <a:schemeClr val="bg1"/>
                </a:solidFill>
                <a:effectLst>
                  <a:outerShdw blurRad="38100" dist="38100" dir="2700000" algn="tl">
                    <a:srgbClr val="000000"/>
                  </a:outerShdw>
                </a:effectLst>
              </a:rPr>
              <a:t>1. He Was A Great King At First</a:t>
            </a:r>
          </a:p>
        </p:txBody>
      </p:sp>
      <p:pic>
        <p:nvPicPr>
          <p:cNvPr id="57349" name="Picture 6" descr="saul"/>
          <p:cNvPicPr>
            <a:picLocks noChangeAspect="1" noChangeArrowheads="1"/>
          </p:cNvPicPr>
          <p:nvPr/>
        </p:nvPicPr>
        <p:blipFill>
          <a:blip r:embed="rId2" cstate="print"/>
          <a:srcRect/>
          <a:stretch>
            <a:fillRect/>
          </a:stretch>
        </p:blipFill>
        <p:spPr bwMode="auto">
          <a:xfrm>
            <a:off x="3276600" y="3352800"/>
            <a:ext cx="3124200" cy="3276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blinds(horizontal)">
                                      <p:cBhvr>
                                        <p:cTn id="7" dur="500"/>
                                        <p:tgtEl>
                                          <p:spTgt spid="1229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box(in)">
                                      <p:cBhvr>
                                        <p:cTn id="12"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autoUpdateAnimBg="0"/>
      <p:bldP spid="12293"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11270" name="Rectangle 6"/>
          <p:cNvSpPr>
            <a:spLocks noChangeArrowheads="1"/>
          </p:cNvSpPr>
          <p:nvPr/>
        </p:nvSpPr>
        <p:spPr bwMode="auto">
          <a:xfrm>
            <a:off x="381000" y="228600"/>
            <a:ext cx="5486400" cy="579438"/>
          </a:xfrm>
          <a:prstGeom prst="rect">
            <a:avLst/>
          </a:prstGeom>
          <a:noFill/>
          <a:ln w="9525">
            <a:noFill/>
            <a:miter lim="800000"/>
            <a:headEnd/>
            <a:tailEnd/>
          </a:ln>
          <a:effectLst/>
        </p:spPr>
        <p:txBody>
          <a:bodyPr>
            <a:spAutoFit/>
          </a:bodyPr>
          <a:lstStyle/>
          <a:p>
            <a:pPr>
              <a:defRPr/>
            </a:pPr>
            <a:r>
              <a:rPr lang="en-US" sz="3200" b="1">
                <a:solidFill>
                  <a:srgbClr val="FFFF99"/>
                </a:solidFill>
                <a:effectLst>
                  <a:outerShdw blurRad="38100" dist="38100" dir="2700000" algn="tl">
                    <a:srgbClr val="000000"/>
                  </a:outerShdw>
                </a:effectLst>
              </a:rPr>
              <a:t>A. Lost Connection with God </a:t>
            </a:r>
          </a:p>
        </p:txBody>
      </p:sp>
      <p:sp>
        <p:nvSpPr>
          <p:cNvPr id="11271" name="Rectangle 7"/>
          <p:cNvSpPr>
            <a:spLocks noChangeArrowheads="1"/>
          </p:cNvSpPr>
          <p:nvPr/>
        </p:nvSpPr>
        <p:spPr bwMode="auto">
          <a:xfrm>
            <a:off x="304800" y="2590800"/>
            <a:ext cx="8610600" cy="1825625"/>
          </a:xfrm>
          <a:prstGeom prst="rect">
            <a:avLst/>
          </a:prstGeom>
          <a:solidFill>
            <a:schemeClr val="bg1"/>
          </a:solidFill>
          <a:ln w="9525">
            <a:noFill/>
            <a:miter lim="800000"/>
            <a:headEnd/>
            <a:tailEnd/>
          </a:ln>
          <a:effectLst/>
        </p:spPr>
        <p:txBody>
          <a:bodyPr lIns="0" tIns="0" rIns="0" bIns="0">
            <a:spAutoFit/>
          </a:bodyPr>
          <a:lstStyle/>
          <a:p>
            <a:r>
              <a:rPr lang="en-US" b="1" baseline="30000">
                <a:effectLst>
                  <a:outerShdw blurRad="38100" dist="38100" dir="2700000" algn="tl">
                    <a:srgbClr val="C0C0C0"/>
                  </a:outerShdw>
                </a:effectLst>
              </a:rPr>
              <a:t>13</a:t>
            </a:r>
            <a:r>
              <a:rPr lang="en-US" b="1">
                <a:effectLst>
                  <a:outerShdw blurRad="38100" dist="38100" dir="2700000" algn="tl">
                    <a:srgbClr val="C0C0C0"/>
                  </a:outerShdw>
                </a:effectLst>
              </a:rPr>
              <a:t> And Samuel said to Saul, “You have done foolishly. </a:t>
            </a:r>
            <a:r>
              <a:rPr lang="en-US" b="1">
                <a:solidFill>
                  <a:srgbClr val="FF0000"/>
                </a:solidFill>
                <a:effectLst>
                  <a:outerShdw blurRad="38100" dist="38100" dir="2700000" algn="tl">
                    <a:srgbClr val="C0C0C0"/>
                  </a:outerShdw>
                </a:effectLst>
              </a:rPr>
              <a:t>You have not kept the commandment of the LORD your God, </a:t>
            </a:r>
            <a:r>
              <a:rPr lang="en-US" b="1">
                <a:effectLst>
                  <a:outerShdw blurRad="38100" dist="38100" dir="2700000" algn="tl">
                    <a:srgbClr val="C0C0C0"/>
                  </a:outerShdw>
                </a:effectLst>
              </a:rPr>
              <a:t>which He commanded you. For now the LORD would have established your kingdom over Israel forever. </a:t>
            </a:r>
            <a:r>
              <a:rPr lang="en-US" b="1" baseline="30000">
                <a:effectLst>
                  <a:outerShdw blurRad="38100" dist="38100" dir="2700000" algn="tl">
                    <a:srgbClr val="C0C0C0"/>
                  </a:outerShdw>
                </a:effectLst>
              </a:rPr>
              <a:t>14</a:t>
            </a:r>
            <a:r>
              <a:rPr lang="en-US" b="1">
                <a:effectLst>
                  <a:outerShdw blurRad="38100" dist="38100" dir="2700000" algn="tl">
                    <a:srgbClr val="C0C0C0"/>
                  </a:outerShdw>
                </a:effectLst>
              </a:rPr>
              <a:t> But now your kingdom shall not continue.                                                                                 1 Sam 13</a:t>
            </a:r>
          </a:p>
        </p:txBody>
      </p:sp>
      <p:sp>
        <p:nvSpPr>
          <p:cNvPr id="11272" name="Rectangle 8"/>
          <p:cNvSpPr>
            <a:spLocks noChangeArrowheads="1"/>
          </p:cNvSpPr>
          <p:nvPr/>
        </p:nvSpPr>
        <p:spPr bwMode="auto">
          <a:xfrm>
            <a:off x="381000" y="1066800"/>
            <a:ext cx="5943600" cy="584200"/>
          </a:xfrm>
          <a:prstGeom prst="rect">
            <a:avLst/>
          </a:prstGeom>
          <a:noFill/>
          <a:ln w="9525">
            <a:noFill/>
            <a:miter lim="800000"/>
            <a:headEnd/>
            <a:tailEnd/>
          </a:ln>
          <a:effectLst/>
        </p:spPr>
        <p:txBody>
          <a:bodyPr>
            <a:spAutoFit/>
          </a:bodyPr>
          <a:lstStyle/>
          <a:p>
            <a:pPr>
              <a:defRPr/>
            </a:pPr>
            <a:r>
              <a:rPr lang="en-US" sz="3200" b="1" dirty="0">
                <a:solidFill>
                  <a:schemeClr val="bg1"/>
                </a:solidFill>
                <a:effectLst>
                  <a:outerShdw blurRad="38100" dist="38100" dir="2700000" algn="tl">
                    <a:srgbClr val="000000"/>
                  </a:outerShdw>
                </a:effectLst>
              </a:rPr>
              <a:t>1. He Was A Great King At First</a:t>
            </a:r>
          </a:p>
        </p:txBody>
      </p:sp>
      <p:sp>
        <p:nvSpPr>
          <p:cNvPr id="10" name="Rectangle 9"/>
          <p:cNvSpPr>
            <a:spLocks noChangeArrowheads="1"/>
          </p:cNvSpPr>
          <p:nvPr/>
        </p:nvSpPr>
        <p:spPr bwMode="auto">
          <a:xfrm>
            <a:off x="381000" y="1676400"/>
            <a:ext cx="6400800" cy="579438"/>
          </a:xfrm>
          <a:prstGeom prst="rect">
            <a:avLst/>
          </a:prstGeom>
          <a:noFill/>
          <a:ln w="9525">
            <a:noFill/>
            <a:miter lim="800000"/>
            <a:headEnd/>
            <a:tailEnd/>
          </a:ln>
          <a:effectLst/>
        </p:spPr>
        <p:txBody>
          <a:bodyPr>
            <a:spAutoFit/>
          </a:bodyPr>
          <a:lstStyle/>
          <a:p>
            <a:pPr>
              <a:defRPr/>
            </a:pPr>
            <a:r>
              <a:rPr lang="en-US" sz="3200" b="1">
                <a:solidFill>
                  <a:schemeClr val="bg1"/>
                </a:solidFill>
                <a:effectLst>
                  <a:outerShdw blurRad="38100" dist="38100" dir="2700000" algn="tl">
                    <a:srgbClr val="000000"/>
                  </a:outerShdw>
                </a:effectLst>
              </a:rPr>
              <a:t>2. He Ignored God’s Commands </a:t>
            </a:r>
          </a:p>
        </p:txBody>
      </p:sp>
      <p:pic>
        <p:nvPicPr>
          <p:cNvPr id="7" name="Picture 4" descr="C:\Users\Justin\Desktop\The Talking Dead Sermon\BenjaminWest-Saul-and-the-Witch-of-Endor-1777.jpg"/>
          <p:cNvPicPr>
            <a:picLocks noChangeAspect="1" noChangeArrowheads="1"/>
          </p:cNvPicPr>
          <p:nvPr/>
        </p:nvPicPr>
        <p:blipFill>
          <a:blip r:embed="rId2" cstate="print"/>
          <a:srcRect/>
          <a:stretch>
            <a:fillRect/>
          </a:stretch>
        </p:blipFill>
        <p:spPr bwMode="auto">
          <a:xfrm>
            <a:off x="6400800" y="114300"/>
            <a:ext cx="2590800" cy="1943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box(in)">
                                      <p:cBhvr>
                                        <p:cTn id="7"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96633"/>
        </a:solidFill>
        <a:effectLst/>
      </p:bgPr>
    </p:bg>
    <p:spTree>
      <p:nvGrpSpPr>
        <p:cNvPr id="1" name=""/>
        <p:cNvGrpSpPr/>
        <p:nvPr/>
      </p:nvGrpSpPr>
      <p:grpSpPr>
        <a:xfrm>
          <a:off x="0" y="0"/>
          <a:ext cx="0" cy="0"/>
          <a:chOff x="0" y="0"/>
          <a:chExt cx="0" cy="0"/>
        </a:xfrm>
      </p:grpSpPr>
      <p:sp>
        <p:nvSpPr>
          <p:cNvPr id="11270" name="Rectangle 6"/>
          <p:cNvSpPr>
            <a:spLocks noChangeArrowheads="1"/>
          </p:cNvSpPr>
          <p:nvPr/>
        </p:nvSpPr>
        <p:spPr bwMode="auto">
          <a:xfrm>
            <a:off x="381000" y="228600"/>
            <a:ext cx="5486400" cy="579438"/>
          </a:xfrm>
          <a:prstGeom prst="rect">
            <a:avLst/>
          </a:prstGeom>
          <a:noFill/>
          <a:ln w="9525">
            <a:noFill/>
            <a:miter lim="800000"/>
            <a:headEnd/>
            <a:tailEnd/>
          </a:ln>
          <a:effectLst/>
        </p:spPr>
        <p:txBody>
          <a:bodyPr>
            <a:spAutoFit/>
          </a:bodyPr>
          <a:lstStyle/>
          <a:p>
            <a:pPr>
              <a:defRPr/>
            </a:pPr>
            <a:r>
              <a:rPr lang="en-US" sz="3200" b="1">
                <a:solidFill>
                  <a:srgbClr val="FFFF99"/>
                </a:solidFill>
                <a:effectLst>
                  <a:outerShdw blurRad="38100" dist="38100" dir="2700000" algn="tl">
                    <a:srgbClr val="000000"/>
                  </a:outerShdw>
                </a:effectLst>
              </a:rPr>
              <a:t>A. Lost Connection with God </a:t>
            </a:r>
          </a:p>
        </p:txBody>
      </p:sp>
      <p:sp>
        <p:nvSpPr>
          <p:cNvPr id="11271" name="Rectangle 7"/>
          <p:cNvSpPr>
            <a:spLocks noChangeArrowheads="1"/>
          </p:cNvSpPr>
          <p:nvPr/>
        </p:nvSpPr>
        <p:spPr bwMode="auto">
          <a:xfrm>
            <a:off x="304800" y="3048000"/>
            <a:ext cx="8610600" cy="1825625"/>
          </a:xfrm>
          <a:prstGeom prst="rect">
            <a:avLst/>
          </a:prstGeom>
          <a:solidFill>
            <a:schemeClr val="bg1"/>
          </a:solidFill>
          <a:ln w="9525">
            <a:noFill/>
            <a:miter lim="800000"/>
            <a:headEnd/>
            <a:tailEnd/>
          </a:ln>
          <a:effectLst/>
        </p:spPr>
        <p:txBody>
          <a:bodyPr lIns="0" tIns="0" rIns="0" bIns="0">
            <a:spAutoFit/>
          </a:bodyPr>
          <a:lstStyle/>
          <a:p>
            <a:r>
              <a:rPr lang="en-US" b="1" baseline="30000">
                <a:effectLst>
                  <a:outerShdw blurRad="38100" dist="38100" dir="2700000" algn="tl">
                    <a:srgbClr val="C0C0C0"/>
                  </a:outerShdw>
                </a:effectLst>
              </a:rPr>
              <a:t>13</a:t>
            </a:r>
            <a:r>
              <a:rPr lang="en-US" b="1">
                <a:effectLst>
                  <a:outerShdw blurRad="38100" dist="38100" dir="2700000" algn="tl">
                    <a:srgbClr val="C0C0C0"/>
                  </a:outerShdw>
                </a:effectLst>
              </a:rPr>
              <a:t> And Samuel said to Saul, “You have done foolishly. You have not kept the commandment of the LORD your God, which He commanded you. For now the LORD </a:t>
            </a:r>
            <a:r>
              <a:rPr lang="en-US" b="1">
                <a:solidFill>
                  <a:srgbClr val="FF0000"/>
                </a:solidFill>
                <a:effectLst>
                  <a:outerShdw blurRad="38100" dist="38100" dir="2700000" algn="tl">
                    <a:srgbClr val="C0C0C0"/>
                  </a:outerShdw>
                </a:effectLst>
              </a:rPr>
              <a:t>would have established your kingdom over Israel forever. </a:t>
            </a:r>
            <a:r>
              <a:rPr lang="en-US" b="1" baseline="30000">
                <a:solidFill>
                  <a:srgbClr val="FF0000"/>
                </a:solidFill>
                <a:effectLst>
                  <a:outerShdw blurRad="38100" dist="38100" dir="2700000" algn="tl">
                    <a:srgbClr val="C0C0C0"/>
                  </a:outerShdw>
                </a:effectLst>
              </a:rPr>
              <a:t>14</a:t>
            </a:r>
            <a:r>
              <a:rPr lang="en-US" b="1">
                <a:solidFill>
                  <a:srgbClr val="FF0000"/>
                </a:solidFill>
                <a:effectLst>
                  <a:outerShdw blurRad="38100" dist="38100" dir="2700000" algn="tl">
                    <a:srgbClr val="C0C0C0"/>
                  </a:outerShdw>
                </a:effectLst>
              </a:rPr>
              <a:t> But now your kingdom shall not continue. 						            </a:t>
            </a:r>
            <a:r>
              <a:rPr lang="en-US" b="1">
                <a:effectLst>
                  <a:outerShdw blurRad="38100" dist="38100" dir="2700000" algn="tl">
                    <a:srgbClr val="C0C0C0"/>
                  </a:outerShdw>
                </a:effectLst>
              </a:rPr>
              <a:t>1 Sam 13</a:t>
            </a:r>
          </a:p>
        </p:txBody>
      </p:sp>
      <p:sp>
        <p:nvSpPr>
          <p:cNvPr id="11272" name="Rectangle 8"/>
          <p:cNvSpPr>
            <a:spLocks noChangeArrowheads="1"/>
          </p:cNvSpPr>
          <p:nvPr/>
        </p:nvSpPr>
        <p:spPr bwMode="auto">
          <a:xfrm>
            <a:off x="381000" y="1066800"/>
            <a:ext cx="5943600" cy="584200"/>
          </a:xfrm>
          <a:prstGeom prst="rect">
            <a:avLst/>
          </a:prstGeom>
          <a:noFill/>
          <a:ln w="9525">
            <a:noFill/>
            <a:miter lim="800000"/>
            <a:headEnd/>
            <a:tailEnd/>
          </a:ln>
          <a:effectLst/>
        </p:spPr>
        <p:txBody>
          <a:bodyPr>
            <a:spAutoFit/>
          </a:bodyPr>
          <a:lstStyle/>
          <a:p>
            <a:pPr>
              <a:defRPr/>
            </a:pPr>
            <a:r>
              <a:rPr lang="en-US" sz="3200" b="1" dirty="0">
                <a:solidFill>
                  <a:schemeClr val="bg1"/>
                </a:solidFill>
                <a:effectLst>
                  <a:outerShdw blurRad="38100" dist="38100" dir="2700000" algn="tl">
                    <a:srgbClr val="000000"/>
                  </a:outerShdw>
                </a:effectLst>
              </a:rPr>
              <a:t>1. He Was A Great King At First</a:t>
            </a:r>
          </a:p>
        </p:txBody>
      </p:sp>
      <p:sp>
        <p:nvSpPr>
          <p:cNvPr id="11273" name="Rectangle 9"/>
          <p:cNvSpPr>
            <a:spLocks noChangeArrowheads="1"/>
          </p:cNvSpPr>
          <p:nvPr/>
        </p:nvSpPr>
        <p:spPr bwMode="auto">
          <a:xfrm>
            <a:off x="381000" y="1752600"/>
            <a:ext cx="6400800" cy="579438"/>
          </a:xfrm>
          <a:prstGeom prst="rect">
            <a:avLst/>
          </a:prstGeom>
          <a:noFill/>
          <a:ln w="9525">
            <a:noFill/>
            <a:miter lim="800000"/>
            <a:headEnd/>
            <a:tailEnd/>
          </a:ln>
          <a:effectLst/>
        </p:spPr>
        <p:txBody>
          <a:bodyPr>
            <a:spAutoFit/>
          </a:bodyPr>
          <a:lstStyle/>
          <a:p>
            <a:pPr>
              <a:defRPr/>
            </a:pPr>
            <a:r>
              <a:rPr lang="en-US" sz="3200" b="1">
                <a:solidFill>
                  <a:schemeClr val="bg1"/>
                </a:solidFill>
                <a:effectLst>
                  <a:outerShdw blurRad="38100" dist="38100" dir="2700000" algn="tl">
                    <a:srgbClr val="000000"/>
                  </a:outerShdw>
                </a:effectLst>
              </a:rPr>
              <a:t>2. He Ignored God’s Commands</a:t>
            </a:r>
          </a:p>
        </p:txBody>
      </p:sp>
      <p:sp>
        <p:nvSpPr>
          <p:cNvPr id="7" name="Rectangle 9"/>
          <p:cNvSpPr>
            <a:spLocks noChangeArrowheads="1"/>
          </p:cNvSpPr>
          <p:nvPr/>
        </p:nvSpPr>
        <p:spPr bwMode="auto">
          <a:xfrm>
            <a:off x="381000" y="2387600"/>
            <a:ext cx="5867400" cy="584200"/>
          </a:xfrm>
          <a:prstGeom prst="rect">
            <a:avLst/>
          </a:prstGeom>
          <a:noFill/>
          <a:ln w="9525">
            <a:noFill/>
            <a:miter lim="800000"/>
            <a:headEnd/>
            <a:tailEnd/>
          </a:ln>
          <a:effectLst/>
        </p:spPr>
        <p:txBody>
          <a:bodyPr>
            <a:spAutoFit/>
          </a:bodyPr>
          <a:lstStyle/>
          <a:p>
            <a:pPr>
              <a:defRPr/>
            </a:pPr>
            <a:r>
              <a:rPr lang="en-US" sz="3200" b="1" dirty="0">
                <a:solidFill>
                  <a:schemeClr val="bg1"/>
                </a:solidFill>
                <a:effectLst>
                  <a:outerShdw blurRad="38100" dist="38100" dir="2700000" algn="tl">
                    <a:srgbClr val="000000"/>
                  </a:outerShdw>
                </a:effectLst>
              </a:rPr>
              <a:t>3. His Crown Was Taken Away</a:t>
            </a:r>
          </a:p>
        </p:txBody>
      </p:sp>
      <p:pic>
        <p:nvPicPr>
          <p:cNvPr id="8" name="Picture 4" descr="C:\Users\Justin\Desktop\The Talking Dead Sermon\BenjaminWest-Saul-and-the-Witch-of-Endor-1777.jpg"/>
          <p:cNvPicPr>
            <a:picLocks noChangeAspect="1" noChangeArrowheads="1"/>
          </p:cNvPicPr>
          <p:nvPr/>
        </p:nvPicPr>
        <p:blipFill>
          <a:blip r:embed="rId2" cstate="print"/>
          <a:srcRect/>
          <a:stretch>
            <a:fillRect/>
          </a:stretch>
        </p:blipFill>
        <p:spPr bwMode="auto">
          <a:xfrm>
            <a:off x="6400800" y="114300"/>
            <a:ext cx="2590800" cy="19431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blinds(horizontal)">
                                      <p:cBhvr>
                                        <p:cTn id="7"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animBg="1"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2075</TotalTime>
  <Words>1168</Words>
  <Application>Microsoft Office PowerPoint</Application>
  <PresentationFormat>On-screen Show (4:3)</PresentationFormat>
  <Paragraphs>75</Paragraphs>
  <Slides>20</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Times New Roman</vt:lpstr>
      <vt:lpstr>Arial</vt:lpstr>
      <vt:lpstr>Calibri</vt:lpstr>
      <vt:lpstr>Lucida Sans</vt:lpstr>
      <vt:lpstr>Tahoma</vt:lpstr>
      <vt:lpstr>Arial Unicode MS</vt:lpstr>
      <vt:lpstr>Lucida Bright</vt:lpstr>
      <vt:lpstr>Wingdings</vt:lpstr>
      <vt:lpstr>Arial Black</vt:lpstr>
      <vt:lpstr>Plantagenet Cherokee</vt:lpstr>
      <vt:lpstr>Century Gothic</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dc:creator>
  <cp:lastModifiedBy>user</cp:lastModifiedBy>
  <cp:revision>16</cp:revision>
  <dcterms:modified xsi:type="dcterms:W3CDTF">2010-12-27T00:14:36Z</dcterms:modified>
</cp:coreProperties>
</file>