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73" autoAdjust="0"/>
  </p:normalViewPr>
  <p:slideViewPr>
    <p:cSldViewPr snapToGrid="0">
      <p:cViewPr varScale="1">
        <p:scale>
          <a:sx n="41" d="100"/>
          <a:sy n="41" d="100"/>
        </p:scale>
        <p:origin x="1952" y="260"/>
      </p:cViewPr>
      <p:guideLst/>
    </p:cSldViewPr>
  </p:slideViewPr>
  <p:outlineViewPr>
    <p:cViewPr>
      <p:scale>
        <a:sx n="33" d="100"/>
        <a:sy n="33" d="100"/>
      </p:scale>
      <p:origin x="0" y="-27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7F772-6FE5-4B89-9FDD-7FA148AD3BB0}" type="datetimeFigureOut">
              <a:rPr lang="en-US" smtClean="0"/>
              <a:t>12/28/2025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5F394-A60E-414C-BFFA-1B43E75D86AA}" type="slidenum">
              <a:rPr lang="en-US" smtClean="0"/>
              <a:t>‹#›</a:t>
            </a:fld>
            <a:endParaRPr lang="en-US"/>
          </a:p>
        </p:txBody>
      </p:sp>
    </p:spTree>
    <p:extLst>
      <p:ext uri="{BB962C8B-B14F-4D97-AF65-F5344CB8AC3E}">
        <p14:creationId xmlns:p14="http://schemas.microsoft.com/office/powerpoint/2010/main" val="150563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enter the kingdom heaven, our righteousness must exceed the righteousness of the scribes and Pharisees. Their righteousness was meant to meet a human standard, but our righteousness must meet the Divine standard.  It begins by acknowledging our own unrighteousness and relying on God to “be just and the justifier of the one who has faith in Jesus.”  It is pursued in life by doing the will of our Father in heaven from the heart, instead of merely doing that which appears to men to be righteous.</a:t>
            </a:r>
          </a:p>
        </p:txBody>
      </p:sp>
      <p:sp>
        <p:nvSpPr>
          <p:cNvPr id="4" name="Slide Number Placeholder 3"/>
          <p:cNvSpPr>
            <a:spLocks noGrp="1"/>
          </p:cNvSpPr>
          <p:nvPr>
            <p:ph type="sldNum" sz="quarter" idx="5"/>
          </p:nvPr>
        </p:nvSpPr>
        <p:spPr/>
        <p:txBody>
          <a:bodyPr/>
          <a:lstStyle/>
          <a:p>
            <a:fld id="{D825F394-A60E-414C-BFFA-1B43E75D86AA}" type="slidenum">
              <a:rPr lang="en-US" smtClean="0"/>
              <a:t>1</a:t>
            </a:fld>
            <a:endParaRPr lang="en-US"/>
          </a:p>
        </p:txBody>
      </p:sp>
    </p:spTree>
    <p:extLst>
      <p:ext uri="{BB962C8B-B14F-4D97-AF65-F5344CB8AC3E}">
        <p14:creationId xmlns:p14="http://schemas.microsoft.com/office/powerpoint/2010/main" val="273702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C370DD-A212-40D5-AEEE-93D2DA4DF700}"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201778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370DD-A212-40D5-AEEE-93D2DA4DF700}"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302044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370DD-A212-40D5-AEEE-93D2DA4DF700}"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60193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370DD-A212-40D5-AEEE-93D2DA4DF700}"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38605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370DD-A212-40D5-AEEE-93D2DA4DF700}"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311194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C370DD-A212-40D5-AEEE-93D2DA4DF700}"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264287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C370DD-A212-40D5-AEEE-93D2DA4DF700}" type="datetimeFigureOut">
              <a:rPr lang="en-US" smtClean="0"/>
              <a:t>12/28/2025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31214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C370DD-A212-40D5-AEEE-93D2DA4DF700}" type="datetimeFigureOut">
              <a:rPr lang="en-US" smtClean="0"/>
              <a:t>12/28/2025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13033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370DD-A212-40D5-AEEE-93D2DA4DF700}" type="datetimeFigureOut">
              <a:rPr lang="en-US" smtClean="0"/>
              <a:t>12/28/2025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61175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370DD-A212-40D5-AEEE-93D2DA4DF700}"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232406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370DD-A212-40D5-AEEE-93D2DA4DF700}"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D6BBA-C2CA-471E-8E6E-FE8526848C59}" type="slidenum">
              <a:rPr lang="en-US" smtClean="0"/>
              <a:t>‹#›</a:t>
            </a:fld>
            <a:endParaRPr lang="en-US"/>
          </a:p>
        </p:txBody>
      </p:sp>
    </p:spTree>
    <p:extLst>
      <p:ext uri="{BB962C8B-B14F-4D97-AF65-F5344CB8AC3E}">
        <p14:creationId xmlns:p14="http://schemas.microsoft.com/office/powerpoint/2010/main" val="290739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C370DD-A212-40D5-AEEE-93D2DA4DF700}" type="datetimeFigureOut">
              <a:rPr lang="en-US" smtClean="0"/>
              <a:t>12/28/2025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CD6BBA-C2CA-471E-8E6E-FE8526848C59}" type="slidenum">
              <a:rPr lang="en-US" smtClean="0"/>
              <a:t>‹#›</a:t>
            </a:fld>
            <a:endParaRPr lang="en-US"/>
          </a:p>
        </p:txBody>
      </p:sp>
    </p:spTree>
    <p:extLst>
      <p:ext uri="{BB962C8B-B14F-4D97-AF65-F5344CB8AC3E}">
        <p14:creationId xmlns:p14="http://schemas.microsoft.com/office/powerpoint/2010/main" val="791821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6000">
              <a:schemeClr val="accent2">
                <a:lumMod val="50000"/>
              </a:schemeClr>
            </a:gs>
            <a:gs pos="0">
              <a:srgbClr val="FFC000"/>
            </a:gs>
            <a:gs pos="56000">
              <a:srgbClr val="D59205"/>
            </a:gs>
            <a:gs pos="100000">
              <a:schemeClr val="bg2">
                <a:lumMod val="50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0987-8A29-BBD7-BC2E-294043CEFEE7}"/>
              </a:ext>
            </a:extLst>
          </p:cNvPr>
          <p:cNvSpPr>
            <a:spLocks noGrp="1"/>
          </p:cNvSpPr>
          <p:nvPr>
            <p:ph type="ctrTitle"/>
          </p:nvPr>
        </p:nvSpPr>
        <p:spPr>
          <a:xfrm>
            <a:off x="1707967" y="741271"/>
            <a:ext cx="7400109" cy="2387600"/>
          </a:xfrm>
        </p:spPr>
        <p:txBody>
          <a:bodyPr anchor="ctr">
            <a:normAutofit/>
          </a:bodyPr>
          <a:lstStyle/>
          <a:p>
            <a:r>
              <a:rPr lang="en-US" sz="7200" dirty="0">
                <a:effectLst>
                  <a:glow rad="139700">
                    <a:srgbClr val="FDD563">
                      <a:alpha val="40000"/>
                    </a:srgbClr>
                  </a:glow>
                </a:effectLst>
                <a:latin typeface="Modern Love Caps" panose="04070805081001020A01" pitchFamily="82" charset="0"/>
              </a:rPr>
              <a:t>Exceeding their righteousness</a:t>
            </a:r>
          </a:p>
        </p:txBody>
      </p:sp>
      <p:sp>
        <p:nvSpPr>
          <p:cNvPr id="3" name="Subtitle 2">
            <a:extLst>
              <a:ext uri="{FF2B5EF4-FFF2-40B4-BE49-F238E27FC236}">
                <a16:creationId xmlns:a16="http://schemas.microsoft.com/office/drawing/2014/main" id="{55BEA875-1EC3-3565-3D62-F89FDBA43E52}"/>
              </a:ext>
            </a:extLst>
          </p:cNvPr>
          <p:cNvSpPr>
            <a:spLocks noGrp="1"/>
          </p:cNvSpPr>
          <p:nvPr>
            <p:ph type="subTitle" idx="1"/>
          </p:nvPr>
        </p:nvSpPr>
        <p:spPr>
          <a:xfrm>
            <a:off x="2512966" y="2857546"/>
            <a:ext cx="5790112" cy="2563631"/>
          </a:xfrm>
        </p:spPr>
        <p:txBody>
          <a:bodyPr>
            <a:normAutofit lnSpcReduction="10000"/>
          </a:bodyPr>
          <a:lstStyle/>
          <a:p>
            <a:r>
              <a:rPr lang="en-US" sz="4800" dirty="0">
                <a:effectLst>
                  <a:outerShdw blurRad="38100" dist="38100" dir="2700000" algn="tl">
                    <a:srgbClr val="000000">
                      <a:alpha val="43137"/>
                    </a:srgbClr>
                  </a:outerShdw>
                </a:effectLst>
                <a:latin typeface="Agency FB" panose="020B0503020202020204" pitchFamily="34" charset="0"/>
              </a:rPr>
              <a:t>Pursuing the Righteousness Required to Enter the Kingdom of Heaven</a:t>
            </a:r>
          </a:p>
          <a:p>
            <a:r>
              <a:rPr lang="en-US" sz="3600" dirty="0">
                <a:latin typeface="Agency FB" panose="020B0503020202020204" pitchFamily="34" charset="0"/>
              </a:rPr>
              <a:t>(Matthew 5-7)</a:t>
            </a:r>
          </a:p>
        </p:txBody>
      </p:sp>
      <p:pic>
        <p:nvPicPr>
          <p:cNvPr id="5" name="Picture 4">
            <a:extLst>
              <a:ext uri="{FF2B5EF4-FFF2-40B4-BE49-F238E27FC236}">
                <a16:creationId xmlns:a16="http://schemas.microsoft.com/office/drawing/2014/main" id="{8D70ADEB-96A7-7572-3DBE-A3EE777558D9}"/>
              </a:ext>
            </a:extLst>
          </p:cNvPr>
          <p:cNvPicPr>
            <a:picLocks noChangeAspect="1"/>
          </p:cNvPicPr>
          <p:nvPr/>
        </p:nvPicPr>
        <p:blipFill>
          <a:blip r:embed="rId3"/>
          <a:srcRect t="16366" r="53429"/>
          <a:stretch>
            <a:fillRect/>
          </a:stretch>
        </p:blipFill>
        <p:spPr>
          <a:xfrm>
            <a:off x="295423" y="2965585"/>
            <a:ext cx="1985803" cy="3566160"/>
          </a:xfrm>
          <a:prstGeom prst="rect">
            <a:avLst/>
          </a:prstGeom>
          <a:ln>
            <a:noFill/>
          </a:ln>
          <a:effectLst>
            <a:softEdge rad="112500"/>
          </a:effectLst>
        </p:spPr>
      </p:pic>
    </p:spTree>
    <p:extLst>
      <p:ext uri="{BB962C8B-B14F-4D97-AF65-F5344CB8AC3E}">
        <p14:creationId xmlns:p14="http://schemas.microsoft.com/office/powerpoint/2010/main" val="300983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F2B202"/>
            </a:gs>
            <a:gs pos="87000">
              <a:schemeClr val="accent2">
                <a:lumMod val="50000"/>
              </a:schemeClr>
            </a:gs>
            <a:gs pos="0">
              <a:srgbClr val="FFC000"/>
            </a:gs>
            <a:gs pos="67000">
              <a:srgbClr val="D59205"/>
            </a:gs>
            <a:gs pos="100000">
              <a:schemeClr val="bg2">
                <a:lumMod val="50000"/>
              </a:schemeClr>
            </a:gs>
          </a:gsLst>
          <a:lin ang="8100000" scaled="1"/>
          <a:tileRect/>
        </a:gradFill>
        <a:effectLst/>
      </p:bgPr>
    </p:bg>
    <p:spTree>
      <p:nvGrpSpPr>
        <p:cNvPr id="1" name="">
          <a:extLst>
            <a:ext uri="{FF2B5EF4-FFF2-40B4-BE49-F238E27FC236}">
              <a16:creationId xmlns:a16="http://schemas.microsoft.com/office/drawing/2014/main" id="{5CDFEE07-A37E-21E8-1D3C-CDAB767ADBD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4DF310F-8C70-BAC4-C2D8-DC5FB670C351}"/>
              </a:ext>
            </a:extLst>
          </p:cNvPr>
          <p:cNvPicPr>
            <a:picLocks noChangeAspect="1"/>
          </p:cNvPicPr>
          <p:nvPr/>
        </p:nvPicPr>
        <p:blipFill>
          <a:blip r:embed="rId2"/>
          <a:srcRect t="16366" r="53429"/>
          <a:stretch>
            <a:fillRect/>
          </a:stretch>
        </p:blipFill>
        <p:spPr>
          <a:xfrm>
            <a:off x="112543" y="4526574"/>
            <a:ext cx="1298246" cy="2331426"/>
          </a:xfrm>
          <a:prstGeom prst="rect">
            <a:avLst/>
          </a:prstGeom>
          <a:ln>
            <a:noFill/>
          </a:ln>
          <a:effectLst>
            <a:softEdge rad="112500"/>
          </a:effectLst>
        </p:spPr>
      </p:pic>
      <p:sp>
        <p:nvSpPr>
          <p:cNvPr id="2" name="Title 1">
            <a:extLst>
              <a:ext uri="{FF2B5EF4-FFF2-40B4-BE49-F238E27FC236}">
                <a16:creationId xmlns:a16="http://schemas.microsoft.com/office/drawing/2014/main" id="{93F19043-09B8-B403-799B-EEE57798EA54}"/>
              </a:ext>
            </a:extLst>
          </p:cNvPr>
          <p:cNvSpPr>
            <a:spLocks noGrp="1"/>
          </p:cNvSpPr>
          <p:nvPr>
            <p:ph type="title"/>
          </p:nvPr>
        </p:nvSpPr>
        <p:spPr/>
        <p:txBody>
          <a:bodyPr anchor="ctr">
            <a:noAutofit/>
          </a:bodyPr>
          <a:lstStyle/>
          <a:p>
            <a:pPr algn="ctr"/>
            <a:r>
              <a:rPr lang="en-US" sz="5400" dirty="0">
                <a:effectLst>
                  <a:glow rad="139700">
                    <a:srgbClr val="FDD563">
                      <a:alpha val="40000"/>
                    </a:srgbClr>
                  </a:glow>
                </a:effectLst>
                <a:latin typeface="Modern Love Caps" panose="04070805081001020A01" pitchFamily="82" charset="0"/>
              </a:rPr>
              <a:t>Righteousness and Commandment-Keeping</a:t>
            </a:r>
          </a:p>
        </p:txBody>
      </p:sp>
      <p:sp>
        <p:nvSpPr>
          <p:cNvPr id="3" name="Subtitle 2">
            <a:extLst>
              <a:ext uri="{FF2B5EF4-FFF2-40B4-BE49-F238E27FC236}">
                <a16:creationId xmlns:a16="http://schemas.microsoft.com/office/drawing/2014/main" id="{54F96ED8-65E3-88FA-30CB-E01BEA67969C}"/>
              </a:ext>
            </a:extLst>
          </p:cNvPr>
          <p:cNvSpPr>
            <a:spLocks noGrp="1"/>
          </p:cNvSpPr>
          <p:nvPr>
            <p:ph idx="1"/>
          </p:nvPr>
        </p:nvSpPr>
        <p:spPr>
          <a:xfrm>
            <a:off x="404949" y="1825624"/>
            <a:ext cx="8438605" cy="4784181"/>
          </a:xfrm>
        </p:spPr>
        <p:txBody>
          <a:bodyPr>
            <a:normAutofit lnSpcReduction="10000"/>
          </a:bodyPr>
          <a:lstStyle/>
          <a:p>
            <a:r>
              <a:rPr lang="en-US" sz="3200" b="1" dirty="0"/>
              <a:t>Superior righteousness is required to enter the kingdom of heaven </a:t>
            </a:r>
            <a:r>
              <a:rPr lang="en-US" sz="3200" dirty="0"/>
              <a:t>(Matthew 5:20).</a:t>
            </a:r>
          </a:p>
          <a:p>
            <a:r>
              <a:rPr lang="en-US" sz="3200" b="1" dirty="0"/>
              <a:t>The context relates to keeping commandments </a:t>
            </a:r>
            <a:r>
              <a:rPr lang="en-US" sz="3200" dirty="0"/>
              <a:t>(Matthew 5:17-19).</a:t>
            </a:r>
          </a:p>
          <a:p>
            <a:pPr marL="1084263" indent="-287338"/>
            <a:r>
              <a:rPr lang="en-US" sz="3200" b="1" dirty="0"/>
              <a:t>The scribes and Pharisees appeared to be righteous, but Jesus exposed their  hypocrisy </a:t>
            </a:r>
            <a:r>
              <a:rPr lang="en-US" sz="3200" dirty="0"/>
              <a:t>(Matthew 6:1-16; 23:13-29).</a:t>
            </a:r>
          </a:p>
          <a:p>
            <a:pPr marL="1084263" indent="-287338"/>
            <a:r>
              <a:rPr lang="en-US" sz="3200" b="1" dirty="0"/>
              <a:t>Our righteousness must exceed theirs  in both kind and degree </a:t>
            </a:r>
            <a:r>
              <a:rPr lang="en-US" sz="3200" dirty="0"/>
              <a:t>(Luke 18:9-14;  2 Corinthians 10:12; Romans 3:24-26).</a:t>
            </a:r>
          </a:p>
          <a:p>
            <a:pPr marL="1084263" indent="-339725"/>
            <a:endParaRPr lang="en-US" sz="3200" dirty="0"/>
          </a:p>
        </p:txBody>
      </p:sp>
    </p:spTree>
    <p:extLst>
      <p:ext uri="{BB962C8B-B14F-4D97-AF65-F5344CB8AC3E}">
        <p14:creationId xmlns:p14="http://schemas.microsoft.com/office/powerpoint/2010/main" val="257649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F2B202"/>
            </a:gs>
            <a:gs pos="87000">
              <a:schemeClr val="accent2">
                <a:lumMod val="50000"/>
              </a:schemeClr>
            </a:gs>
            <a:gs pos="0">
              <a:srgbClr val="FFC000"/>
            </a:gs>
            <a:gs pos="67000">
              <a:srgbClr val="D59205"/>
            </a:gs>
            <a:gs pos="100000">
              <a:schemeClr val="bg2">
                <a:lumMod val="50000"/>
              </a:schemeClr>
            </a:gs>
          </a:gsLst>
          <a:lin ang="8100000" scaled="1"/>
          <a:tileRect/>
        </a:gradFill>
        <a:effectLst/>
      </p:bgPr>
    </p:bg>
    <p:spTree>
      <p:nvGrpSpPr>
        <p:cNvPr id="1" name="">
          <a:extLst>
            <a:ext uri="{FF2B5EF4-FFF2-40B4-BE49-F238E27FC236}">
              <a16:creationId xmlns:a16="http://schemas.microsoft.com/office/drawing/2014/main" id="{8AE9DD55-CC34-0F3B-79C9-212FEDED43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1618014-4543-D2A2-1DCC-36A40E76F738}"/>
              </a:ext>
            </a:extLst>
          </p:cNvPr>
          <p:cNvPicPr>
            <a:picLocks noChangeAspect="1"/>
          </p:cNvPicPr>
          <p:nvPr/>
        </p:nvPicPr>
        <p:blipFill>
          <a:blip r:embed="rId2"/>
          <a:srcRect t="16366" r="53429"/>
          <a:stretch>
            <a:fillRect/>
          </a:stretch>
        </p:blipFill>
        <p:spPr>
          <a:xfrm>
            <a:off x="112543" y="4526574"/>
            <a:ext cx="1298246" cy="2331426"/>
          </a:xfrm>
          <a:prstGeom prst="rect">
            <a:avLst/>
          </a:prstGeom>
          <a:ln>
            <a:noFill/>
          </a:ln>
          <a:effectLst>
            <a:softEdge rad="112500"/>
          </a:effectLst>
        </p:spPr>
      </p:pic>
      <p:sp>
        <p:nvSpPr>
          <p:cNvPr id="2" name="Title 1">
            <a:extLst>
              <a:ext uri="{FF2B5EF4-FFF2-40B4-BE49-F238E27FC236}">
                <a16:creationId xmlns:a16="http://schemas.microsoft.com/office/drawing/2014/main" id="{3DB8C272-03D0-66C7-67EB-BAD8CC7E4D8B}"/>
              </a:ext>
            </a:extLst>
          </p:cNvPr>
          <p:cNvSpPr>
            <a:spLocks noGrp="1"/>
          </p:cNvSpPr>
          <p:nvPr>
            <p:ph type="title"/>
          </p:nvPr>
        </p:nvSpPr>
        <p:spPr>
          <a:xfrm>
            <a:off x="56271" y="251866"/>
            <a:ext cx="9031457" cy="1325563"/>
          </a:xfrm>
        </p:spPr>
        <p:txBody>
          <a:bodyPr anchor="ctr">
            <a:noAutofit/>
          </a:bodyPr>
          <a:lstStyle/>
          <a:p>
            <a:pPr algn="ctr"/>
            <a:r>
              <a:rPr lang="en-US" sz="5000" dirty="0">
                <a:effectLst>
                  <a:glow rad="139700">
                    <a:srgbClr val="FDD563">
                      <a:alpha val="40000"/>
                    </a:srgbClr>
                  </a:glow>
                </a:effectLst>
                <a:latin typeface="Modern Love Caps" panose="04070805081001020A01" pitchFamily="82" charset="0"/>
              </a:rPr>
              <a:t>A Higher Level of Righteousness</a:t>
            </a:r>
          </a:p>
        </p:txBody>
      </p:sp>
      <p:sp>
        <p:nvSpPr>
          <p:cNvPr id="3" name="Subtitle 2">
            <a:extLst>
              <a:ext uri="{FF2B5EF4-FFF2-40B4-BE49-F238E27FC236}">
                <a16:creationId xmlns:a16="http://schemas.microsoft.com/office/drawing/2014/main" id="{7FE8249C-C7D1-AE39-E7B5-7C1628FFF424}"/>
              </a:ext>
            </a:extLst>
          </p:cNvPr>
          <p:cNvSpPr>
            <a:spLocks noGrp="1"/>
          </p:cNvSpPr>
          <p:nvPr>
            <p:ph idx="1"/>
          </p:nvPr>
        </p:nvSpPr>
        <p:spPr>
          <a:xfrm>
            <a:off x="339634" y="1227910"/>
            <a:ext cx="8804365" cy="5630090"/>
          </a:xfrm>
        </p:spPr>
        <p:txBody>
          <a:bodyPr>
            <a:normAutofit fontScale="92500" lnSpcReduction="10000"/>
          </a:bodyPr>
          <a:lstStyle/>
          <a:p>
            <a:r>
              <a:rPr lang="en-US" sz="3500" b="1" dirty="0"/>
              <a:t>Anger and unkind words demand reconciliation, not ritual </a:t>
            </a:r>
            <a:r>
              <a:rPr lang="en-US" sz="3500" dirty="0"/>
              <a:t>(Matthew 5:21-24).</a:t>
            </a:r>
          </a:p>
          <a:p>
            <a:r>
              <a:rPr lang="en-US" sz="3500" b="1" dirty="0"/>
              <a:t>Sexual sins must be curtailed in the heart </a:t>
            </a:r>
            <a:r>
              <a:rPr lang="en-US" sz="3500" dirty="0"/>
              <a:t>(Matthew 5:27-30). </a:t>
            </a:r>
          </a:p>
          <a:p>
            <a:r>
              <a:rPr lang="en-US" sz="3500" b="1" dirty="0"/>
              <a:t>Rationalizing breaking oaths must be prevented by not taking them to begin with </a:t>
            </a:r>
            <a:r>
              <a:rPr lang="en-US" sz="3500" dirty="0"/>
              <a:t>(Matthew 5:33-37).</a:t>
            </a:r>
          </a:p>
          <a:p>
            <a:pPr marL="1254125" indent="-287338"/>
            <a:r>
              <a:rPr lang="en-US" sz="3500" b="1" dirty="0"/>
              <a:t>Personal vengeance is not taken because an evil person is not resisted to begin with </a:t>
            </a:r>
            <a:r>
              <a:rPr lang="en-US" sz="3500" dirty="0"/>
              <a:t>(Matthew 5:38-42).</a:t>
            </a:r>
          </a:p>
          <a:p>
            <a:pPr marL="1254125" indent="-287338"/>
            <a:r>
              <a:rPr lang="en-US" sz="3500" b="1" dirty="0"/>
              <a:t>Hating enemies is replaced with loving kindness toward all </a:t>
            </a:r>
            <a:r>
              <a:rPr lang="en-US" sz="3500" dirty="0"/>
              <a:t>(Matthew 5:43-48).</a:t>
            </a:r>
          </a:p>
          <a:p>
            <a:pPr marL="1084263" indent="-339725"/>
            <a:endParaRPr lang="en-US" sz="3200" dirty="0"/>
          </a:p>
        </p:txBody>
      </p:sp>
    </p:spTree>
    <p:extLst>
      <p:ext uri="{BB962C8B-B14F-4D97-AF65-F5344CB8AC3E}">
        <p14:creationId xmlns:p14="http://schemas.microsoft.com/office/powerpoint/2010/main" val="192150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F2B202"/>
            </a:gs>
            <a:gs pos="87000">
              <a:schemeClr val="accent2">
                <a:lumMod val="50000"/>
              </a:schemeClr>
            </a:gs>
            <a:gs pos="0">
              <a:srgbClr val="FFC000"/>
            </a:gs>
            <a:gs pos="67000">
              <a:srgbClr val="D59205"/>
            </a:gs>
            <a:gs pos="100000">
              <a:schemeClr val="bg2">
                <a:lumMod val="50000"/>
              </a:schemeClr>
            </a:gs>
          </a:gsLst>
          <a:lin ang="8100000" scaled="1"/>
          <a:tileRect/>
        </a:gradFill>
        <a:effectLst/>
      </p:bgPr>
    </p:bg>
    <p:spTree>
      <p:nvGrpSpPr>
        <p:cNvPr id="1" name="">
          <a:extLst>
            <a:ext uri="{FF2B5EF4-FFF2-40B4-BE49-F238E27FC236}">
              <a16:creationId xmlns:a16="http://schemas.microsoft.com/office/drawing/2014/main" id="{3ACC5619-1B55-A2E1-6FFE-7A11D71BBAD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0B5E07-3B35-FD68-DA87-F6F9C540ABEA}"/>
              </a:ext>
            </a:extLst>
          </p:cNvPr>
          <p:cNvPicPr>
            <a:picLocks noChangeAspect="1"/>
          </p:cNvPicPr>
          <p:nvPr/>
        </p:nvPicPr>
        <p:blipFill>
          <a:blip r:embed="rId2"/>
          <a:srcRect t="16366" r="53429"/>
          <a:stretch>
            <a:fillRect/>
          </a:stretch>
        </p:blipFill>
        <p:spPr>
          <a:xfrm>
            <a:off x="112543" y="4526574"/>
            <a:ext cx="1298246" cy="2331426"/>
          </a:xfrm>
          <a:prstGeom prst="rect">
            <a:avLst/>
          </a:prstGeom>
          <a:ln>
            <a:noFill/>
          </a:ln>
          <a:effectLst>
            <a:softEdge rad="112500"/>
          </a:effectLst>
        </p:spPr>
      </p:pic>
      <p:sp>
        <p:nvSpPr>
          <p:cNvPr id="2" name="Title 1">
            <a:extLst>
              <a:ext uri="{FF2B5EF4-FFF2-40B4-BE49-F238E27FC236}">
                <a16:creationId xmlns:a16="http://schemas.microsoft.com/office/drawing/2014/main" id="{E7190263-72E0-41C4-2D73-5AA79799E530}"/>
              </a:ext>
            </a:extLst>
          </p:cNvPr>
          <p:cNvSpPr>
            <a:spLocks noGrp="1"/>
          </p:cNvSpPr>
          <p:nvPr>
            <p:ph type="title"/>
          </p:nvPr>
        </p:nvSpPr>
        <p:spPr>
          <a:xfrm>
            <a:off x="56271" y="251866"/>
            <a:ext cx="9031457" cy="1325563"/>
          </a:xfrm>
        </p:spPr>
        <p:txBody>
          <a:bodyPr anchor="ctr">
            <a:noAutofit/>
          </a:bodyPr>
          <a:lstStyle/>
          <a:p>
            <a:pPr algn="ctr"/>
            <a:r>
              <a:rPr lang="en-US" sz="5000" dirty="0">
                <a:effectLst>
                  <a:glow rad="139700">
                    <a:srgbClr val="FDD563">
                      <a:alpha val="40000"/>
                    </a:srgbClr>
                  </a:glow>
                </a:effectLst>
                <a:latin typeface="Modern Love Caps" panose="04070805081001020A01" pitchFamily="82" charset="0"/>
              </a:rPr>
              <a:t>A Higher Level of Righteousness</a:t>
            </a:r>
          </a:p>
        </p:txBody>
      </p:sp>
      <p:sp>
        <p:nvSpPr>
          <p:cNvPr id="3" name="Subtitle 2">
            <a:extLst>
              <a:ext uri="{FF2B5EF4-FFF2-40B4-BE49-F238E27FC236}">
                <a16:creationId xmlns:a16="http://schemas.microsoft.com/office/drawing/2014/main" id="{275DCB89-DA1B-CE1A-B82A-59DBB729A4C8}"/>
              </a:ext>
            </a:extLst>
          </p:cNvPr>
          <p:cNvSpPr>
            <a:spLocks noGrp="1"/>
          </p:cNvSpPr>
          <p:nvPr>
            <p:ph idx="1"/>
          </p:nvPr>
        </p:nvSpPr>
        <p:spPr>
          <a:xfrm>
            <a:off x="339635" y="1227910"/>
            <a:ext cx="8503920" cy="5381896"/>
          </a:xfrm>
        </p:spPr>
        <p:txBody>
          <a:bodyPr>
            <a:normAutofit lnSpcReduction="10000"/>
          </a:bodyPr>
          <a:lstStyle/>
          <a:p>
            <a:r>
              <a:rPr lang="en-US" sz="3200" b="1" dirty="0"/>
              <a:t>Doing good to be seen by others is replaced by doing good that others can’t see </a:t>
            </a:r>
            <a:r>
              <a:rPr lang="en-US" sz="3200" dirty="0"/>
              <a:t>(Matthew 6:1-4, 5-8, 16-18).</a:t>
            </a:r>
          </a:p>
          <a:p>
            <a:r>
              <a:rPr lang="en-US" sz="3200" b="1" dirty="0"/>
              <a:t>Putting the Lord and heavenly things ahead of material things </a:t>
            </a:r>
            <a:r>
              <a:rPr lang="en-US" sz="3200" dirty="0"/>
              <a:t>(Matthew 6:19-34).</a:t>
            </a:r>
          </a:p>
          <a:p>
            <a:r>
              <a:rPr lang="en-US" sz="3200" b="1" dirty="0"/>
              <a:t>Self-righteous judging is replaced by self-examination </a:t>
            </a:r>
            <a:r>
              <a:rPr lang="en-US" sz="3200" dirty="0"/>
              <a:t>(Matthew 7:1-5).</a:t>
            </a:r>
          </a:p>
          <a:p>
            <a:pPr marL="1371600" indent="-404813"/>
            <a:r>
              <a:rPr lang="en-US" sz="3200" b="1" dirty="0"/>
              <a:t>Do unto others as you would have done to you </a:t>
            </a:r>
            <a:r>
              <a:rPr lang="en-US" sz="3200" dirty="0"/>
              <a:t>(Matthew 7:12).</a:t>
            </a:r>
          </a:p>
          <a:p>
            <a:pPr marL="1371600" indent="-404813"/>
            <a:r>
              <a:rPr lang="en-US" sz="3200" b="1" dirty="0"/>
              <a:t>Enter by the narrow gate – not the popular one </a:t>
            </a:r>
            <a:r>
              <a:rPr lang="en-US" sz="3200" dirty="0"/>
              <a:t>(Matthew </a:t>
            </a:r>
            <a:r>
              <a:rPr lang="en-US" sz="3200"/>
              <a:t>7:13-14).</a:t>
            </a:r>
            <a:endParaRPr lang="en-US" sz="3200" dirty="0"/>
          </a:p>
          <a:p>
            <a:pPr marL="1084263" indent="-339725"/>
            <a:endParaRPr lang="en-US" sz="3200" dirty="0"/>
          </a:p>
        </p:txBody>
      </p:sp>
    </p:spTree>
    <p:extLst>
      <p:ext uri="{BB962C8B-B14F-4D97-AF65-F5344CB8AC3E}">
        <p14:creationId xmlns:p14="http://schemas.microsoft.com/office/powerpoint/2010/main" val="342801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6000">
              <a:schemeClr val="accent2">
                <a:lumMod val="50000"/>
              </a:schemeClr>
            </a:gs>
            <a:gs pos="0">
              <a:srgbClr val="FFC000"/>
            </a:gs>
            <a:gs pos="56000">
              <a:srgbClr val="D59205"/>
            </a:gs>
            <a:gs pos="100000">
              <a:schemeClr val="bg2">
                <a:lumMod val="50000"/>
              </a:schemeClr>
            </a:gs>
          </a:gsLst>
          <a:lin ang="8100000" scaled="1"/>
          <a:tileRect/>
        </a:gradFill>
        <a:effectLst/>
      </p:bgPr>
    </p:bg>
    <p:spTree>
      <p:nvGrpSpPr>
        <p:cNvPr id="1" name="">
          <a:extLst>
            <a:ext uri="{FF2B5EF4-FFF2-40B4-BE49-F238E27FC236}">
              <a16:creationId xmlns:a16="http://schemas.microsoft.com/office/drawing/2014/main" id="{61F6937B-51B0-3E0D-8D15-EA7FFE40F13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F54D7A-3D65-3DA2-1196-D6DD1D452CAF}"/>
              </a:ext>
            </a:extLst>
          </p:cNvPr>
          <p:cNvSpPr>
            <a:spLocks noGrp="1"/>
          </p:cNvSpPr>
          <p:nvPr>
            <p:ph type="subTitle" idx="1"/>
          </p:nvPr>
        </p:nvSpPr>
        <p:spPr>
          <a:xfrm>
            <a:off x="483327" y="705394"/>
            <a:ext cx="8530044" cy="6035040"/>
          </a:xfrm>
        </p:spPr>
        <p:txBody>
          <a:bodyPr>
            <a:normAutofit/>
          </a:bodyPr>
          <a:lstStyle/>
          <a:p>
            <a:pPr algn="l">
              <a:spcBef>
                <a:spcPts val="0"/>
              </a:spcBef>
            </a:pPr>
            <a:r>
              <a:rPr lang="en-US" sz="4400" dirty="0">
                <a:effectLst>
                  <a:glow rad="101600">
                    <a:srgbClr val="FDD563">
                      <a:alpha val="60000"/>
                    </a:srgbClr>
                  </a:glow>
                  <a:outerShdw blurRad="38100" dist="38100" dir="2700000" algn="tl">
                    <a:srgbClr val="000000">
                      <a:alpha val="43137"/>
                    </a:srgbClr>
                  </a:outerShdw>
                </a:effectLst>
              </a:rPr>
              <a:t>Jesus teaches that </a:t>
            </a:r>
          </a:p>
          <a:p>
            <a:pPr algn="l">
              <a:spcBef>
                <a:spcPts val="0"/>
              </a:spcBef>
            </a:pPr>
            <a:r>
              <a:rPr lang="en-US" sz="3600" b="1" dirty="0">
                <a:effectLst>
                  <a:glow rad="101600">
                    <a:srgbClr val="FDD563">
                      <a:alpha val="60000"/>
                    </a:srgbClr>
                  </a:glow>
                </a:effectLst>
              </a:rPr>
              <a:t>	</a:t>
            </a:r>
            <a:r>
              <a:rPr lang="en-US" sz="4000" b="1" dirty="0">
                <a:effectLst>
                  <a:glow rad="101600">
                    <a:srgbClr val="FDD563">
                      <a:alpha val="60000"/>
                    </a:srgbClr>
                  </a:glow>
                </a:effectLst>
              </a:rPr>
              <a:t>the one who can enter </a:t>
            </a:r>
          </a:p>
          <a:p>
            <a:pPr algn="l">
              <a:spcBef>
                <a:spcPts val="0"/>
              </a:spcBef>
            </a:pPr>
            <a:r>
              <a:rPr lang="en-US" sz="4000" b="1" dirty="0">
                <a:effectLst>
                  <a:glow rad="101600">
                    <a:srgbClr val="FDD563">
                      <a:alpha val="60000"/>
                    </a:srgbClr>
                  </a:glow>
                </a:effectLst>
              </a:rPr>
              <a:t>	the kingdom of heaven </a:t>
            </a:r>
          </a:p>
          <a:p>
            <a:pPr algn="l">
              <a:spcBef>
                <a:spcPts val="0"/>
              </a:spcBef>
            </a:pPr>
            <a:r>
              <a:rPr lang="en-US" sz="4000" dirty="0">
                <a:effectLst>
                  <a:glow rad="101600">
                    <a:srgbClr val="FDD563">
                      <a:alpha val="60000"/>
                    </a:srgbClr>
                  </a:glow>
                  <a:outerShdw blurRad="38100" dist="38100" dir="2700000" algn="tl">
                    <a:srgbClr val="000000">
                      <a:alpha val="43137"/>
                    </a:srgbClr>
                  </a:outerShdw>
                </a:effectLst>
              </a:rPr>
              <a:t>   is the one whose </a:t>
            </a:r>
          </a:p>
          <a:p>
            <a:pPr algn="l">
              <a:spcBef>
                <a:spcPts val="0"/>
              </a:spcBef>
            </a:pPr>
            <a:r>
              <a:rPr lang="en-US" sz="4000" b="1" i="1" dirty="0">
                <a:effectLst>
                  <a:glow rad="101600">
                    <a:srgbClr val="FDD563">
                      <a:alpha val="60000"/>
                    </a:srgbClr>
                  </a:glow>
                </a:effectLst>
              </a:rPr>
              <a:t>	“righteousness exceeds the 		   righteousness of the scribes 		   	and Pharisees,</a:t>
            </a:r>
            <a:r>
              <a:rPr lang="en-US" sz="4000" i="1" dirty="0">
                <a:effectLst>
                  <a:glow rad="101600">
                    <a:srgbClr val="FDD563">
                      <a:alpha val="60000"/>
                    </a:srgbClr>
                  </a:glow>
                  <a:outerShdw blurRad="38100" dist="38100" dir="2700000" algn="tl">
                    <a:srgbClr val="000000">
                      <a:alpha val="43137"/>
                    </a:srgbClr>
                  </a:outerShdw>
                </a:effectLst>
              </a:rPr>
              <a:t>” </a:t>
            </a:r>
          </a:p>
          <a:p>
            <a:pPr algn="l">
              <a:spcBef>
                <a:spcPts val="0"/>
              </a:spcBef>
            </a:pPr>
            <a:r>
              <a:rPr lang="en-US" sz="4000" i="1" dirty="0">
                <a:effectLst>
                  <a:glow rad="101600">
                    <a:srgbClr val="FDD563">
                      <a:alpha val="60000"/>
                    </a:srgbClr>
                  </a:glow>
                  <a:outerShdw blurRad="38100" dist="38100" dir="2700000" algn="tl">
                    <a:srgbClr val="000000">
                      <a:alpha val="43137"/>
                    </a:srgbClr>
                  </a:outerShdw>
                </a:effectLst>
              </a:rPr>
              <a:t>   </a:t>
            </a:r>
            <a:r>
              <a:rPr lang="en-US" sz="3600" dirty="0">
                <a:effectLst>
                  <a:glow rad="101600">
                    <a:srgbClr val="FDD563">
                      <a:alpha val="60000"/>
                    </a:srgbClr>
                  </a:glow>
                  <a:outerShdw blurRad="38100" dist="38100" dir="2700000" algn="tl">
                    <a:srgbClr val="000000">
                      <a:alpha val="43137"/>
                    </a:srgbClr>
                  </a:outerShdw>
                </a:effectLst>
              </a:rPr>
              <a:t>and who </a:t>
            </a:r>
            <a:r>
              <a:rPr lang="en-US" sz="4000" dirty="0">
                <a:effectLst>
                  <a:glow rad="101600">
                    <a:srgbClr val="FDD563">
                      <a:alpha val="60000"/>
                    </a:srgbClr>
                  </a:glow>
                  <a:outerShdw blurRad="38100" dist="38100" dir="2700000" algn="tl">
                    <a:srgbClr val="000000">
                      <a:alpha val="43137"/>
                    </a:srgbClr>
                  </a:outerShdw>
                </a:effectLst>
              </a:rPr>
              <a:t>“</a:t>
            </a:r>
            <a:r>
              <a:rPr lang="en-US" sz="4000" b="1" i="1" dirty="0">
                <a:effectLst>
                  <a:glow rad="101600">
                    <a:srgbClr val="FDD563">
                      <a:alpha val="60000"/>
                    </a:srgbClr>
                  </a:glow>
                </a:effectLst>
              </a:rPr>
              <a:t>does the will of </a:t>
            </a:r>
          </a:p>
          <a:p>
            <a:pPr algn="l">
              <a:spcBef>
                <a:spcPts val="0"/>
              </a:spcBef>
            </a:pPr>
            <a:r>
              <a:rPr lang="en-US" sz="4000" b="1" i="1" dirty="0">
                <a:effectLst>
                  <a:glow rad="101600">
                    <a:srgbClr val="FDD563">
                      <a:alpha val="60000"/>
                    </a:srgbClr>
                  </a:glow>
                </a:effectLst>
              </a:rPr>
              <a:t>			     my Father in heaven.”</a:t>
            </a:r>
          </a:p>
          <a:p>
            <a:pPr algn="l">
              <a:spcBef>
                <a:spcPts val="0"/>
              </a:spcBef>
            </a:pPr>
            <a:r>
              <a:rPr lang="en-US" sz="3600" b="1" i="1" dirty="0"/>
              <a:t>					</a:t>
            </a:r>
            <a:r>
              <a:rPr lang="en-US" sz="2800" dirty="0"/>
              <a:t>(Matthew 5:20; 7:21)</a:t>
            </a:r>
            <a:endParaRPr lang="en-US" sz="3200" dirty="0"/>
          </a:p>
        </p:txBody>
      </p:sp>
    </p:spTree>
    <p:extLst>
      <p:ext uri="{BB962C8B-B14F-4D97-AF65-F5344CB8AC3E}">
        <p14:creationId xmlns:p14="http://schemas.microsoft.com/office/powerpoint/2010/main" val="32359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10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10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10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1000"/>
                                        <p:tgtEl>
                                          <p:spTgt spid="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1000"/>
                                        <p:tgtEl>
                                          <p:spTgt spid="3">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1000"/>
                                        <p:tgtEl>
                                          <p:spTgt spid="3">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up)">
                                      <p:cBhvr>
                                        <p:cTn id="2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409</Words>
  <Application>Microsoft Office PowerPoint</Application>
  <PresentationFormat>On-screen Show (4:3)</PresentationFormat>
  <Paragraphs>30</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Agency FB</vt:lpstr>
      <vt:lpstr>Aptos</vt:lpstr>
      <vt:lpstr>Aptos Display</vt:lpstr>
      <vt:lpstr>Arial</vt:lpstr>
      <vt:lpstr>Modern Love Caps</vt:lpstr>
      <vt:lpstr>Office Theme</vt:lpstr>
      <vt:lpstr>Exceeding their righteousness</vt:lpstr>
      <vt:lpstr>Righteousness and Commandment-Keeping</vt:lpstr>
      <vt:lpstr>A Higher Level of Righteousness</vt:lpstr>
      <vt:lpstr>A Higher Level of Righteousness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9</cp:revision>
  <dcterms:created xsi:type="dcterms:W3CDTF">2025-12-26T18:37:19Z</dcterms:created>
  <dcterms:modified xsi:type="dcterms:W3CDTF">2025-12-28T14:21:45Z</dcterms:modified>
</cp:coreProperties>
</file>