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7" r:id="rId2"/>
    <p:sldId id="259" r:id="rId3"/>
    <p:sldId id="262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3A12D-6DE3-422F-945B-092A135EB7FA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F4AD7-04DB-49C5-AEE3-6875412A3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967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must continue to ENDEAVOR to keep the unity of the Spirit!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55D039-2DE6-4AB2-899B-C4304F7591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3561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FBE7-CEF2-46FD-81C7-F9A681A88586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9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FBE7-CEF2-46FD-81C7-F9A681A88586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096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FBE7-CEF2-46FD-81C7-F9A681A88586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4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FBE7-CEF2-46FD-81C7-F9A681A88586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9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FBE7-CEF2-46FD-81C7-F9A681A88586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66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FBE7-CEF2-46FD-81C7-F9A681A88586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41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FBE7-CEF2-46FD-81C7-F9A681A88586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19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FBE7-CEF2-46FD-81C7-F9A681A88586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83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FBE7-CEF2-46FD-81C7-F9A681A88586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11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FBE7-CEF2-46FD-81C7-F9A681A88586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9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FBE7-CEF2-46FD-81C7-F9A681A88586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9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BFBE7-CEF2-46FD-81C7-F9A681A88586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03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Image result for church unity">
            <a:extLst>
              <a:ext uri="{FF2B5EF4-FFF2-40B4-BE49-F238E27FC236}">
                <a16:creationId xmlns:a16="http://schemas.microsoft.com/office/drawing/2014/main" id="{C7DCC435-EA05-4C23-A91B-33A83A41B2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08" r="-1" b="12191"/>
          <a:stretch/>
        </p:blipFill>
        <p:spPr bwMode="auto">
          <a:xfrm>
            <a:off x="20" y="1"/>
            <a:ext cx="9143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9EB2C0-5A97-4EDF-93E2-E5EEFF6DBD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7072" y="1430847"/>
            <a:ext cx="6309850" cy="3971429"/>
          </a:xfrm>
        </p:spPr>
        <p:txBody>
          <a:bodyPr anchor="ctr">
            <a:normAutofit/>
          </a:bodyPr>
          <a:lstStyle/>
          <a:p>
            <a:r>
              <a:rPr lang="en-US" sz="8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Impact" panose="020B080603090205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Endeavoring to Keep the Unity</a:t>
            </a:r>
            <a:endParaRPr lang="en-US" sz="80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09AD4E-845A-4750-B0CD-418BC9A1D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6025" y="4835575"/>
            <a:ext cx="5291945" cy="96244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en-US" sz="1800" i="1" dirty="0">
              <a:solidFill>
                <a:srgbClr val="FFFFFF"/>
              </a:solidFill>
              <a:latin typeface="Agency FB" panose="020B05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3200" i="1" dirty="0">
                <a:solidFill>
                  <a:srgbClr val="FFFFFF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Closer Look at Ephesians 4:1-3</a:t>
            </a:r>
            <a:endParaRPr lang="en-US" sz="2800" dirty="0">
              <a:solidFill>
                <a:srgbClr val="FFFFFF"/>
              </a:solidFill>
              <a:latin typeface="Agency FB" panose="020B05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2609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0E2EF-334D-4829-9DCE-3AAECE08B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0" y="201495"/>
            <a:ext cx="6834632" cy="2474327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Condensed" panose="02070606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Walk Worthy</a:t>
            </a:r>
            <a:endParaRPr lang="en-US" sz="5400" dirty="0"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7F3FB-D478-4935-A6EF-8B1A1EC21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968" y="2438400"/>
            <a:ext cx="8732191" cy="432917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Unity glorifies God </a:t>
            </a:r>
            <a:r>
              <a:rPr lang="en-US" dirty="0">
                <a:solidFill>
                  <a:schemeClr val="bg1"/>
                </a:solidFill>
              </a:rPr>
              <a:t>(John 17:20-21)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God is to be glorified in the church </a:t>
            </a:r>
            <a:r>
              <a:rPr lang="en-US" dirty="0">
                <a:solidFill>
                  <a:schemeClr val="bg1"/>
                </a:solidFill>
              </a:rPr>
              <a:t>(Eph. 3:21)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Therefore, Paul urges us </a:t>
            </a:r>
            <a:r>
              <a:rPr lang="en-US" sz="3600" i="1" dirty="0">
                <a:solidFill>
                  <a:schemeClr val="bg1"/>
                </a:solidFill>
              </a:rPr>
              <a:t>“to walk worthy of the calling with which you were called… endeavoring to keep the unity of the Spirit” </a:t>
            </a:r>
          </a:p>
        </p:txBody>
      </p:sp>
      <p:pic>
        <p:nvPicPr>
          <p:cNvPr id="1026" name="Picture 2" descr="Globe, World, Earth, Hands, People, Kids, Circle">
            <a:extLst>
              <a:ext uri="{FF2B5EF4-FFF2-40B4-BE49-F238E27FC236}">
                <a16:creationId xmlns:a16="http://schemas.microsoft.com/office/drawing/2014/main" id="{513E077B-A11F-418D-8FBA-4BEF5E34F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472" y="90424"/>
            <a:ext cx="2075688" cy="207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1467452-B84D-40AF-9020-0C757C268E89}"/>
              </a:ext>
            </a:extLst>
          </p:cNvPr>
          <p:cNvSpPr txBox="1"/>
          <p:nvPr/>
        </p:nvSpPr>
        <p:spPr>
          <a:xfrm>
            <a:off x="7273798" y="651214"/>
            <a:ext cx="14310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glow rad="63500">
                    <a:srgbClr val="4472C4">
                      <a:satMod val="175000"/>
                      <a:alpha val="40000"/>
                    </a:srgbClr>
                  </a:glow>
                </a:effectLst>
                <a:uLnTx/>
                <a:uFillTx/>
                <a:latin typeface="Impact" panose="020B080603090205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EASTSIDE </a:t>
            </a:r>
            <a:br>
              <a:rPr kumimoji="0" lang="en-US" sz="24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glow rad="63500">
                    <a:srgbClr val="4472C4">
                      <a:satMod val="175000"/>
                      <a:alpha val="40000"/>
                    </a:srgbClr>
                  </a:glow>
                </a:effectLst>
                <a:uLnTx/>
                <a:uFillTx/>
                <a:latin typeface="Impact" panose="020B080603090205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US" sz="32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glow rad="63500">
                    <a:srgbClr val="4472C4">
                      <a:satMod val="175000"/>
                      <a:alpha val="40000"/>
                    </a:srgbClr>
                  </a:glow>
                </a:effectLst>
                <a:uLnTx/>
                <a:uFillTx/>
                <a:latin typeface="Impact" panose="020B080603090205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UNITED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5962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0E2EF-334D-4829-9DCE-3AAECE08B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0" y="90424"/>
            <a:ext cx="6834632" cy="2474327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Condensed" panose="02070606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Qualities that Keep Unity</a:t>
            </a:r>
            <a:br>
              <a:rPr lang="en-US" sz="60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Condensed" panose="02070606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Condensed" panose="02070606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(Ephesians 4:2) </a:t>
            </a:r>
            <a:endParaRPr lang="en-US" sz="4000" dirty="0"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7F3FB-D478-4935-A6EF-8B1A1EC21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968" y="2458066"/>
            <a:ext cx="8732191" cy="430951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Lowliness/humility </a:t>
            </a:r>
            <a:r>
              <a:rPr lang="en-US" dirty="0">
                <a:solidFill>
                  <a:schemeClr val="bg1"/>
                </a:solidFill>
              </a:rPr>
              <a:t>(Philippians 2:2-3; Rom. 12:16)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Gentleness </a:t>
            </a:r>
            <a:r>
              <a:rPr lang="en-US" dirty="0">
                <a:solidFill>
                  <a:schemeClr val="bg1"/>
                </a:solidFill>
              </a:rPr>
              <a:t>(Matthew 11:29)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Longsuffering </a:t>
            </a:r>
            <a:r>
              <a:rPr lang="en-US" dirty="0">
                <a:solidFill>
                  <a:schemeClr val="bg1"/>
                </a:solidFill>
              </a:rPr>
              <a:t>(2 Peter 3:9; Matthew 18:21-35)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Bearing with one another 		                </a:t>
            </a:r>
            <a:r>
              <a:rPr lang="en-US" dirty="0">
                <a:solidFill>
                  <a:schemeClr val="bg1"/>
                </a:solidFill>
              </a:rPr>
              <a:t>(Matthew 17:17; Colossians 3:12-15)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In Love </a:t>
            </a:r>
          </a:p>
        </p:txBody>
      </p:sp>
      <p:pic>
        <p:nvPicPr>
          <p:cNvPr id="1026" name="Picture 2" descr="Globe, World, Earth, Hands, People, Kids, Circle">
            <a:extLst>
              <a:ext uri="{FF2B5EF4-FFF2-40B4-BE49-F238E27FC236}">
                <a16:creationId xmlns:a16="http://schemas.microsoft.com/office/drawing/2014/main" id="{513E077B-A11F-418D-8FBA-4BEF5E34F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472" y="90424"/>
            <a:ext cx="2075688" cy="207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1467452-B84D-40AF-9020-0C757C268E89}"/>
              </a:ext>
            </a:extLst>
          </p:cNvPr>
          <p:cNvSpPr txBox="1"/>
          <p:nvPr/>
        </p:nvSpPr>
        <p:spPr>
          <a:xfrm>
            <a:off x="7273798" y="651214"/>
            <a:ext cx="14310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glow rad="63500">
                    <a:srgbClr val="4472C4">
                      <a:satMod val="175000"/>
                      <a:alpha val="40000"/>
                    </a:srgbClr>
                  </a:glow>
                </a:effectLst>
                <a:uLnTx/>
                <a:uFillTx/>
                <a:latin typeface="Impact" panose="020B080603090205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EASTSIDE </a:t>
            </a:r>
            <a:br>
              <a:rPr kumimoji="0" lang="en-US" sz="24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glow rad="63500">
                    <a:srgbClr val="4472C4">
                      <a:satMod val="175000"/>
                      <a:alpha val="40000"/>
                    </a:srgbClr>
                  </a:glow>
                </a:effectLst>
                <a:uLnTx/>
                <a:uFillTx/>
                <a:latin typeface="Impact" panose="020B080603090205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US" sz="32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glow rad="63500">
                    <a:srgbClr val="4472C4">
                      <a:satMod val="175000"/>
                      <a:alpha val="40000"/>
                    </a:srgbClr>
                  </a:glow>
                </a:effectLst>
                <a:uLnTx/>
                <a:uFillTx/>
                <a:latin typeface="Impact" panose="020B080603090205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UNITED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3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0E2EF-334D-4829-9DCE-3AAECE08B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0" y="90424"/>
            <a:ext cx="6834632" cy="2474327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Condensed" panose="02070606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Endeavoring to                       Keep the Unity</a:t>
            </a:r>
            <a:br>
              <a:rPr lang="en-US" sz="60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Condensed" panose="02070606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Condensed" panose="02070606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(Ephesians 4:3) </a:t>
            </a:r>
            <a:endParaRPr lang="en-US" sz="4000" dirty="0"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7F3FB-D478-4935-A6EF-8B1A1EC21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969" y="2635045"/>
            <a:ext cx="8613058" cy="413253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Endeavoring = KEEP TRYING 	                  </a:t>
            </a:r>
            <a:r>
              <a:rPr lang="en-US" dirty="0">
                <a:solidFill>
                  <a:schemeClr val="bg1"/>
                </a:solidFill>
              </a:rPr>
              <a:t>(Hebrews 4:11; 2 Peter 1:10; 2 Timothy 4:9, 21)</a:t>
            </a:r>
          </a:p>
          <a:p>
            <a:pPr marL="457200" lvl="1" indent="0">
              <a:buNone/>
            </a:pPr>
            <a:r>
              <a:rPr lang="en-US" sz="3200" b="1" dirty="0">
                <a:solidFill>
                  <a:schemeClr val="bg1"/>
                </a:solidFill>
              </a:rPr>
              <a:t>To Keep Unity in the Bond of Peace</a:t>
            </a:r>
          </a:p>
          <a:p>
            <a:pPr lvl="1">
              <a:spcBef>
                <a:spcPts val="600"/>
              </a:spcBef>
            </a:pPr>
            <a:r>
              <a:rPr lang="en-US" sz="2800" i="1" dirty="0">
                <a:solidFill>
                  <a:schemeClr val="bg1"/>
                </a:solidFill>
              </a:rPr>
              <a:t>I must think of myself less than others – (lowliness)</a:t>
            </a:r>
          </a:p>
          <a:p>
            <a:pPr lvl="1">
              <a:spcBef>
                <a:spcPts val="600"/>
              </a:spcBef>
            </a:pPr>
            <a:r>
              <a:rPr lang="en-US" sz="2800" i="1" dirty="0">
                <a:solidFill>
                  <a:schemeClr val="bg1"/>
                </a:solidFill>
              </a:rPr>
              <a:t>I must treat others with gentleness.</a:t>
            </a:r>
          </a:p>
          <a:p>
            <a:pPr lvl="1">
              <a:spcBef>
                <a:spcPts val="600"/>
              </a:spcBef>
            </a:pPr>
            <a:r>
              <a:rPr lang="en-US" sz="2800" i="1" dirty="0">
                <a:solidFill>
                  <a:schemeClr val="bg1"/>
                </a:solidFill>
              </a:rPr>
              <a:t>I must be longsuffering and forbearing towards the faults or weaknesses of others.</a:t>
            </a:r>
          </a:p>
          <a:p>
            <a:pPr lvl="1">
              <a:spcBef>
                <a:spcPts val="600"/>
              </a:spcBef>
            </a:pPr>
            <a:r>
              <a:rPr lang="en-US" sz="2800" i="1" dirty="0">
                <a:solidFill>
                  <a:schemeClr val="bg1"/>
                </a:solidFill>
              </a:rPr>
              <a:t>I must show love.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Globe, World, Earth, Hands, People, Kids, Circle">
            <a:extLst>
              <a:ext uri="{FF2B5EF4-FFF2-40B4-BE49-F238E27FC236}">
                <a16:creationId xmlns:a16="http://schemas.microsoft.com/office/drawing/2014/main" id="{513E077B-A11F-418D-8FBA-4BEF5E34F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472" y="90424"/>
            <a:ext cx="2075688" cy="207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1467452-B84D-40AF-9020-0C757C268E89}"/>
              </a:ext>
            </a:extLst>
          </p:cNvPr>
          <p:cNvSpPr txBox="1"/>
          <p:nvPr/>
        </p:nvSpPr>
        <p:spPr>
          <a:xfrm>
            <a:off x="7273798" y="651214"/>
            <a:ext cx="14310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glow rad="63500">
                    <a:srgbClr val="4472C4">
                      <a:satMod val="175000"/>
                      <a:alpha val="40000"/>
                    </a:srgbClr>
                  </a:glow>
                </a:effectLst>
                <a:uLnTx/>
                <a:uFillTx/>
                <a:latin typeface="Impact" panose="020B080603090205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EASTSIDE </a:t>
            </a:r>
            <a:br>
              <a:rPr kumimoji="0" lang="en-US" sz="24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glow rad="63500">
                    <a:srgbClr val="4472C4">
                      <a:satMod val="175000"/>
                      <a:alpha val="40000"/>
                    </a:srgbClr>
                  </a:glow>
                </a:effectLst>
                <a:uLnTx/>
                <a:uFillTx/>
                <a:latin typeface="Impact" panose="020B080603090205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US" sz="32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glow rad="63500">
                    <a:srgbClr val="4472C4">
                      <a:satMod val="175000"/>
                      <a:alpha val="40000"/>
                    </a:srgbClr>
                  </a:glow>
                </a:effectLst>
                <a:uLnTx/>
                <a:uFillTx/>
                <a:latin typeface="Impact" panose="020B080603090205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UNITED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675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</TotalTime>
  <Words>209</Words>
  <Application>Microsoft Office PowerPoint</Application>
  <PresentationFormat>On-screen Show (4:3)</PresentationFormat>
  <Paragraphs>25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Agency FB</vt:lpstr>
      <vt:lpstr>Arial</vt:lpstr>
      <vt:lpstr>Bodoni MT Condensed</vt:lpstr>
      <vt:lpstr>Calibri</vt:lpstr>
      <vt:lpstr>Calibri Light</vt:lpstr>
      <vt:lpstr>Impact</vt:lpstr>
      <vt:lpstr>1_Office Theme</vt:lpstr>
      <vt:lpstr>Endeavoring to Keep the Unity</vt:lpstr>
      <vt:lpstr>Walk Worthy</vt:lpstr>
      <vt:lpstr>Qualities that Keep Unity (Ephesians 4:2) </vt:lpstr>
      <vt:lpstr>Endeavoring to                       Keep the Unity (Ephesians 4:3)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Glorification through Unification</dc:title>
  <dc:creator>Eastside Enlightener</dc:creator>
  <cp:lastModifiedBy>Eastside Enlightener</cp:lastModifiedBy>
  <cp:revision>20</cp:revision>
  <dcterms:created xsi:type="dcterms:W3CDTF">2019-01-11T19:10:47Z</dcterms:created>
  <dcterms:modified xsi:type="dcterms:W3CDTF">2019-12-29T22:17:56Z</dcterms:modified>
</cp:coreProperties>
</file>