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DBDE"/>
    <a:srgbClr val="3F4545"/>
    <a:srgbClr val="082336"/>
    <a:srgbClr val="1B35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97" d="100"/>
          <a:sy n="97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53E7B-5401-442B-AE33-C16DE1B48975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29497E-CB7C-4296-8095-EBC558FFA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56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lesson explores three metaphors that Scriptures use to explain how God changes lives with the gospel: A new birth, a change of wardrobe, and a </a:t>
            </a:r>
            <a:r>
              <a:rPr lang="en-US"/>
              <a:t>resurrection from the dead.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9497E-CB7C-4296-8095-EBC558FFA31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772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72DC-6C62-40A5-B72E-A5EDD51E518C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DD09-4406-42C0-B9AA-72FF76C2E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2795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72DC-6C62-40A5-B72E-A5EDD51E518C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DD09-4406-42C0-B9AA-72FF76C2E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2854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72DC-6C62-40A5-B72E-A5EDD51E518C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DD09-4406-42C0-B9AA-72FF76C2E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7745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72DC-6C62-40A5-B72E-A5EDD51E518C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DD09-4406-42C0-B9AA-72FF76C2E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4394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72DC-6C62-40A5-B72E-A5EDD51E518C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DD09-4406-42C0-B9AA-72FF76C2E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114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72DC-6C62-40A5-B72E-A5EDD51E518C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DD09-4406-42C0-B9AA-72FF76C2E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8312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72DC-6C62-40A5-B72E-A5EDD51E518C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DD09-4406-42C0-B9AA-72FF76C2E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5270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72DC-6C62-40A5-B72E-A5EDD51E518C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DD09-4406-42C0-B9AA-72FF76C2E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2118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72DC-6C62-40A5-B72E-A5EDD51E518C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DD09-4406-42C0-B9AA-72FF76C2E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6454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72DC-6C62-40A5-B72E-A5EDD51E518C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DD09-4406-42C0-B9AA-72FF76C2E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76442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72DC-6C62-40A5-B72E-A5EDD51E518C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DD09-4406-42C0-B9AA-72FF76C2E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2687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672DC-6C62-40A5-B72E-A5EDD51E518C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5DD09-4406-42C0-B9AA-72FF76C2E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55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/>
            </a:gs>
            <a:gs pos="36000">
              <a:schemeClr val="accent1">
                <a:lumMod val="45000"/>
                <a:lumOff val="55000"/>
              </a:schemeClr>
            </a:gs>
            <a:gs pos="53000">
              <a:schemeClr val="accent1">
                <a:lumMod val="45000"/>
                <a:lumOff val="55000"/>
              </a:schemeClr>
            </a:gs>
            <a:gs pos="100000">
              <a:schemeClr val="tx1">
                <a:lumMod val="85000"/>
                <a:lumOff val="15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E981B3D-DAD0-46F7-86B3-67C6444F9F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3FF4E60-78F3-43A9-8CA4-426FE09A22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89" y="5137150"/>
            <a:ext cx="9121422" cy="1720849"/>
          </a:xfrm>
          <a:solidFill>
            <a:srgbClr val="D8DBDE"/>
          </a:solidFill>
        </p:spPr>
        <p:txBody>
          <a:bodyPr/>
          <a:lstStyle/>
          <a:p>
            <a:endParaRPr lang="en-US" dirty="0"/>
          </a:p>
          <a:p>
            <a:r>
              <a:rPr lang="en-US" sz="4000" dirty="0">
                <a:latin typeface="Pristina" panose="03060402040406080204" pitchFamily="66" charset="0"/>
              </a:rPr>
              <a:t>God’s way of making lasting changes in your life</a:t>
            </a:r>
          </a:p>
        </p:txBody>
      </p:sp>
      <p:pic>
        <p:nvPicPr>
          <p:cNvPr id="2050" name="Picture 2" descr="Image result for out with the old in with the new">
            <a:extLst>
              <a:ext uri="{FF2B5EF4-FFF2-40B4-BE49-F238E27FC236}">
                <a16:creationId xmlns:a16="http://schemas.microsoft.com/office/drawing/2014/main" id="{15C06B2B-16AE-41FE-AB5B-9154E64AF8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2000"/>
                    </a14:imgEffect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2711" cy="5137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21254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1000">
              <a:schemeClr val="bg2"/>
            </a:gs>
            <a:gs pos="55000">
              <a:schemeClr val="accent1">
                <a:lumMod val="45000"/>
                <a:lumOff val="55000"/>
              </a:schemeClr>
            </a:gs>
            <a:gs pos="90000">
              <a:srgbClr val="646E7F"/>
            </a:gs>
            <a:gs pos="81000">
              <a:schemeClr val="accent1">
                <a:lumMod val="45000"/>
                <a:lumOff val="55000"/>
              </a:schemeClr>
            </a:gs>
            <a:gs pos="100000">
              <a:schemeClr val="tx1">
                <a:lumMod val="85000"/>
                <a:lumOff val="1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E20B9-2AEC-465B-96CA-E82A47D6F000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Bodoni MT Black" panose="02070A03080606020203" pitchFamily="18" charset="0"/>
              </a:rPr>
              <a:t>A New Birth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0132B-18EA-44F2-9C6C-2737D0A6FE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Jesus told Nicodemus, “You must be born again!” (John 3:1-7)</a:t>
            </a:r>
          </a:p>
          <a:p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What is needed is a spiritual rebirth through the word of God! (1 Peter 1:22-25; John 6:63)</a:t>
            </a:r>
          </a:p>
        </p:txBody>
      </p:sp>
      <p:pic>
        <p:nvPicPr>
          <p:cNvPr id="4" name="Picture 2" descr="Image result for out with the old in with the new">
            <a:extLst>
              <a:ext uri="{FF2B5EF4-FFF2-40B4-BE49-F238E27FC236}">
                <a16:creationId xmlns:a16="http://schemas.microsoft.com/office/drawing/2014/main" id="{6C1D827A-BC3E-4EF7-A77E-E1AC692287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2000"/>
                    </a14:imgEffect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01" y="4950618"/>
            <a:ext cx="3086100" cy="173593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96901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1000">
              <a:schemeClr val="bg2"/>
            </a:gs>
            <a:gs pos="55000">
              <a:schemeClr val="accent1">
                <a:lumMod val="45000"/>
                <a:lumOff val="55000"/>
              </a:schemeClr>
            </a:gs>
            <a:gs pos="90000">
              <a:srgbClr val="646E7F"/>
            </a:gs>
            <a:gs pos="81000">
              <a:schemeClr val="accent1">
                <a:lumMod val="45000"/>
                <a:lumOff val="55000"/>
              </a:schemeClr>
            </a:gs>
            <a:gs pos="100000">
              <a:schemeClr val="tx1">
                <a:lumMod val="85000"/>
                <a:lumOff val="1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E20B9-2AEC-465B-96CA-E82A47D6F000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pPr algn="ctr"/>
            <a:r>
              <a:rPr lang="en-US" sz="5400" dirty="0">
                <a:latin typeface="Bodoni MT Black" panose="02070A03080606020203" pitchFamily="18" charset="0"/>
              </a:rPr>
              <a:t>A Change of Wardrobe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0132B-18EA-44F2-9C6C-2737D0A6FE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Removing robes of darkness and putting on the “armor of light” (Romans 13:12-14)</a:t>
            </a:r>
          </a:p>
          <a:p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Choosing a new style for your life! (Ephesians 4:17-29)</a:t>
            </a:r>
          </a:p>
          <a:p>
            <a:pPr marL="0" indent="0">
              <a:buNone/>
            </a:pPr>
            <a:endParaRPr lang="en-US" sz="3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4" name="Picture 2" descr="Image result for out with the old in with the new">
            <a:extLst>
              <a:ext uri="{FF2B5EF4-FFF2-40B4-BE49-F238E27FC236}">
                <a16:creationId xmlns:a16="http://schemas.microsoft.com/office/drawing/2014/main" id="{6C1D827A-BC3E-4EF7-A77E-E1AC692287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2000"/>
                    </a14:imgEffect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4873616"/>
            <a:ext cx="3086100" cy="173593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84627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1000">
              <a:schemeClr val="bg2"/>
            </a:gs>
            <a:gs pos="55000">
              <a:schemeClr val="accent1">
                <a:lumMod val="45000"/>
                <a:lumOff val="55000"/>
              </a:schemeClr>
            </a:gs>
            <a:gs pos="90000">
              <a:srgbClr val="646E7F"/>
            </a:gs>
            <a:gs pos="81000">
              <a:schemeClr val="accent1">
                <a:lumMod val="45000"/>
                <a:lumOff val="55000"/>
              </a:schemeClr>
            </a:gs>
            <a:gs pos="100000">
              <a:schemeClr val="tx1">
                <a:lumMod val="85000"/>
                <a:lumOff val="1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E20B9-2AEC-465B-96CA-E82A47D6F000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Bodoni MT Black" panose="02070A03080606020203" pitchFamily="18" charset="0"/>
              </a:rPr>
              <a:t>Death &amp; Resurrection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0132B-18EA-44F2-9C6C-2737D0A6FE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To begin a new life we must kill the old one (Romans 6:3-6)</a:t>
            </a:r>
          </a:p>
          <a:p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The power of the new life begins with the death of the old one (Romans 6:9-12; Galatians 2:20)</a:t>
            </a:r>
          </a:p>
          <a:p>
            <a:pPr marL="0" indent="0">
              <a:buNone/>
            </a:pPr>
            <a:endParaRPr lang="en-US" sz="3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4" name="Picture 2" descr="Image result for out with the old in with the new">
            <a:extLst>
              <a:ext uri="{FF2B5EF4-FFF2-40B4-BE49-F238E27FC236}">
                <a16:creationId xmlns:a16="http://schemas.microsoft.com/office/drawing/2014/main" id="{6C1D827A-BC3E-4EF7-A77E-E1AC692287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2000"/>
                    </a14:imgEffect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2428" y="4931367"/>
            <a:ext cx="3086100" cy="173593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56707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1000">
              <a:schemeClr val="bg2"/>
            </a:gs>
            <a:gs pos="55000">
              <a:schemeClr val="accent1">
                <a:lumMod val="45000"/>
                <a:lumOff val="55000"/>
              </a:schemeClr>
            </a:gs>
            <a:gs pos="90000">
              <a:srgbClr val="646E7F"/>
            </a:gs>
            <a:gs pos="81000">
              <a:schemeClr val="accent1">
                <a:lumMod val="45000"/>
                <a:lumOff val="55000"/>
              </a:schemeClr>
            </a:gs>
            <a:gs pos="100000">
              <a:schemeClr val="tx1">
                <a:lumMod val="85000"/>
                <a:lumOff val="1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0132B-18EA-44F2-9C6C-2737D0A6F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262963"/>
            <a:ext cx="8149590" cy="2913999"/>
          </a:xfrm>
        </p:spPr>
        <p:txBody>
          <a:bodyPr>
            <a:normAutofit/>
          </a:bodyPr>
          <a:lstStyle/>
          <a:p>
            <a:pPr marL="0" indent="0" defTabSz="798513">
              <a:buNone/>
            </a:pPr>
            <a:r>
              <a:rPr lang="en-US" sz="36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“Therefore, if anyone is in Christ, 	 	he is a new creation; 			  	  old things have passed away;  	behold, all things have become new” 				(2 Corinthians 5:17)</a:t>
            </a:r>
          </a:p>
        </p:txBody>
      </p:sp>
      <p:pic>
        <p:nvPicPr>
          <p:cNvPr id="4" name="Picture 2" descr="Image result for out with the old in with the new">
            <a:extLst>
              <a:ext uri="{FF2B5EF4-FFF2-40B4-BE49-F238E27FC236}">
                <a16:creationId xmlns:a16="http://schemas.microsoft.com/office/drawing/2014/main" id="{6C1D827A-BC3E-4EF7-A77E-E1AC692287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2000"/>
                    </a14:imgEffect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876" y="311241"/>
            <a:ext cx="4514248" cy="253926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02652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164</Words>
  <Application>Microsoft Office PowerPoint</Application>
  <PresentationFormat>On-screen Show (4:3)</PresentationFormat>
  <Paragraphs>14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Bodoni MT Black</vt:lpstr>
      <vt:lpstr>Calibri</vt:lpstr>
      <vt:lpstr>Calibri Light</vt:lpstr>
      <vt:lpstr>Cambria Math</vt:lpstr>
      <vt:lpstr>Pristina</vt:lpstr>
      <vt:lpstr>Office Theme</vt:lpstr>
      <vt:lpstr>PowerPoint Presentation</vt:lpstr>
      <vt:lpstr>A New Birth</vt:lpstr>
      <vt:lpstr>A Change of Wardrobe</vt:lpstr>
      <vt:lpstr>Death &amp; Resurrection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Eastside Enlightener</dc:creator>
  <cp:lastModifiedBy>Eastside Enlightener</cp:lastModifiedBy>
  <cp:revision>7</cp:revision>
  <dcterms:created xsi:type="dcterms:W3CDTF">2017-12-28T19:17:59Z</dcterms:created>
  <dcterms:modified xsi:type="dcterms:W3CDTF">2017-12-29T20:48:38Z</dcterms:modified>
</cp:coreProperties>
</file>