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350" r:id="rId2"/>
    <p:sldId id="377" r:id="rId3"/>
    <p:sldId id="369" r:id="rId4"/>
    <p:sldId id="370" r:id="rId5"/>
    <p:sldId id="378" r:id="rId6"/>
    <p:sldId id="374" r:id="rId7"/>
    <p:sldId id="379" r:id="rId8"/>
    <p:sldId id="381" r:id="rId9"/>
    <p:sldId id="380" r:id="rId10"/>
    <p:sldId id="367" r:id="rId11"/>
  </p:sldIdLst>
  <p:sldSz cx="9144000" cy="6858000" type="screen4x3"/>
  <p:notesSz cx="7010400" cy="9296400"/>
  <p:embeddedFontLst>
    <p:embeddedFont>
      <p:font typeface="Calibri" panose="020F0502020204030204" pitchFamily="34" charset="0"/>
      <p:regular r:id="rId14"/>
      <p:bold r:id="rId15"/>
      <p:italic r:id="rId16"/>
      <p:boldItalic r:id="rId17"/>
    </p:embeddedFont>
    <p:embeddedFont>
      <p:font typeface="Algerian" panose="04020705040A02060702" pitchFamily="82" charset="0"/>
      <p:regular r:id="rId18"/>
    </p:embeddedFont>
    <p:embeddedFont>
      <p:font typeface="Berlin Sans FB Demi" panose="020E0802020502020306" pitchFamily="34" charset="0"/>
      <p:bold r:id="rId19"/>
    </p:embeddedFont>
    <p:embeddedFont>
      <p:font typeface="Calibri Light" panose="020F0302020204030204"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04E"/>
    <a:srgbClr val="FFCC00"/>
    <a:srgbClr val="990000"/>
    <a:srgbClr val="FBE437"/>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7" d="100"/>
          <a:sy n="97" d="100"/>
        </p:scale>
        <p:origin x="1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282489-4EA9-4DD5-A804-DD1B28DA93B0}" type="datetimeFigureOut">
              <a:rPr lang="en-US" smtClean="0"/>
              <a:t>9/13/2017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E222CC-4312-4487-8E30-D4BA8AB12F59}" type="datetimeFigureOut">
              <a:rPr lang="en-US"/>
              <a:t>9/13/2017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Isaiah 29:13-14  Therefore the Lord said: "Inasmuch as these people draw near with their mouths And honor Me with their lips, But have removed their hearts far from Me, And their fear toward Me is taught by the commandment of men,  14  Therefore, behold, I will again do a marvelous work Among this people, A marvelous work and a wonder; For the wisdom of their wise men shall perish, And the understanding of their prudent men shall be hidden.“  (cf. Matthew 15:8-9)</a:t>
            </a:r>
          </a:p>
          <a:p>
            <a:endParaRPr lang="en-US" dirty="0"/>
          </a:p>
          <a:p>
            <a:r>
              <a:rPr lang="en-US" dirty="0"/>
              <a:t>Isaiah 44:24-25  Thus says the LORD, your Redeemer, And He who formed you from the womb: "I am the LORD, who makes all things, Who stretches out the heavens all alone, Who spreads abroad the earth by Myself;  25  Who frustrates the signs of the babblers, And drives diviners mad; Who turns wise men backward, And makes their knowledge foolishness;</a:t>
            </a:r>
          </a:p>
        </p:txBody>
      </p:sp>
      <p:sp>
        <p:nvSpPr>
          <p:cNvPr id="4" name="Slide Number Placeholder 3"/>
          <p:cNvSpPr>
            <a:spLocks noGrp="1"/>
          </p:cNvSpPr>
          <p:nvPr>
            <p:ph type="sldNum" sz="quarter" idx="10"/>
          </p:nvPr>
        </p:nvSpPr>
        <p:spPr/>
        <p:txBody>
          <a:bodyPr/>
          <a:lstStyle/>
          <a:p>
            <a:fld id="{452DFF1D-D5B5-4AE5-AA09-155B6E1396B6}" type="slidenum">
              <a:rPr lang="en-US" smtClean="0"/>
              <a:t>6</a:t>
            </a:fld>
            <a:endParaRPr lang="en-US"/>
          </a:p>
        </p:txBody>
      </p:sp>
    </p:spTree>
    <p:extLst>
      <p:ext uri="{BB962C8B-B14F-4D97-AF65-F5344CB8AC3E}">
        <p14:creationId xmlns:p14="http://schemas.microsoft.com/office/powerpoint/2010/main" val="237226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9:31-33  but Israel, pursuing the law of righteousness, has not attained to the law of righteousness.  32  Why? Because they did not seek it by faith, but as it were, by the works of the law. For they stumbled at that stumbling stone.  33  As it is written: "BEHOLD, I LAY IN ZION A STUMBLING STONE AND ROCK OF OFFENSE, AND WHOEVER BELIEVES ON HIM WILL NOT BE PUT TO SHAME.“</a:t>
            </a:r>
          </a:p>
          <a:p>
            <a:endParaRPr lang="en-US" dirty="0"/>
          </a:p>
          <a:p>
            <a:r>
              <a:rPr lang="en-US" dirty="0"/>
              <a:t>1 Peter 2:7-8  Therefore, to you who believe, He is precious; but to those who are disobedient, "THE STONE WHICH THE BUILDERS REJECTED HAS BECOME THE CHIEF CORNERSTONE,"  8  and "A STONE OF STUMBLING AND A ROCK OF OFFENSE." They stumble, being disobedient to the word, to which they also were appointed.</a:t>
            </a:r>
          </a:p>
          <a:p>
            <a:endParaRPr lang="en-US" dirty="0"/>
          </a:p>
          <a:p>
            <a:r>
              <a:rPr lang="en-US" dirty="0"/>
              <a:t>Matthew 13:54-57  When He had come to His own country, He taught them in their synagogue, so that they were astonished and said, "Where did this Man get this wisdom and these mighty works?  55  Is this not the carpenter's son? Is not His mother called Mary? And His brothers James, </a:t>
            </a:r>
            <a:r>
              <a:rPr lang="en-US" dirty="0" err="1"/>
              <a:t>Joses</a:t>
            </a:r>
            <a:r>
              <a:rPr lang="en-US" dirty="0"/>
              <a:t>, Simon, and Judas?  56  And His sisters, are they not all with us? Where then did this Man get all these things?"  57  So they were offended at Him. But Jesus said to them, "A prophet is not without honor except in his own country and in his own house.“</a:t>
            </a:r>
          </a:p>
          <a:p>
            <a:endParaRPr lang="en-US" dirty="0"/>
          </a:p>
          <a:p>
            <a:r>
              <a:rPr lang="en-US" dirty="0"/>
              <a:t>Acts 17:32  And when they heard of the resurrection of the dead, some mocked, while others said, "We will hear you again on this matter."</a:t>
            </a:r>
          </a:p>
        </p:txBody>
      </p:sp>
      <p:sp>
        <p:nvSpPr>
          <p:cNvPr id="4" name="Slide Number Placeholder 3"/>
          <p:cNvSpPr>
            <a:spLocks noGrp="1"/>
          </p:cNvSpPr>
          <p:nvPr>
            <p:ph type="sldNum" sz="quarter" idx="10"/>
          </p:nvPr>
        </p:nvSpPr>
        <p:spPr/>
        <p:txBody>
          <a:bodyPr/>
          <a:lstStyle/>
          <a:p>
            <a:fld id="{452DFF1D-D5B5-4AE5-AA09-155B6E1396B6}" type="slidenum">
              <a:rPr lang="en-US" smtClean="0"/>
              <a:t>7</a:t>
            </a:fld>
            <a:endParaRPr lang="en-US"/>
          </a:p>
        </p:txBody>
      </p:sp>
    </p:spTree>
    <p:extLst>
      <p:ext uri="{BB962C8B-B14F-4D97-AF65-F5344CB8AC3E}">
        <p14:creationId xmlns:p14="http://schemas.microsoft.com/office/powerpoint/2010/main" val="93385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5:6  For when we were still without strength, in due time Christ died for the ungodly.</a:t>
            </a:r>
          </a:p>
          <a:p>
            <a:endParaRPr lang="en-US" dirty="0"/>
          </a:p>
          <a:p>
            <a:r>
              <a:rPr lang="en-US" dirty="0"/>
              <a:t>Galatians 6:14  But God forbid that I should boast except in the cross of our Lord Jesus Christ, by whom the world has been crucified to me, and I to the world.</a:t>
            </a:r>
          </a:p>
          <a:p>
            <a:r>
              <a:rPr lang="en-US" dirty="0"/>
              <a:t>2 Corinthians 13:4  For though He was crucified in weakness, yet He lives by the power of God. For we also are weak in Him, but we shall live with Him by the power of God toward you.</a:t>
            </a:r>
          </a:p>
          <a:p>
            <a:r>
              <a:rPr lang="en-US" dirty="0"/>
              <a:t>Luke 2:7  And she brought forth her firstborn Son, and wrapped Him in swaddling cloths, and laid Him in a manger, because there was no room for them in the inn.</a:t>
            </a:r>
          </a:p>
          <a:p>
            <a:endParaRPr lang="en-US" dirty="0"/>
          </a:p>
          <a:p>
            <a:r>
              <a:rPr lang="en-US" dirty="0"/>
              <a:t>Matthew 13:55  Is this not the carpenter's son? Is not His mother called Mary? And His brothers James, </a:t>
            </a:r>
            <a:r>
              <a:rPr lang="en-US" dirty="0" err="1"/>
              <a:t>Joses</a:t>
            </a:r>
            <a:r>
              <a:rPr lang="en-US" dirty="0"/>
              <a:t>, Simon, and Judas?</a:t>
            </a:r>
          </a:p>
          <a:p>
            <a:r>
              <a:rPr lang="en-US" dirty="0"/>
              <a:t>Ephesians 2:8-9  For by grace you have been saved through faith, and that not of yourselves; it is the gift of God,  9  not of works, lest anyone should boast.</a:t>
            </a:r>
          </a:p>
        </p:txBody>
      </p:sp>
      <p:sp>
        <p:nvSpPr>
          <p:cNvPr id="4" name="Slide Number Placeholder 3"/>
          <p:cNvSpPr>
            <a:spLocks noGrp="1"/>
          </p:cNvSpPr>
          <p:nvPr>
            <p:ph type="sldNum" sz="quarter" idx="10"/>
          </p:nvPr>
        </p:nvSpPr>
        <p:spPr/>
        <p:txBody>
          <a:bodyPr/>
          <a:lstStyle/>
          <a:p>
            <a:fld id="{452DFF1D-D5B5-4AE5-AA09-155B6E1396B6}" type="slidenum">
              <a:rPr lang="en-US" smtClean="0"/>
              <a:t>8</a:t>
            </a:fld>
            <a:endParaRPr lang="en-US"/>
          </a:p>
        </p:txBody>
      </p:sp>
    </p:spTree>
    <p:extLst>
      <p:ext uri="{BB962C8B-B14F-4D97-AF65-F5344CB8AC3E}">
        <p14:creationId xmlns:p14="http://schemas.microsoft.com/office/powerpoint/2010/main" val="353349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Colossians 2:3  in whom are hidden all the treasures of wisdom and knowledge.</a:t>
            </a:r>
          </a:p>
          <a:p>
            <a:r>
              <a:rPr lang="en-US" dirty="0"/>
              <a:t>Philippians 3:9  and be found in Him, not having my own righteousness, which is from the law, but that which is through faith in Christ, the righteousness which is from God by faith;</a:t>
            </a:r>
          </a:p>
          <a:p>
            <a:r>
              <a:rPr lang="en-US" dirty="0"/>
              <a:t>Hebrews 10:10  By that will we have been sanctified through the offering of the body of Jesus Christ once for all.</a:t>
            </a:r>
          </a:p>
          <a:p>
            <a:r>
              <a:rPr lang="en-US" dirty="0"/>
              <a:t>Romans 3:24  being justified freely by His grace through the redemption that is in Christ Jesus,</a:t>
            </a:r>
          </a:p>
          <a:p>
            <a:r>
              <a:rPr lang="en-US" dirty="0"/>
              <a:t>Matthew 21:42  Jesus said to them, "Have you never read in the Scriptures: 'THE STONE WHICH THE BUILDERS REJECTED HAS BECOME THE CHIEF CORNERSTONE. THIS WAS THE LORD'S DOING, AND IT IS MARVELOUS IN OUR EYES' ?</a:t>
            </a:r>
          </a:p>
          <a:p>
            <a:r>
              <a:rPr lang="en-US" dirty="0"/>
              <a:t>2 Corinthians 3:5  Not that we are sufficient of ourselves to think of anything as being from ourselves, but our sufficiency is from God,</a:t>
            </a:r>
          </a:p>
          <a:p>
            <a:r>
              <a:rPr lang="en-US" dirty="0"/>
              <a:t>Ephesians 2:8-9  For by grace you have been saved through faith, and that not of yourselves; it is the gift of God,  9  not of works, lest anyone should boast.</a:t>
            </a:r>
          </a:p>
        </p:txBody>
      </p:sp>
      <p:sp>
        <p:nvSpPr>
          <p:cNvPr id="4" name="Slide Number Placeholder 3"/>
          <p:cNvSpPr>
            <a:spLocks noGrp="1"/>
          </p:cNvSpPr>
          <p:nvPr>
            <p:ph type="sldNum" sz="quarter" idx="10"/>
          </p:nvPr>
        </p:nvSpPr>
        <p:spPr/>
        <p:txBody>
          <a:bodyPr/>
          <a:lstStyle/>
          <a:p>
            <a:fld id="{452DFF1D-D5B5-4AE5-AA09-155B6E1396B6}" type="slidenum">
              <a:rPr lang="en-US" smtClean="0"/>
              <a:t>9</a:t>
            </a:fld>
            <a:endParaRPr lang="en-US"/>
          </a:p>
        </p:txBody>
      </p:sp>
    </p:spTree>
    <p:extLst>
      <p:ext uri="{BB962C8B-B14F-4D97-AF65-F5344CB8AC3E}">
        <p14:creationId xmlns:p14="http://schemas.microsoft.com/office/powerpoint/2010/main" val="195694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9/13/2017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29" y="127001"/>
            <a:ext cx="7035799" cy="1778000"/>
          </a:xfrm>
        </p:spPr>
        <p:txBody>
          <a:bodyPr>
            <a:normAutofit/>
          </a:bodyPr>
          <a:lstStyle/>
          <a:p>
            <a:pPr algn="ctr"/>
            <a:r>
              <a:rPr lang="en-US" sz="5400" dirty="0">
                <a:latin typeface="Algerian" panose="04020705040A02060702" pitchFamily="82" charset="0"/>
              </a:rPr>
              <a:t>The Epistle of First Corinthians</a:t>
            </a:r>
          </a:p>
        </p:txBody>
      </p:sp>
      <p:pic>
        <p:nvPicPr>
          <p:cNvPr id="4" name="Picture 2" descr="Image result for ancient corinth temple">
            <a:extLst>
              <a:ext uri="{FF2B5EF4-FFF2-40B4-BE49-F238E27FC236}">
                <a16:creationId xmlns:a16="http://schemas.microsoft.com/office/drawing/2014/main" id="{2F89A5E6-C75A-4D23-8AC6-9E9100BA7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40" y="2082800"/>
            <a:ext cx="7993976" cy="42291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5"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9ED20B-9C28-4E4A-94F1-1C5DD1484840}"/>
              </a:ext>
            </a:extLst>
          </p:cNvPr>
          <p:cNvSpPr>
            <a:spLocks noGrp="1"/>
          </p:cNvSpPr>
          <p:nvPr>
            <p:ph type="title"/>
          </p:nvPr>
        </p:nvSpPr>
        <p:spPr>
          <a:xfrm>
            <a:off x="406400" y="914400"/>
            <a:ext cx="2908300" cy="4559300"/>
          </a:xfrm>
        </p:spPr>
        <p:txBody>
          <a:bodyPr vert="horz" lIns="91440" tIns="45720" rIns="91440" bIns="45720" rtlCol="0" anchor="b">
            <a:normAutofit/>
          </a:bodyPr>
          <a:lstStyle/>
          <a:p>
            <a:pPr marL="0" marR="0" algn="ctr">
              <a:spcAft>
                <a:spcPts val="0"/>
              </a:spcAft>
            </a:pPr>
            <a:r>
              <a:rPr lang="en-US" sz="2800" kern="1200" dirty="0">
                <a:solidFill>
                  <a:schemeClr val="bg1"/>
                </a:solidFill>
                <a:latin typeface="Berlin Sans FB Demi" panose="020E0802020502020306" pitchFamily="34" charset="0"/>
              </a:rPr>
              <a:t>Lesson Schedule for our study of </a:t>
            </a:r>
            <a:r>
              <a:rPr lang="en-US" sz="4000" dirty="0">
                <a:solidFill>
                  <a:schemeClr val="bg1"/>
                </a:solidFill>
                <a:latin typeface="Berlin Sans FB Demi" panose="020E0802020502020306" pitchFamily="34" charset="0"/>
              </a:rPr>
              <a:t>First</a:t>
            </a:r>
            <a:r>
              <a:rPr lang="en-US" sz="4000" kern="1200" dirty="0">
                <a:solidFill>
                  <a:schemeClr val="bg1"/>
                </a:solidFill>
                <a:latin typeface="Berlin Sans FB Demi" panose="020E0802020502020306" pitchFamily="34" charset="0"/>
              </a:rPr>
              <a:t>  Corinthians</a:t>
            </a:r>
            <a:br>
              <a:rPr lang="en-US" sz="2800" kern="1200" dirty="0">
                <a:solidFill>
                  <a:schemeClr val="bg1"/>
                </a:solidFill>
                <a:latin typeface="+mj-lt"/>
                <a:ea typeface="+mj-ea"/>
                <a:cs typeface="+mj-cs"/>
              </a:rPr>
            </a:b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Eastside Auditorium Fall Quarter 2017</a:t>
            </a:r>
            <a:br>
              <a:rPr lang="en-US" sz="2600" kern="1200" dirty="0">
                <a:solidFill>
                  <a:schemeClr val="bg1"/>
                </a:solidFill>
                <a:latin typeface="+mj-lt"/>
                <a:ea typeface="+mj-ea"/>
                <a:cs typeface="+mj-cs"/>
              </a:rPr>
            </a:br>
            <a:endParaRPr lang="en-US" sz="2600" kern="1200" dirty="0">
              <a:solidFill>
                <a:schemeClr val="bg1"/>
              </a:solidFill>
              <a:latin typeface="+mj-lt"/>
              <a:ea typeface="+mj-ea"/>
              <a:cs typeface="+mj-cs"/>
            </a:endParaRPr>
          </a:p>
        </p:txBody>
      </p:sp>
      <p:pic>
        <p:nvPicPr>
          <p:cNvPr id="7" name="Content Placeholder 6">
            <a:extLst>
              <a:ext uri="{FF2B5EF4-FFF2-40B4-BE49-F238E27FC236}">
                <a16:creationId xmlns:a16="http://schemas.microsoft.com/office/drawing/2014/main" id="{2FFB9A93-A87F-4E43-911C-C5F107372603}"/>
              </a:ext>
            </a:extLst>
          </p:cNvPr>
          <p:cNvPicPr>
            <a:picLocks noGrp="1" noChangeAspect="1"/>
          </p:cNvPicPr>
          <p:nvPr>
            <p:ph idx="1"/>
          </p:nvPr>
        </p:nvPicPr>
        <p:blipFill>
          <a:blip r:embed="rId2"/>
          <a:stretch>
            <a:fillRect/>
          </a:stretch>
        </p:blipFill>
        <p:spPr>
          <a:xfrm>
            <a:off x="3655630" y="321177"/>
            <a:ext cx="5642106" cy="6333623"/>
          </a:xfrm>
          <a:prstGeom prst="rect">
            <a:avLst/>
          </a:prstGeom>
        </p:spPr>
      </p:pic>
    </p:spTree>
    <p:extLst>
      <p:ext uri="{BB962C8B-B14F-4D97-AF65-F5344CB8AC3E}">
        <p14:creationId xmlns:p14="http://schemas.microsoft.com/office/powerpoint/2010/main" val="15173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50" y="1212782"/>
            <a:ext cx="7886700" cy="5428649"/>
          </a:xfrm>
        </p:spPr>
        <p:txBody>
          <a:bodyPr>
            <a:normAutofit/>
          </a:bodyPr>
          <a:lstStyle/>
          <a:p>
            <a:pPr marL="0" indent="0">
              <a:buNone/>
            </a:pPr>
            <a:r>
              <a:rPr lang="en-US" b="1" i="1" dirty="0"/>
              <a:t>SECTION ONE: </a:t>
            </a:r>
            <a:r>
              <a:rPr lang="en-US" i="1" dirty="0"/>
              <a:t>Dealing with reported problems   (1:1—6:20)</a:t>
            </a:r>
            <a:endParaRPr lang="en-US" dirty="0"/>
          </a:p>
          <a:p>
            <a:pPr marL="0" indent="0">
              <a:buNone/>
            </a:pPr>
            <a:r>
              <a:rPr lang="en-US" b="1" dirty="0"/>
              <a:t>A. Unity based on God’s wisdom (1:10—4:21)</a:t>
            </a:r>
            <a:endParaRPr lang="en-US" dirty="0"/>
          </a:p>
          <a:p>
            <a:pPr lvl="1"/>
            <a:r>
              <a:rPr lang="en-US" dirty="0"/>
              <a:t>Greeting, thanksgiving, and exhortation to unity (1:1-17)</a:t>
            </a:r>
          </a:p>
          <a:p>
            <a:pPr lvl="1"/>
            <a:r>
              <a:rPr lang="en-US" dirty="0"/>
              <a:t>God’s wisdom &amp; power vs. human pride (1:18-31)</a:t>
            </a:r>
          </a:p>
          <a:p>
            <a:pPr lvl="1"/>
            <a:r>
              <a:rPr lang="en-US" dirty="0"/>
              <a:t>Paul’s Example – relying on God’s wisdom and power (2:1-16)</a:t>
            </a:r>
          </a:p>
          <a:p>
            <a:pPr lvl="1"/>
            <a:r>
              <a:rPr lang="en-US" dirty="0"/>
              <a:t>God’s foundation and building (3:1-23)</a:t>
            </a:r>
          </a:p>
          <a:p>
            <a:pPr lvl="1"/>
            <a:r>
              <a:rPr lang="en-US" dirty="0"/>
              <a:t>The quality of Paul’s apostleship (4:1-21)</a:t>
            </a:r>
          </a:p>
          <a:p>
            <a:pPr marL="0" indent="0">
              <a:buNone/>
            </a:pPr>
            <a:r>
              <a:rPr lang="en-US" b="1" dirty="0"/>
              <a:t>B. Dealing with sin in the church (5-6)</a:t>
            </a:r>
            <a:endParaRPr lang="en-US" dirty="0"/>
          </a:p>
          <a:p>
            <a:pPr lvl="1"/>
            <a:r>
              <a:rPr lang="en-US" dirty="0"/>
              <a:t>Dealing with the immoral (5:1-13)</a:t>
            </a:r>
          </a:p>
          <a:p>
            <a:pPr lvl="1"/>
            <a:r>
              <a:rPr lang="en-US" dirty="0"/>
              <a:t>Dealing with those filing lawsuits (6:1-11) </a:t>
            </a:r>
          </a:p>
          <a:p>
            <a:pPr lvl="1"/>
            <a:r>
              <a:rPr lang="en-US" dirty="0"/>
              <a:t>Flee Sexual Immorality (6:12-20)</a:t>
            </a:r>
          </a:p>
          <a:p>
            <a:endParaRPr lang="en-US" dirty="0"/>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49" y="1212782"/>
            <a:ext cx="8188091" cy="5428649"/>
          </a:xfrm>
        </p:spPr>
        <p:txBody>
          <a:bodyPr>
            <a:normAutofit/>
          </a:bodyPr>
          <a:lstStyle/>
          <a:p>
            <a:pPr marL="0" indent="0">
              <a:buNone/>
            </a:pPr>
            <a:r>
              <a:rPr lang="en-US" b="1" i="1" dirty="0"/>
              <a:t>SECTION TWO: </a:t>
            </a:r>
            <a:r>
              <a:rPr lang="en-US" i="1" dirty="0"/>
              <a:t>Dealing with questions and concerns of the Corinthians (7:1--16:9)</a:t>
            </a:r>
            <a:endParaRPr lang="en-US" dirty="0"/>
          </a:p>
          <a:p>
            <a:pPr marL="0" indent="0">
              <a:buNone/>
            </a:pPr>
            <a:r>
              <a:rPr lang="en-US" b="1" dirty="0"/>
              <a:t>C. Their Concerns (7-9)</a:t>
            </a:r>
            <a:endParaRPr lang="en-US" dirty="0"/>
          </a:p>
          <a:p>
            <a:pPr marL="568325" lvl="1" indent="-222250"/>
            <a:r>
              <a:rPr lang="en-US" dirty="0"/>
              <a:t>Marriage problems &amp; issues for singles (7:1-16)</a:t>
            </a:r>
          </a:p>
          <a:p>
            <a:pPr marL="568325" lvl="1" indent="-222250"/>
            <a:r>
              <a:rPr lang="en-US" dirty="0"/>
              <a:t>Live as you are called (7:17-40)</a:t>
            </a:r>
          </a:p>
          <a:p>
            <a:pPr marL="568325" lvl="1" indent="-222250"/>
            <a:r>
              <a:rPr lang="en-US" dirty="0"/>
              <a:t>Things offered to idols (8:1-13)</a:t>
            </a:r>
          </a:p>
          <a:p>
            <a:pPr marL="568325" lvl="1" indent="-222250"/>
            <a:r>
              <a:rPr lang="en-US" dirty="0"/>
              <a:t>The rights and responsibilities of preachers (9:1-27)</a:t>
            </a:r>
          </a:p>
          <a:p>
            <a:pPr marL="0" indent="0">
              <a:buNone/>
            </a:pPr>
            <a:r>
              <a:rPr lang="en-US" b="1" dirty="0"/>
              <a:t>D. Common Concerns (10-11)</a:t>
            </a:r>
            <a:endParaRPr lang="en-US" dirty="0"/>
          </a:p>
          <a:p>
            <a:pPr marL="568325" lvl="1" indent="-222250"/>
            <a:r>
              <a:rPr lang="en-US" dirty="0"/>
              <a:t>Old Testament warnings about temptation (10:1-13)</a:t>
            </a:r>
          </a:p>
          <a:p>
            <a:pPr marL="568325" lvl="1" indent="-222250"/>
            <a:r>
              <a:rPr lang="en-US" dirty="0"/>
              <a:t>Flee idolatry (10:14-33)</a:t>
            </a:r>
          </a:p>
          <a:p>
            <a:pPr marL="568325" lvl="1" indent="-222250"/>
            <a:r>
              <a:rPr lang="en-US" dirty="0"/>
              <a:t>Respecting headship when praying or prophesying (11:1-16)</a:t>
            </a:r>
          </a:p>
          <a:p>
            <a:pPr marL="568325" lvl="1" indent="-222250"/>
            <a:r>
              <a:rPr lang="en-US" dirty="0"/>
              <a:t>The Lord’s Supper (11:17-34)</a:t>
            </a:r>
          </a:p>
        </p:txBody>
      </p:sp>
    </p:spTree>
    <p:extLst>
      <p:ext uri="{BB962C8B-B14F-4D97-AF65-F5344CB8AC3E}">
        <p14:creationId xmlns:p14="http://schemas.microsoft.com/office/powerpoint/2010/main" val="14205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50" y="1212782"/>
            <a:ext cx="7886700" cy="5428649"/>
          </a:xfrm>
        </p:spPr>
        <p:txBody>
          <a:bodyPr>
            <a:normAutofit lnSpcReduction="10000"/>
          </a:bodyPr>
          <a:lstStyle/>
          <a:p>
            <a:pPr marL="0" indent="0">
              <a:buNone/>
            </a:pPr>
            <a:r>
              <a:rPr lang="en-US" b="1" i="1" dirty="0"/>
              <a:t>SECTION TWO: </a:t>
            </a:r>
            <a:r>
              <a:rPr lang="en-US" i="1" dirty="0"/>
              <a:t>Dealing with questions and concerns of the Corinthians (7:1--16:9)</a:t>
            </a:r>
            <a:endParaRPr lang="en-US" dirty="0"/>
          </a:p>
          <a:p>
            <a:pPr marL="0" indent="0">
              <a:buNone/>
            </a:pPr>
            <a:r>
              <a:rPr lang="en-US" b="1" dirty="0"/>
              <a:t>E. Spiritual Gifts (12-14)</a:t>
            </a:r>
            <a:endParaRPr lang="en-US" dirty="0"/>
          </a:p>
          <a:p>
            <a:pPr lvl="1"/>
            <a:r>
              <a:rPr lang="en-US" dirty="0"/>
              <a:t>Gifts of Spirit (12:1-31)</a:t>
            </a:r>
          </a:p>
          <a:p>
            <a:pPr lvl="1"/>
            <a:r>
              <a:rPr lang="en-US" dirty="0"/>
              <a:t>The superiority of love (13:1-13)</a:t>
            </a:r>
          </a:p>
          <a:p>
            <a:pPr lvl="1"/>
            <a:r>
              <a:rPr lang="en-US" dirty="0"/>
              <a:t>Keeping tongues in perspective (14:1-22)</a:t>
            </a:r>
          </a:p>
          <a:p>
            <a:pPr lvl="1"/>
            <a:r>
              <a:rPr lang="en-US" dirty="0"/>
              <a:t>Order and decorum in the assembly (14:23-40)</a:t>
            </a:r>
          </a:p>
          <a:p>
            <a:pPr marL="0" indent="0">
              <a:buNone/>
            </a:pPr>
            <a:r>
              <a:rPr lang="en-US" b="1" dirty="0"/>
              <a:t>F. The Gospel of the Resurrection (15)</a:t>
            </a:r>
            <a:endParaRPr lang="en-US" dirty="0"/>
          </a:p>
          <a:p>
            <a:pPr lvl="1"/>
            <a:r>
              <a:rPr lang="en-US" dirty="0"/>
              <a:t>The Gospel and the FACT of the resurrection (15:1-20)</a:t>
            </a:r>
          </a:p>
          <a:p>
            <a:pPr lvl="1"/>
            <a:r>
              <a:rPr lang="en-US" dirty="0"/>
              <a:t>The Character of Resurrection (15:21-58)</a:t>
            </a:r>
          </a:p>
          <a:p>
            <a:pPr marL="0" indent="0">
              <a:buNone/>
            </a:pPr>
            <a:r>
              <a:rPr lang="en-US" b="1" dirty="0"/>
              <a:t>G. Closing Words (16)</a:t>
            </a:r>
            <a:endParaRPr lang="en-US" dirty="0"/>
          </a:p>
          <a:p>
            <a:pPr lvl="1"/>
            <a:r>
              <a:rPr lang="en-US" dirty="0"/>
              <a:t>Concerning the collection and Paul’s </a:t>
            </a:r>
            <a:r>
              <a:rPr lang="en-US"/>
              <a:t>future plans              </a:t>
            </a:r>
            <a:r>
              <a:rPr lang="en-US" dirty="0"/>
              <a:t>(16:1-24)</a:t>
            </a:r>
          </a:p>
        </p:txBody>
      </p:sp>
    </p:spTree>
    <p:extLst>
      <p:ext uri="{BB962C8B-B14F-4D97-AF65-F5344CB8AC3E}">
        <p14:creationId xmlns:p14="http://schemas.microsoft.com/office/powerpoint/2010/main" val="92148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324465" y="1088019"/>
            <a:ext cx="8515599" cy="6099362"/>
          </a:xfrm>
        </p:spPr>
        <p:txBody>
          <a:bodyPr>
            <a:normAutofit/>
          </a:bodyPr>
          <a:lstStyle/>
          <a:p>
            <a:r>
              <a:rPr lang="en-US" dirty="0"/>
              <a:t>The division in the church at Corinth could be seen in the claims some made to having a special connection with a given preacher (Paul, Cephas, Apollos, or Christ, 1:12).   </a:t>
            </a:r>
            <a:r>
              <a:rPr lang="en-US" b="1" dirty="0">
                <a:solidFill>
                  <a:srgbClr val="F0904E"/>
                </a:solidFill>
              </a:rPr>
              <a:t>Their division is attributed to carnality (3:3) and thinking too highly of men (4:6). </a:t>
            </a:r>
          </a:p>
          <a:p>
            <a:pPr marL="231775" indent="-231775"/>
            <a:r>
              <a:rPr lang="en-US" i="1" dirty="0"/>
              <a:t>“The explanation that best explains the situation in Corinth is to understand that the Corinthian Christians (may have) looked upon their preachers in the same light as they formerly viewed itinerant philosophers. They viewed the preachers as bringing their own personal wisdom (</a:t>
            </a:r>
            <a:r>
              <a:rPr lang="en-US" i="1" dirty="0" err="1"/>
              <a:t>sophia</a:t>
            </a:r>
            <a:r>
              <a:rPr lang="en-US" i="1" dirty="0"/>
              <a:t>); they were more concerned with polished oration than with significant content. Allegiance focused on the preacher rather than the Christ.” </a:t>
            </a:r>
            <a:r>
              <a:rPr lang="en-US" sz="1900" i="1" dirty="0"/>
              <a:t>(Mike Willis, 1 Corinthians BTB, p. 9)</a:t>
            </a:r>
            <a:endParaRPr lang="en-US" i="1" dirty="0"/>
          </a:p>
        </p:txBody>
      </p:sp>
      <p:grpSp>
        <p:nvGrpSpPr>
          <p:cNvPr id="9" name="Group 8">
            <a:extLst>
              <a:ext uri="{FF2B5EF4-FFF2-40B4-BE49-F238E27FC236}">
                <a16:creationId xmlns:a16="http://schemas.microsoft.com/office/drawing/2014/main" id="{03297B73-175A-4328-AFBC-05502E627238}"/>
              </a:ext>
            </a:extLst>
          </p:cNvPr>
          <p:cNvGrpSpPr/>
          <p:nvPr/>
        </p:nvGrpSpPr>
        <p:grpSpPr>
          <a:xfrm>
            <a:off x="476682" y="201092"/>
            <a:ext cx="8146208" cy="808037"/>
            <a:chOff x="0" y="-1447373"/>
            <a:chExt cx="7886700"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0" y="-1447373"/>
              <a:ext cx="7886700"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0" y="-1368483"/>
              <a:ext cx="7807810"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bg1"/>
                  </a:solidFill>
                </a:rPr>
                <a:t>Roots of Division in Corinth</a:t>
              </a:r>
            </a:p>
          </p:txBody>
        </p:sp>
      </p:grpSp>
    </p:spTree>
    <p:extLst>
      <p:ext uri="{BB962C8B-B14F-4D97-AF65-F5344CB8AC3E}">
        <p14:creationId xmlns:p14="http://schemas.microsoft.com/office/powerpoint/2010/main" val="2197525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628650" y="182563"/>
            <a:ext cx="7890527" cy="1325563"/>
          </a:xfrm>
        </p:spPr>
        <p:txBody>
          <a:bodyPr>
            <a:normAutofit/>
          </a:bodyPr>
          <a:lstStyle/>
          <a:p>
            <a:r>
              <a:rPr lang="en-US" dirty="0">
                <a:latin typeface="Berlin Sans FB Demi" panose="020E0802020502020306" pitchFamily="34" charset="0"/>
              </a:rPr>
              <a:t>God’s Wisdom &amp; Power VERSUS Human Pride (1:18-31)</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628649" y="2464535"/>
            <a:ext cx="8515351" cy="4311650"/>
          </a:xfrm>
        </p:spPr>
        <p:txBody>
          <a:bodyPr>
            <a:normAutofit/>
          </a:bodyPr>
          <a:lstStyle/>
          <a:p>
            <a:pPr marL="288925" lvl="0" indent="-288925"/>
            <a:r>
              <a:rPr lang="en-US" sz="3200" dirty="0"/>
              <a:t>The saved and the lost have different views of the message of the cross (1:18; 2 Cor. </a:t>
            </a:r>
            <a:r>
              <a:rPr lang="en-US" sz="3200"/>
              <a:t>2:15-17)</a:t>
            </a:r>
            <a:endParaRPr lang="en-US" sz="3200" dirty="0"/>
          </a:p>
          <a:p>
            <a:pPr marL="288925" lvl="0" indent="-288925"/>
            <a:r>
              <a:rPr lang="en-US" sz="3200" dirty="0"/>
              <a:t>The Lord renders useless the wisdom of the proud who won’t hear Him (1:19; Isa. 29:13-14)</a:t>
            </a:r>
          </a:p>
          <a:p>
            <a:pPr marL="746125" lvl="1" indent="-288925"/>
            <a:r>
              <a:rPr lang="en-US" sz="2800" dirty="0">
                <a:solidFill>
                  <a:srgbClr val="F0904E"/>
                </a:solidFill>
              </a:rPr>
              <a:t>NOTE: Paul quotes from the Septuagint. </a:t>
            </a:r>
          </a:p>
          <a:p>
            <a:pPr marL="288925" lvl="0" indent="-288925"/>
            <a:r>
              <a:rPr lang="en-US" sz="3200" dirty="0"/>
              <a:t>God has made worldly wisdom foolish!                (1:20-21a; Isaiah 44:25).  </a:t>
            </a:r>
          </a:p>
          <a:p>
            <a:pPr marL="746125" lvl="1" indent="-288925"/>
            <a:r>
              <a:rPr lang="en-US" sz="2800" dirty="0"/>
              <a:t>Those who possess it, record it, and declare it, do not know God by it!</a:t>
            </a:r>
          </a:p>
          <a:p>
            <a:endParaRPr lang="en-US" dirty="0"/>
          </a:p>
        </p:txBody>
      </p:sp>
      <p:grpSp>
        <p:nvGrpSpPr>
          <p:cNvPr id="9" name="Group 8">
            <a:extLst>
              <a:ext uri="{FF2B5EF4-FFF2-40B4-BE49-F238E27FC236}">
                <a16:creationId xmlns:a16="http://schemas.microsoft.com/office/drawing/2014/main" id="{03297B73-175A-4328-AFBC-05502E627238}"/>
              </a:ext>
            </a:extLst>
          </p:cNvPr>
          <p:cNvGrpSpPr/>
          <p:nvPr/>
        </p:nvGrpSpPr>
        <p:grpSpPr>
          <a:xfrm>
            <a:off x="628650" y="1577608"/>
            <a:ext cx="7886700" cy="808037"/>
            <a:chOff x="0" y="-1447373"/>
            <a:chExt cx="7886700"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0" y="-1447373"/>
              <a:ext cx="7886700"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0" y="-1368483"/>
              <a:ext cx="7807810"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bg1"/>
                  </a:solidFill>
                </a:rPr>
                <a:t> </a:t>
              </a:r>
              <a:r>
                <a:rPr lang="en-US" sz="4000" kern="1200" dirty="0">
                  <a:solidFill>
                    <a:schemeClr val="bg1"/>
                  </a:solidFill>
                </a:rPr>
                <a:t>Wisdom and Foolishness (1:18-25)</a:t>
              </a:r>
              <a:endParaRPr lang="en-US" sz="4800" kern="1200" dirty="0">
                <a:solidFill>
                  <a:schemeClr val="bg1"/>
                </a:solidFill>
              </a:endParaRPr>
            </a:p>
          </p:txBody>
        </p:sp>
      </p:grpSp>
    </p:spTree>
    <p:extLst>
      <p:ext uri="{BB962C8B-B14F-4D97-AF65-F5344CB8AC3E}">
        <p14:creationId xmlns:p14="http://schemas.microsoft.com/office/powerpoint/2010/main" val="533648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628650" y="182563"/>
            <a:ext cx="7890527" cy="1325563"/>
          </a:xfrm>
        </p:spPr>
        <p:txBody>
          <a:bodyPr>
            <a:normAutofit/>
          </a:bodyPr>
          <a:lstStyle/>
          <a:p>
            <a:r>
              <a:rPr lang="en-US" dirty="0">
                <a:latin typeface="Berlin Sans FB Demi" panose="020E0802020502020306" pitchFamily="34" charset="0"/>
              </a:rPr>
              <a:t>God’s Wisdom &amp; Power VERSUS Human Pride (1:18-31)</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628649" y="2464535"/>
            <a:ext cx="8043403" cy="4311650"/>
          </a:xfrm>
        </p:spPr>
        <p:txBody>
          <a:bodyPr>
            <a:normAutofit lnSpcReduction="10000"/>
          </a:bodyPr>
          <a:lstStyle/>
          <a:p>
            <a:pPr marL="288925" indent="-288925"/>
            <a:r>
              <a:rPr lang="en-US" sz="3200" dirty="0"/>
              <a:t>God is pleased to save believers through “the foolishness of the message preached”   (1:21b-25)</a:t>
            </a:r>
          </a:p>
          <a:p>
            <a:pPr marL="511175" lvl="1" indent="-225425"/>
            <a:r>
              <a:rPr lang="en-US" sz="2800" dirty="0"/>
              <a:t>Neither Jews nor Greeks were looking for this.</a:t>
            </a:r>
          </a:p>
          <a:p>
            <a:pPr marL="511175" lvl="1" indent="-225425"/>
            <a:r>
              <a:rPr lang="en-US" sz="2800" dirty="0"/>
              <a:t>The message of “Christ crucified” is a stumbling block to Jews and foolishness to Greeks (Romans 9:31-33; 1 Peter 2:7-8; Matt. 13:54-57; Acts 17:32)</a:t>
            </a:r>
          </a:p>
          <a:p>
            <a:pPr marL="511175" lvl="1" indent="-225425"/>
            <a:r>
              <a:rPr lang="en-US" sz="2800" dirty="0"/>
              <a:t>But to the called, it is the wisdom &amp; power of God.</a:t>
            </a:r>
          </a:p>
          <a:p>
            <a:pPr marL="511175" lvl="1" indent="-225425"/>
            <a:r>
              <a:rPr lang="en-US" sz="2800" dirty="0"/>
              <a:t>God’s foolishness is wiser than men, and His weakness is stronger than men. </a:t>
            </a:r>
          </a:p>
          <a:p>
            <a:endParaRPr lang="en-US" dirty="0"/>
          </a:p>
        </p:txBody>
      </p:sp>
      <p:grpSp>
        <p:nvGrpSpPr>
          <p:cNvPr id="9" name="Group 8">
            <a:extLst>
              <a:ext uri="{FF2B5EF4-FFF2-40B4-BE49-F238E27FC236}">
                <a16:creationId xmlns:a16="http://schemas.microsoft.com/office/drawing/2014/main" id="{03297B73-175A-4328-AFBC-05502E627238}"/>
              </a:ext>
            </a:extLst>
          </p:cNvPr>
          <p:cNvGrpSpPr/>
          <p:nvPr/>
        </p:nvGrpSpPr>
        <p:grpSpPr>
          <a:xfrm>
            <a:off x="628650" y="1577608"/>
            <a:ext cx="7886700" cy="808037"/>
            <a:chOff x="0" y="-1447373"/>
            <a:chExt cx="7886700"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0" y="-1447373"/>
              <a:ext cx="7886700"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0" y="-1368483"/>
              <a:ext cx="7807810"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bg1"/>
                  </a:solidFill>
                </a:rPr>
                <a:t> </a:t>
              </a:r>
              <a:r>
                <a:rPr lang="en-US" sz="4000" kern="1200" dirty="0">
                  <a:solidFill>
                    <a:schemeClr val="bg1"/>
                  </a:solidFill>
                </a:rPr>
                <a:t>Wisdom and Foolishness (1:18-25)</a:t>
              </a:r>
              <a:endParaRPr lang="en-US" sz="4800" kern="1200" dirty="0">
                <a:solidFill>
                  <a:schemeClr val="bg1"/>
                </a:solidFill>
              </a:endParaRPr>
            </a:p>
          </p:txBody>
        </p:sp>
      </p:grpSp>
    </p:spTree>
    <p:extLst>
      <p:ext uri="{BB962C8B-B14F-4D97-AF65-F5344CB8AC3E}">
        <p14:creationId xmlns:p14="http://schemas.microsoft.com/office/powerpoint/2010/main" val="68874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628650" y="182563"/>
            <a:ext cx="7890527" cy="1325563"/>
          </a:xfrm>
        </p:spPr>
        <p:txBody>
          <a:bodyPr>
            <a:normAutofit/>
          </a:bodyPr>
          <a:lstStyle/>
          <a:p>
            <a:r>
              <a:rPr lang="en-US" dirty="0">
                <a:latin typeface="Berlin Sans FB Demi" panose="020E0802020502020306" pitchFamily="34" charset="0"/>
              </a:rPr>
              <a:t>God’s Wisdom &amp; Power VERSUS Human Pride (1:18-31)</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628649" y="2464535"/>
            <a:ext cx="8043403" cy="4311650"/>
          </a:xfrm>
        </p:spPr>
        <p:txBody>
          <a:bodyPr>
            <a:normAutofit fontScale="92500" lnSpcReduction="10000"/>
          </a:bodyPr>
          <a:lstStyle/>
          <a:p>
            <a:pPr marL="288925" indent="-288925"/>
            <a:r>
              <a:rPr lang="en-US" sz="3200" dirty="0"/>
              <a:t>Our calling is not based on human greatness – the Lord doesn’t need our fleshly status or abilities to save us (1:26; Romans 5:6)</a:t>
            </a:r>
          </a:p>
          <a:p>
            <a:pPr marL="288925" indent="-288925"/>
            <a:r>
              <a:rPr lang="en-US" sz="3200" dirty="0"/>
              <a:t>God purposely chose things regarded as foolish, weak, base, despised and nonexistent to eliminate human pride &amp; boasting (1:27-28)  Galatians 6:14)</a:t>
            </a:r>
          </a:p>
          <a:p>
            <a:pPr marL="746125" lvl="1" indent="-288925"/>
            <a:r>
              <a:rPr lang="en-US" sz="2800" i="1" dirty="0">
                <a:solidFill>
                  <a:srgbClr val="F0904E"/>
                </a:solidFill>
                <a:effectLst>
                  <a:outerShdw blurRad="38100" dist="38100" dir="2700000" algn="tl">
                    <a:srgbClr val="000000">
                      <a:alpha val="43137"/>
                    </a:srgbClr>
                  </a:outerShdw>
                </a:effectLst>
              </a:rPr>
              <a:t>Weak (2 Corinthians 13:4)</a:t>
            </a:r>
          </a:p>
          <a:p>
            <a:pPr marL="746125" lvl="1" indent="-288925"/>
            <a:r>
              <a:rPr lang="en-US" sz="2800" i="1" dirty="0">
                <a:solidFill>
                  <a:srgbClr val="F0904E"/>
                </a:solidFill>
                <a:effectLst>
                  <a:outerShdw blurRad="38100" dist="38100" dir="2700000" algn="tl">
                    <a:srgbClr val="000000">
                      <a:alpha val="43137"/>
                    </a:srgbClr>
                  </a:outerShdw>
                </a:effectLst>
              </a:rPr>
              <a:t>Base (low-born, Luke 2:7; Matthew 13:55)</a:t>
            </a:r>
          </a:p>
          <a:p>
            <a:pPr marL="746125" lvl="1" indent="-288925"/>
            <a:r>
              <a:rPr lang="en-US" sz="2800" i="1" dirty="0">
                <a:solidFill>
                  <a:srgbClr val="F0904E"/>
                </a:solidFill>
                <a:effectLst>
                  <a:outerShdw blurRad="38100" dist="38100" dir="2700000" algn="tl">
                    <a:srgbClr val="000000">
                      <a:alpha val="43137"/>
                    </a:srgbClr>
                  </a:outerShdw>
                </a:effectLst>
              </a:rPr>
              <a:t>Despised (Isaiah 53:2-3) </a:t>
            </a:r>
          </a:p>
          <a:p>
            <a:pPr marL="746125" lvl="1" indent="-288925"/>
            <a:r>
              <a:rPr lang="en-US" sz="2800" i="1" dirty="0">
                <a:solidFill>
                  <a:srgbClr val="F0904E"/>
                </a:solidFill>
                <a:effectLst>
                  <a:outerShdw blurRad="38100" dist="38100" dir="2700000" algn="tl">
                    <a:srgbClr val="000000">
                      <a:alpha val="43137"/>
                    </a:srgbClr>
                  </a:outerShdw>
                </a:effectLst>
              </a:rPr>
              <a:t>Nonexistent </a:t>
            </a:r>
          </a:p>
          <a:p>
            <a:pPr marL="288925" indent="-288925"/>
            <a:endParaRPr lang="en-US" sz="2800" dirty="0"/>
          </a:p>
          <a:p>
            <a:endParaRPr lang="en-US" dirty="0"/>
          </a:p>
        </p:txBody>
      </p:sp>
      <p:grpSp>
        <p:nvGrpSpPr>
          <p:cNvPr id="9" name="Group 8">
            <a:extLst>
              <a:ext uri="{FF2B5EF4-FFF2-40B4-BE49-F238E27FC236}">
                <a16:creationId xmlns:a16="http://schemas.microsoft.com/office/drawing/2014/main" id="{03297B73-175A-4328-AFBC-05502E627238}"/>
              </a:ext>
            </a:extLst>
          </p:cNvPr>
          <p:cNvGrpSpPr/>
          <p:nvPr/>
        </p:nvGrpSpPr>
        <p:grpSpPr>
          <a:xfrm>
            <a:off x="628650" y="1577608"/>
            <a:ext cx="7886700" cy="808037"/>
            <a:chOff x="0" y="-1447373"/>
            <a:chExt cx="7886700"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0" y="-1447373"/>
              <a:ext cx="7886700"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0" y="-1368483"/>
              <a:ext cx="7886700"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3600" dirty="0">
                  <a:solidFill>
                    <a:schemeClr val="bg1"/>
                  </a:solidFill>
                </a:rPr>
                <a:t>God’s Glory not Man’s Greatness </a:t>
              </a:r>
              <a:r>
                <a:rPr lang="en-US" sz="2800" kern="1200" dirty="0">
                  <a:solidFill>
                    <a:schemeClr val="bg1"/>
                  </a:solidFill>
                </a:rPr>
                <a:t>(1:26-31)</a:t>
              </a:r>
              <a:endParaRPr lang="en-US" sz="4400" kern="1200" dirty="0">
                <a:solidFill>
                  <a:schemeClr val="bg1"/>
                </a:solidFill>
              </a:endParaRPr>
            </a:p>
          </p:txBody>
        </p:sp>
      </p:grpSp>
    </p:spTree>
    <p:extLst>
      <p:ext uri="{BB962C8B-B14F-4D97-AF65-F5344CB8AC3E}">
        <p14:creationId xmlns:p14="http://schemas.microsoft.com/office/powerpoint/2010/main" val="247423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628650" y="182563"/>
            <a:ext cx="7890527" cy="1325563"/>
          </a:xfrm>
        </p:spPr>
        <p:txBody>
          <a:bodyPr>
            <a:normAutofit/>
          </a:bodyPr>
          <a:lstStyle/>
          <a:p>
            <a:r>
              <a:rPr lang="en-US" dirty="0">
                <a:latin typeface="Berlin Sans FB Demi" panose="020E0802020502020306" pitchFamily="34" charset="0"/>
              </a:rPr>
              <a:t>God’s Wisdom &amp; Power VERSUS Human Pride (1:18-31)</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628649" y="2464534"/>
            <a:ext cx="8043403" cy="4393465"/>
          </a:xfrm>
        </p:spPr>
        <p:txBody>
          <a:bodyPr>
            <a:normAutofit/>
          </a:bodyPr>
          <a:lstStyle/>
          <a:p>
            <a:pPr marL="288925" indent="-288925"/>
            <a:r>
              <a:rPr lang="en-US" sz="3200" dirty="0"/>
              <a:t>Jesus Christ became for us…</a:t>
            </a:r>
          </a:p>
          <a:p>
            <a:pPr marL="511175" lvl="1" indent="-225425"/>
            <a:r>
              <a:rPr lang="en-US" sz="2800" dirty="0">
                <a:solidFill>
                  <a:srgbClr val="F0904E"/>
                </a:solidFill>
                <a:effectLst>
                  <a:outerShdw blurRad="38100" dist="38100" dir="2700000" algn="tl">
                    <a:srgbClr val="000000">
                      <a:alpha val="43137"/>
                    </a:srgbClr>
                  </a:outerShdw>
                </a:effectLst>
              </a:rPr>
              <a:t>Wisdom (Colossians 2:3)</a:t>
            </a:r>
          </a:p>
          <a:p>
            <a:pPr marL="511175" lvl="1" indent="-225425"/>
            <a:r>
              <a:rPr lang="en-US" sz="2800" dirty="0">
                <a:solidFill>
                  <a:srgbClr val="F0904E"/>
                </a:solidFill>
                <a:effectLst>
                  <a:outerShdw blurRad="38100" dist="38100" dir="2700000" algn="tl">
                    <a:srgbClr val="000000">
                      <a:alpha val="43137"/>
                    </a:srgbClr>
                  </a:outerShdw>
                </a:effectLst>
              </a:rPr>
              <a:t>Righteousness (Philippians 3:9)</a:t>
            </a:r>
          </a:p>
          <a:p>
            <a:pPr marL="511175" lvl="1" indent="-225425"/>
            <a:r>
              <a:rPr lang="en-US" sz="2800" dirty="0">
                <a:solidFill>
                  <a:srgbClr val="F0904E"/>
                </a:solidFill>
                <a:effectLst>
                  <a:outerShdw blurRad="38100" dist="38100" dir="2700000" algn="tl">
                    <a:srgbClr val="000000">
                      <a:alpha val="43137"/>
                    </a:srgbClr>
                  </a:outerShdw>
                </a:effectLst>
              </a:rPr>
              <a:t>Sanctification (1 Corinthians 1:2; Hebrews 10:10)</a:t>
            </a:r>
          </a:p>
          <a:p>
            <a:pPr marL="511175" lvl="1" indent="-225425"/>
            <a:r>
              <a:rPr lang="en-US" sz="2800" dirty="0">
                <a:solidFill>
                  <a:srgbClr val="F0904E"/>
                </a:solidFill>
                <a:effectLst>
                  <a:outerShdw blurRad="38100" dist="38100" dir="2700000" algn="tl">
                    <a:srgbClr val="000000">
                      <a:alpha val="43137"/>
                    </a:srgbClr>
                  </a:outerShdw>
                </a:effectLst>
              </a:rPr>
              <a:t>Redemption (Romans 3:24)</a:t>
            </a:r>
          </a:p>
          <a:p>
            <a:pPr marL="511175" lvl="1" indent="-225425"/>
            <a:r>
              <a:rPr lang="en-US" i="1" dirty="0">
                <a:effectLst>
                  <a:outerShdw blurRad="38100" dist="38100" dir="2700000" algn="tl">
                    <a:srgbClr val="000000">
                      <a:alpha val="43137"/>
                    </a:srgbClr>
                  </a:outerShdw>
                </a:effectLst>
              </a:rPr>
              <a:t>This is the Lord’s doing, and it is marvelous in our eyes! (Matthew 21:42)</a:t>
            </a:r>
          </a:p>
          <a:p>
            <a:pPr marL="288925" indent="-288925"/>
            <a:r>
              <a:rPr lang="en-US" dirty="0"/>
              <a:t>Since is God who has provided all this, the one who glories should “glory in the Lord” (1:31; 4:7;  Ephesians 2:9; 2 Corinthians 3:5)</a:t>
            </a:r>
          </a:p>
          <a:p>
            <a:pPr marL="288925" indent="-288925"/>
            <a:endParaRPr lang="en-US" sz="2800" dirty="0"/>
          </a:p>
          <a:p>
            <a:endParaRPr lang="en-US" dirty="0"/>
          </a:p>
        </p:txBody>
      </p:sp>
      <p:grpSp>
        <p:nvGrpSpPr>
          <p:cNvPr id="9" name="Group 8">
            <a:extLst>
              <a:ext uri="{FF2B5EF4-FFF2-40B4-BE49-F238E27FC236}">
                <a16:creationId xmlns:a16="http://schemas.microsoft.com/office/drawing/2014/main" id="{03297B73-175A-4328-AFBC-05502E627238}"/>
              </a:ext>
            </a:extLst>
          </p:cNvPr>
          <p:cNvGrpSpPr/>
          <p:nvPr/>
        </p:nvGrpSpPr>
        <p:grpSpPr>
          <a:xfrm>
            <a:off x="628650" y="1577608"/>
            <a:ext cx="7886700" cy="808037"/>
            <a:chOff x="0" y="-1447373"/>
            <a:chExt cx="7886700"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0" y="-1447373"/>
              <a:ext cx="7886700"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0" y="-1368483"/>
              <a:ext cx="7886700"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3600" dirty="0">
                  <a:solidFill>
                    <a:schemeClr val="bg1"/>
                  </a:solidFill>
                </a:rPr>
                <a:t>God’s Glory not Man’s Greatness </a:t>
              </a:r>
              <a:r>
                <a:rPr lang="en-US" sz="2800" kern="1200" dirty="0">
                  <a:solidFill>
                    <a:schemeClr val="bg1"/>
                  </a:solidFill>
                </a:rPr>
                <a:t>(1:26-31)</a:t>
              </a:r>
              <a:endParaRPr lang="en-US" sz="4400" kern="1200" dirty="0">
                <a:solidFill>
                  <a:schemeClr val="bg1"/>
                </a:solidFill>
              </a:endParaRPr>
            </a:p>
          </p:txBody>
        </p:sp>
      </p:grpSp>
    </p:spTree>
    <p:extLst>
      <p:ext uri="{BB962C8B-B14F-4D97-AF65-F5344CB8AC3E}">
        <p14:creationId xmlns:p14="http://schemas.microsoft.com/office/powerpoint/2010/main" val="13225942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3782</TotalTime>
  <Words>864</Words>
  <Application>Microsoft Office PowerPoint</Application>
  <PresentationFormat>On-screen Show (4:3)</PresentationFormat>
  <Paragraphs>101</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Times New Roman</vt:lpstr>
      <vt:lpstr>Calibri</vt:lpstr>
      <vt:lpstr>Algerian</vt:lpstr>
      <vt:lpstr>Berlin Sans FB Demi</vt:lpstr>
      <vt:lpstr>Calibri Light</vt:lpstr>
      <vt:lpstr>Office Theme</vt:lpstr>
      <vt:lpstr>The Epistle of First Corinthians</vt:lpstr>
      <vt:lpstr>Outline of 1 Corinthians</vt:lpstr>
      <vt:lpstr>Outline of 1 Corinthians</vt:lpstr>
      <vt:lpstr>Outline of 1 Corinthians</vt:lpstr>
      <vt:lpstr>PowerPoint Presentation</vt:lpstr>
      <vt:lpstr>God’s Wisdom &amp; Power VERSUS Human Pride (1:18-31)</vt:lpstr>
      <vt:lpstr>God’s Wisdom &amp; Power VERSUS Human Pride (1:18-31)</vt:lpstr>
      <vt:lpstr>God’s Wisdom &amp; Power VERSUS Human Pride (1:18-31)</vt:lpstr>
      <vt:lpstr>God’s Wisdom &amp; Power VERSUS Human Pride (1:18-31)</vt:lpstr>
      <vt:lpstr>Lesson Schedule for our study of First  Corinthians   Eastside Auditorium Fall Quarter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321</cp:revision>
  <cp:lastPrinted>2017-05-05T15:22:48Z</cp:lastPrinted>
  <dcterms:created xsi:type="dcterms:W3CDTF">2017-02-28T16:48:13Z</dcterms:created>
  <dcterms:modified xsi:type="dcterms:W3CDTF">2017-09-13T23:15:01Z</dcterms:modified>
</cp:coreProperties>
</file>