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7"/>
  </p:notesMasterIdLst>
  <p:sldIdLst>
    <p:sldId id="257" r:id="rId2"/>
    <p:sldId id="256" r:id="rId3"/>
    <p:sldId id="260" r:id="rId4"/>
    <p:sldId id="259" r:id="rId5"/>
    <p:sldId id="263" r:id="rId6"/>
    <p:sldId id="262" r:id="rId7"/>
    <p:sldId id="261" r:id="rId8"/>
    <p:sldId id="258" r:id="rId9"/>
    <p:sldId id="265" r:id="rId10"/>
    <p:sldId id="266" r:id="rId11"/>
    <p:sldId id="267" r:id="rId12"/>
    <p:sldId id="268" r:id="rId13"/>
    <p:sldId id="270" r:id="rId14"/>
    <p:sldId id="271"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7118"/>
    <a:srgbClr val="A97A34"/>
    <a:srgbClr val="A77222"/>
    <a:srgbClr val="4B3F2A"/>
    <a:srgbClr val="7C302C"/>
    <a:srgbClr val="E2E2BE"/>
    <a:srgbClr val="F6A25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23422-65BD-4023-A36C-F2BDF74CFDDA}" type="datetimeFigureOut">
              <a:rPr lang="en-US" smtClean="0"/>
              <a:t>4/5/2014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F3608-F2D7-42A7-ABC7-0ADEC006D19E}" type="slidenum">
              <a:rPr lang="en-US" smtClean="0"/>
              <a:t>‹#›</a:t>
            </a:fld>
            <a:endParaRPr lang="en-US"/>
          </a:p>
        </p:txBody>
      </p:sp>
    </p:spTree>
    <p:extLst>
      <p:ext uri="{BB962C8B-B14F-4D97-AF65-F5344CB8AC3E}">
        <p14:creationId xmlns:p14="http://schemas.microsoft.com/office/powerpoint/2010/main" val="207522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Successfully Serving God by Serving Others:  We let</a:t>
            </a:r>
            <a:r>
              <a:rPr lang="en-US" baseline="0" dirty="0" smtClean="0"/>
              <a:t> so many things distract us from using our time to be successful in our 2014 goal of “serve God by serving others”.   This lesson is intended to remind us that planning to do it but failing to follow through is the same at the end of the day as refusing to do anything at all.</a:t>
            </a:r>
            <a:endParaRPr lang="en-US" dirty="0"/>
          </a:p>
        </p:txBody>
      </p:sp>
      <p:sp>
        <p:nvSpPr>
          <p:cNvPr id="4" name="Slide Number Placeholder 3"/>
          <p:cNvSpPr>
            <a:spLocks noGrp="1"/>
          </p:cNvSpPr>
          <p:nvPr>
            <p:ph type="sldNum" sz="quarter" idx="10"/>
          </p:nvPr>
        </p:nvSpPr>
        <p:spPr/>
        <p:txBody>
          <a:bodyPr/>
          <a:lstStyle/>
          <a:p>
            <a:fld id="{1BFF3608-F2D7-42A7-ABC7-0ADEC006D19E}" type="slidenum">
              <a:rPr lang="en-US" smtClean="0"/>
              <a:t>1</a:t>
            </a:fld>
            <a:endParaRPr lang="en-US"/>
          </a:p>
        </p:txBody>
      </p:sp>
    </p:spTree>
    <p:extLst>
      <p:ext uri="{BB962C8B-B14F-4D97-AF65-F5344CB8AC3E}">
        <p14:creationId xmlns:p14="http://schemas.microsoft.com/office/powerpoint/2010/main" val="30371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1DB35-A41F-4646-B2F0-810CC5A755A8}"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171613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1DB35-A41F-4646-B2F0-810CC5A755A8}"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22517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1DB35-A41F-4646-B2F0-810CC5A755A8}"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53724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1DB35-A41F-4646-B2F0-810CC5A755A8}"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3808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1DB35-A41F-4646-B2F0-810CC5A755A8}"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105664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1DB35-A41F-4646-B2F0-810CC5A755A8}" type="datetimeFigureOut">
              <a:rPr lang="en-US" smtClean="0"/>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39590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1DB35-A41F-4646-B2F0-810CC5A755A8}" type="datetimeFigureOut">
              <a:rPr lang="en-US" smtClean="0"/>
              <a:t>4/5/2014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5014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1DB35-A41F-4646-B2F0-810CC5A755A8}" type="datetimeFigureOut">
              <a:rPr lang="en-US" smtClean="0"/>
              <a:t>4/5/2014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411347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1DB35-A41F-4646-B2F0-810CC5A755A8}" type="datetimeFigureOut">
              <a:rPr lang="en-US" smtClean="0"/>
              <a:t>4/5/2014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77225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1DB35-A41F-4646-B2F0-810CC5A755A8}" type="datetimeFigureOut">
              <a:rPr lang="en-US" smtClean="0"/>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194031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1DB35-A41F-4646-B2F0-810CC5A755A8}" type="datetimeFigureOut">
              <a:rPr lang="en-US" smtClean="0"/>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91AEB-560B-47A5-8438-3089CADC67FC}" type="slidenum">
              <a:rPr lang="en-US" smtClean="0"/>
              <a:t>‹#›</a:t>
            </a:fld>
            <a:endParaRPr lang="en-US"/>
          </a:p>
        </p:txBody>
      </p:sp>
    </p:spTree>
    <p:extLst>
      <p:ext uri="{BB962C8B-B14F-4D97-AF65-F5344CB8AC3E}">
        <p14:creationId xmlns:p14="http://schemas.microsoft.com/office/powerpoint/2010/main" val="213744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1DB35-A41F-4646-B2F0-810CC5A755A8}" type="datetimeFigureOut">
              <a:rPr lang="en-US" smtClean="0"/>
              <a:t>4/5/2014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91AEB-560B-47A5-8438-3089CADC67FC}" type="slidenum">
              <a:rPr lang="en-US" smtClean="0"/>
              <a:t>‹#›</a:t>
            </a:fld>
            <a:endParaRPr lang="en-US"/>
          </a:p>
        </p:txBody>
      </p:sp>
    </p:spTree>
    <p:extLst>
      <p:ext uri="{BB962C8B-B14F-4D97-AF65-F5344CB8AC3E}">
        <p14:creationId xmlns:p14="http://schemas.microsoft.com/office/powerpoint/2010/main" val="6976688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29600" y="6400800"/>
            <a:ext cx="914400" cy="381000"/>
          </a:xfrm>
        </p:spPr>
        <p:txBody>
          <a:bodyPr>
            <a:normAutofit/>
          </a:bodyPr>
          <a:lstStyle/>
          <a:p>
            <a:r>
              <a:rPr lang="en-US" sz="1800" dirty="0" smtClean="0"/>
              <a:t>…</a:t>
            </a:r>
            <a:endParaRPr lang="en-US" sz="1800" dirty="0"/>
          </a:p>
        </p:txBody>
      </p:sp>
    </p:spTree>
    <p:extLst>
      <p:ext uri="{BB962C8B-B14F-4D97-AF65-F5344CB8AC3E}">
        <p14:creationId xmlns:p14="http://schemas.microsoft.com/office/powerpoint/2010/main" val="3526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 Can’t (Excuses)</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solidFill>
                  <a:schemeClr val="bg1"/>
                </a:solidFill>
              </a:rPr>
              <a:t>Moses</a:t>
            </a:r>
          </a:p>
          <a:p>
            <a:pPr lvl="1"/>
            <a:r>
              <a:rPr lang="en-US" dirty="0" smtClean="0">
                <a:solidFill>
                  <a:schemeClr val="bg1"/>
                </a:solidFill>
              </a:rPr>
              <a:t>But suppose they will not believe me or listen … </a:t>
            </a:r>
          </a:p>
          <a:p>
            <a:pPr lvl="2"/>
            <a:r>
              <a:rPr lang="en-US" dirty="0" smtClean="0">
                <a:solidFill>
                  <a:schemeClr val="bg1"/>
                </a:solidFill>
              </a:rPr>
              <a:t>What is in your hand? (Rod became a serpent)</a:t>
            </a:r>
          </a:p>
          <a:p>
            <a:pPr lvl="1"/>
            <a:r>
              <a:rPr lang="en-US" dirty="0" smtClean="0">
                <a:solidFill>
                  <a:schemeClr val="bg1"/>
                </a:solidFill>
              </a:rPr>
              <a:t>O my Lord, I am not eloquent … I am slow of speech …</a:t>
            </a:r>
          </a:p>
          <a:p>
            <a:pPr lvl="2"/>
            <a:r>
              <a:rPr lang="en-US" dirty="0" smtClean="0">
                <a:solidFill>
                  <a:schemeClr val="bg1"/>
                </a:solidFill>
              </a:rPr>
              <a:t>Who made your mouth?</a:t>
            </a:r>
          </a:p>
          <a:p>
            <a:endParaRPr lang="en-US" dirty="0" smtClean="0">
              <a:solidFill>
                <a:schemeClr val="bg1"/>
              </a:solidFill>
            </a:endParaRPr>
          </a:p>
          <a:p>
            <a:r>
              <a:rPr lang="en-US" dirty="0" smtClean="0">
                <a:solidFill>
                  <a:schemeClr val="bg1"/>
                </a:solidFill>
              </a:rPr>
              <a:t>What about me?</a:t>
            </a:r>
          </a:p>
          <a:p>
            <a:endParaRPr lang="en-US" dirty="0">
              <a:solidFill>
                <a:schemeClr val="bg1"/>
              </a:solidFill>
            </a:endParaRPr>
          </a:p>
        </p:txBody>
      </p:sp>
    </p:spTree>
    <p:extLst>
      <p:ext uri="{BB962C8B-B14F-4D97-AF65-F5344CB8AC3E}">
        <p14:creationId xmlns:p14="http://schemas.microsoft.com/office/powerpoint/2010/main" val="1293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7A3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91"/>
            <a:ext cx="7696200" cy="6841067"/>
          </a:xfrm>
          <a:prstGeom prst="rect">
            <a:avLst/>
          </a:prstGeom>
        </p:spPr>
      </p:pic>
      <p:sp>
        <p:nvSpPr>
          <p:cNvPr id="5" name="TextBox 4"/>
          <p:cNvSpPr txBox="1"/>
          <p:nvPr/>
        </p:nvSpPr>
        <p:spPr>
          <a:xfrm>
            <a:off x="7910649" y="1290934"/>
            <a:ext cx="1219200" cy="461665"/>
          </a:xfrm>
          <a:prstGeom prst="rect">
            <a:avLst/>
          </a:prstGeom>
          <a:noFill/>
        </p:spPr>
        <p:txBody>
          <a:bodyPr wrap="square" rtlCol="0">
            <a:spAutoFit/>
          </a:bodyPr>
          <a:lstStyle/>
          <a:p>
            <a:r>
              <a:rPr lang="en-US" sz="2400" b="1" dirty="0" smtClean="0"/>
              <a:t>Failure</a:t>
            </a:r>
            <a:endParaRPr lang="en-US" sz="2400" b="1" dirty="0"/>
          </a:p>
        </p:txBody>
      </p:sp>
      <p:sp>
        <p:nvSpPr>
          <p:cNvPr id="7" name="Right Brace 6"/>
          <p:cNvSpPr/>
          <p:nvPr/>
        </p:nvSpPr>
        <p:spPr>
          <a:xfrm>
            <a:off x="7589520" y="1752600"/>
            <a:ext cx="335280" cy="9144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 name="TextBox 7"/>
          <p:cNvSpPr txBox="1"/>
          <p:nvPr/>
        </p:nvSpPr>
        <p:spPr>
          <a:xfrm>
            <a:off x="7896497" y="1978967"/>
            <a:ext cx="1219200" cy="461665"/>
          </a:xfrm>
          <a:prstGeom prst="rect">
            <a:avLst/>
          </a:prstGeom>
          <a:noFill/>
        </p:spPr>
        <p:txBody>
          <a:bodyPr wrap="square" rtlCol="0">
            <a:spAutoFit/>
          </a:bodyPr>
          <a:lstStyle/>
          <a:p>
            <a:r>
              <a:rPr lang="en-US" sz="2400" b="1" dirty="0" smtClean="0"/>
              <a:t>Excuses</a:t>
            </a:r>
            <a:endParaRPr lang="en-US" sz="2400" b="1" dirty="0"/>
          </a:p>
        </p:txBody>
      </p:sp>
      <p:sp>
        <p:nvSpPr>
          <p:cNvPr id="9" name="Right Brace 8"/>
          <p:cNvSpPr/>
          <p:nvPr/>
        </p:nvSpPr>
        <p:spPr>
          <a:xfrm>
            <a:off x="7589520" y="2819400"/>
            <a:ext cx="335280" cy="2362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0" name="TextBox 9"/>
          <p:cNvSpPr txBox="1"/>
          <p:nvPr/>
        </p:nvSpPr>
        <p:spPr>
          <a:xfrm>
            <a:off x="7924800" y="3200400"/>
            <a:ext cx="1219200" cy="1754326"/>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t>Would have</a:t>
            </a:r>
          </a:p>
          <a:p>
            <a:pPr marL="342900" indent="-342900">
              <a:buFont typeface="Arial" panose="020B0604020202020204" pitchFamily="34" charset="0"/>
              <a:buChar char="•"/>
            </a:pPr>
            <a:r>
              <a:rPr lang="en-US" b="1" dirty="0" smtClean="0"/>
              <a:t>Could have</a:t>
            </a:r>
          </a:p>
          <a:p>
            <a:pPr marL="342900" indent="-342900">
              <a:buFont typeface="Arial" panose="020B0604020202020204" pitchFamily="34" charset="0"/>
              <a:buChar char="•"/>
            </a:pPr>
            <a:r>
              <a:rPr lang="en-US" b="1" dirty="0" smtClean="0"/>
              <a:t>Should have</a:t>
            </a:r>
            <a:endParaRPr lang="en-US" b="1" dirty="0"/>
          </a:p>
        </p:txBody>
      </p:sp>
      <p:sp>
        <p:nvSpPr>
          <p:cNvPr id="11" name="Right Brace 10"/>
          <p:cNvSpPr/>
          <p:nvPr/>
        </p:nvSpPr>
        <p:spPr>
          <a:xfrm>
            <a:off x="7594419" y="5321179"/>
            <a:ext cx="335280" cy="13824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TextBox 11"/>
          <p:cNvSpPr txBox="1"/>
          <p:nvPr/>
        </p:nvSpPr>
        <p:spPr>
          <a:xfrm>
            <a:off x="7896496" y="5725380"/>
            <a:ext cx="1323704" cy="523220"/>
          </a:xfrm>
          <a:prstGeom prst="rect">
            <a:avLst/>
          </a:prstGeom>
          <a:noFill/>
        </p:spPr>
        <p:txBody>
          <a:bodyPr wrap="square" rtlCol="0">
            <a:spAutoFit/>
          </a:bodyPr>
          <a:lstStyle/>
          <a:p>
            <a:r>
              <a:rPr lang="en-US" sz="2800" b="1" dirty="0" smtClean="0">
                <a:solidFill>
                  <a:schemeClr val="bg1"/>
                </a:solidFill>
              </a:rPr>
              <a:t>Success</a:t>
            </a:r>
            <a:endParaRPr lang="en-US" sz="2800" b="1" dirty="0">
              <a:solidFill>
                <a:schemeClr val="bg1"/>
              </a:solidFill>
            </a:endParaRPr>
          </a:p>
        </p:txBody>
      </p:sp>
      <p:sp>
        <p:nvSpPr>
          <p:cNvPr id="2" name="Rounded Rectangle 1"/>
          <p:cNvSpPr/>
          <p:nvPr/>
        </p:nvSpPr>
        <p:spPr>
          <a:xfrm>
            <a:off x="4246530" y="2743200"/>
            <a:ext cx="4869167" cy="25146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246530" y="1140975"/>
            <a:ext cx="4883319" cy="1560711"/>
          </a:xfrm>
          <a:prstGeom prst="rect">
            <a:avLst/>
          </a:prstGeom>
        </p:spPr>
      </p:pic>
    </p:spTree>
    <p:extLst>
      <p:ext uri="{BB962C8B-B14F-4D97-AF65-F5344CB8AC3E}">
        <p14:creationId xmlns:p14="http://schemas.microsoft.com/office/powerpoint/2010/main" val="78648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Knowing What to Do Isn’t Enough</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solidFill>
                  <a:schemeClr val="bg1"/>
                </a:solidFill>
              </a:rPr>
              <a:t>As soon as any goal is set, immediately you start thinking of what you should do (education)</a:t>
            </a:r>
          </a:p>
          <a:p>
            <a:pPr marL="0" indent="0">
              <a:buNone/>
            </a:pPr>
            <a:endParaRPr lang="en-US" sz="1100" dirty="0" smtClean="0">
              <a:solidFill>
                <a:schemeClr val="bg1"/>
              </a:solidFill>
            </a:endParaRPr>
          </a:p>
          <a:p>
            <a:r>
              <a:rPr lang="en-US" dirty="0" smtClean="0">
                <a:solidFill>
                  <a:schemeClr val="bg1"/>
                </a:solidFill>
              </a:rPr>
              <a:t>Saul </a:t>
            </a:r>
          </a:p>
          <a:p>
            <a:pPr lvl="1"/>
            <a:r>
              <a:rPr lang="en-US" dirty="0" smtClean="0">
                <a:solidFill>
                  <a:schemeClr val="bg1"/>
                </a:solidFill>
              </a:rPr>
              <a:t>Doesn’t wait for Samuel to offer sacrifices</a:t>
            </a:r>
          </a:p>
          <a:p>
            <a:pPr lvl="1"/>
            <a:r>
              <a:rPr lang="en-US" dirty="0" smtClean="0">
                <a:solidFill>
                  <a:schemeClr val="bg1"/>
                </a:solidFill>
              </a:rPr>
              <a:t>Brings back King </a:t>
            </a:r>
            <a:r>
              <a:rPr lang="en-US" dirty="0" err="1" smtClean="0">
                <a:solidFill>
                  <a:schemeClr val="bg1"/>
                </a:solidFill>
              </a:rPr>
              <a:t>Agag</a:t>
            </a:r>
            <a:r>
              <a:rPr lang="en-US" dirty="0" smtClean="0">
                <a:solidFill>
                  <a:schemeClr val="bg1"/>
                </a:solidFill>
              </a:rPr>
              <a:t> and spoils</a:t>
            </a:r>
          </a:p>
          <a:p>
            <a:endParaRPr lang="en-US" sz="1100" dirty="0">
              <a:solidFill>
                <a:schemeClr val="bg1"/>
              </a:solidFill>
            </a:endParaRPr>
          </a:p>
          <a:p>
            <a:r>
              <a:rPr lang="en-US" dirty="0" smtClean="0">
                <a:solidFill>
                  <a:schemeClr val="bg1"/>
                </a:solidFill>
              </a:rPr>
              <a:t>Knowing what to do and not doing it may be worse </a:t>
            </a:r>
          </a:p>
          <a:p>
            <a:pPr lvl="1"/>
            <a:endParaRPr lang="en-US" sz="1100" dirty="0" smtClean="0">
              <a:solidFill>
                <a:schemeClr val="bg1"/>
              </a:solidFill>
            </a:endParaRPr>
          </a:p>
          <a:p>
            <a:r>
              <a:rPr lang="en-US" dirty="0" smtClean="0">
                <a:solidFill>
                  <a:schemeClr val="bg1"/>
                </a:solidFill>
              </a:rPr>
              <a:t>What about me?</a:t>
            </a:r>
          </a:p>
          <a:p>
            <a:endParaRPr lang="en-US" dirty="0">
              <a:solidFill>
                <a:schemeClr val="bg1"/>
              </a:solidFill>
            </a:endParaRPr>
          </a:p>
        </p:txBody>
      </p:sp>
    </p:spTree>
    <p:extLst>
      <p:ext uri="{BB962C8B-B14F-4D97-AF65-F5344CB8AC3E}">
        <p14:creationId xmlns:p14="http://schemas.microsoft.com/office/powerpoint/2010/main" val="23263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7A3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91"/>
            <a:ext cx="7696200" cy="6841067"/>
          </a:xfrm>
          <a:prstGeom prst="rect">
            <a:avLst/>
          </a:prstGeom>
        </p:spPr>
      </p:pic>
      <p:sp>
        <p:nvSpPr>
          <p:cNvPr id="5" name="TextBox 4"/>
          <p:cNvSpPr txBox="1"/>
          <p:nvPr/>
        </p:nvSpPr>
        <p:spPr>
          <a:xfrm>
            <a:off x="7910649" y="1290934"/>
            <a:ext cx="1219200" cy="461665"/>
          </a:xfrm>
          <a:prstGeom prst="rect">
            <a:avLst/>
          </a:prstGeom>
          <a:noFill/>
        </p:spPr>
        <p:txBody>
          <a:bodyPr wrap="square" rtlCol="0">
            <a:spAutoFit/>
          </a:bodyPr>
          <a:lstStyle/>
          <a:p>
            <a:r>
              <a:rPr lang="en-US" sz="2400" b="1" dirty="0" smtClean="0"/>
              <a:t>Failure</a:t>
            </a:r>
            <a:endParaRPr lang="en-US" sz="2400" b="1" dirty="0"/>
          </a:p>
        </p:txBody>
      </p:sp>
      <p:sp>
        <p:nvSpPr>
          <p:cNvPr id="7" name="Right Brace 6"/>
          <p:cNvSpPr/>
          <p:nvPr/>
        </p:nvSpPr>
        <p:spPr>
          <a:xfrm>
            <a:off x="7589520" y="1752600"/>
            <a:ext cx="335280" cy="9144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 name="TextBox 7"/>
          <p:cNvSpPr txBox="1"/>
          <p:nvPr/>
        </p:nvSpPr>
        <p:spPr>
          <a:xfrm>
            <a:off x="7896497" y="1978967"/>
            <a:ext cx="1219200" cy="461665"/>
          </a:xfrm>
          <a:prstGeom prst="rect">
            <a:avLst/>
          </a:prstGeom>
          <a:noFill/>
        </p:spPr>
        <p:txBody>
          <a:bodyPr wrap="square" rtlCol="0">
            <a:spAutoFit/>
          </a:bodyPr>
          <a:lstStyle/>
          <a:p>
            <a:r>
              <a:rPr lang="en-US" sz="2400" b="1" dirty="0" smtClean="0"/>
              <a:t>Excuses</a:t>
            </a:r>
            <a:endParaRPr lang="en-US" sz="2400" b="1" dirty="0"/>
          </a:p>
        </p:txBody>
      </p:sp>
      <p:sp>
        <p:nvSpPr>
          <p:cNvPr id="9" name="Right Brace 8"/>
          <p:cNvSpPr/>
          <p:nvPr/>
        </p:nvSpPr>
        <p:spPr>
          <a:xfrm>
            <a:off x="7589520" y="2819400"/>
            <a:ext cx="335280" cy="2362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0" name="TextBox 9"/>
          <p:cNvSpPr txBox="1"/>
          <p:nvPr/>
        </p:nvSpPr>
        <p:spPr>
          <a:xfrm>
            <a:off x="7924800" y="3200400"/>
            <a:ext cx="1219200" cy="1754326"/>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t>Would have</a:t>
            </a:r>
          </a:p>
          <a:p>
            <a:pPr marL="342900" indent="-342900">
              <a:buFont typeface="Arial" panose="020B0604020202020204" pitchFamily="34" charset="0"/>
              <a:buChar char="•"/>
            </a:pPr>
            <a:r>
              <a:rPr lang="en-US" b="1" dirty="0" smtClean="0"/>
              <a:t>Could have</a:t>
            </a:r>
          </a:p>
          <a:p>
            <a:pPr marL="342900" indent="-342900">
              <a:buFont typeface="Arial" panose="020B0604020202020204" pitchFamily="34" charset="0"/>
              <a:buChar char="•"/>
            </a:pPr>
            <a:r>
              <a:rPr lang="en-US" b="1" dirty="0" smtClean="0"/>
              <a:t>Should have</a:t>
            </a:r>
            <a:endParaRPr lang="en-US" b="1" dirty="0"/>
          </a:p>
        </p:txBody>
      </p:sp>
      <p:sp>
        <p:nvSpPr>
          <p:cNvPr id="11" name="Right Brace 10"/>
          <p:cNvSpPr/>
          <p:nvPr/>
        </p:nvSpPr>
        <p:spPr>
          <a:xfrm>
            <a:off x="7594419" y="5321179"/>
            <a:ext cx="335280" cy="13824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TextBox 11"/>
          <p:cNvSpPr txBox="1"/>
          <p:nvPr/>
        </p:nvSpPr>
        <p:spPr>
          <a:xfrm>
            <a:off x="7896496" y="5725380"/>
            <a:ext cx="1323704" cy="523220"/>
          </a:xfrm>
          <a:prstGeom prst="rect">
            <a:avLst/>
          </a:prstGeom>
          <a:noFill/>
        </p:spPr>
        <p:txBody>
          <a:bodyPr wrap="square" rtlCol="0">
            <a:spAutoFit/>
          </a:bodyPr>
          <a:lstStyle/>
          <a:p>
            <a:r>
              <a:rPr lang="en-US" sz="2800" b="1" dirty="0" smtClean="0">
                <a:solidFill>
                  <a:schemeClr val="bg1"/>
                </a:solidFill>
              </a:rPr>
              <a:t>Success</a:t>
            </a:r>
            <a:endParaRPr lang="en-US" sz="2800" b="1" dirty="0">
              <a:solidFill>
                <a:schemeClr val="bg1"/>
              </a:solidFill>
            </a:endParaRPr>
          </a:p>
        </p:txBody>
      </p:sp>
      <p:sp>
        <p:nvSpPr>
          <p:cNvPr id="2" name="Rounded Rectangle 1"/>
          <p:cNvSpPr/>
          <p:nvPr/>
        </p:nvSpPr>
        <p:spPr>
          <a:xfrm>
            <a:off x="4246530" y="2743200"/>
            <a:ext cx="4869167" cy="2475258"/>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246530" y="1140975"/>
            <a:ext cx="4883319" cy="1560711"/>
          </a:xfrm>
          <a:prstGeom prst="rect">
            <a:avLst/>
          </a:prstGeom>
        </p:spPr>
      </p:pic>
      <p:sp>
        <p:nvSpPr>
          <p:cNvPr id="6" name="Rounded Rectangle 5"/>
          <p:cNvSpPr/>
          <p:nvPr/>
        </p:nvSpPr>
        <p:spPr>
          <a:xfrm>
            <a:off x="4263947" y="5240625"/>
            <a:ext cx="4869167" cy="151489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7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 Can, I Will, I Did</a:t>
            </a:r>
            <a:endParaRPr lang="en-US" dirty="0">
              <a:solidFill>
                <a:schemeClr val="bg1"/>
              </a:solidFill>
            </a:endParaRPr>
          </a:p>
        </p:txBody>
      </p:sp>
      <p:sp>
        <p:nvSpPr>
          <p:cNvPr id="3" name="Content Placeholder 2"/>
          <p:cNvSpPr>
            <a:spLocks noGrp="1"/>
          </p:cNvSpPr>
          <p:nvPr>
            <p:ph idx="1"/>
          </p:nvPr>
        </p:nvSpPr>
        <p:spPr>
          <a:xfrm>
            <a:off x="457200" y="1600200"/>
            <a:ext cx="8382000" cy="4953000"/>
          </a:xfrm>
        </p:spPr>
        <p:txBody>
          <a:bodyPr>
            <a:normAutofit fontScale="70000" lnSpcReduction="20000"/>
          </a:bodyPr>
          <a:lstStyle/>
          <a:p>
            <a:r>
              <a:rPr lang="en-US" dirty="0" smtClean="0">
                <a:solidFill>
                  <a:schemeClr val="bg1"/>
                </a:solidFill>
              </a:rPr>
              <a:t>David and Goliath (1 Sam. 17:32-37, 45-46)</a:t>
            </a:r>
          </a:p>
          <a:p>
            <a:pPr lvl="1"/>
            <a:r>
              <a:rPr lang="en-US" dirty="0" smtClean="0">
                <a:solidFill>
                  <a:schemeClr val="bg1"/>
                </a:solidFill>
              </a:rPr>
              <a:t>Notice how our entire chart is illustrated by this story</a:t>
            </a:r>
          </a:p>
          <a:p>
            <a:pPr marL="0" indent="0">
              <a:buNone/>
            </a:pPr>
            <a:endParaRPr lang="en-US" sz="1100" dirty="0" smtClean="0">
              <a:solidFill>
                <a:schemeClr val="bg1"/>
              </a:solidFill>
            </a:endParaRPr>
          </a:p>
          <a:p>
            <a:r>
              <a:rPr lang="en-US" dirty="0" smtClean="0">
                <a:solidFill>
                  <a:schemeClr val="bg1"/>
                </a:solidFill>
              </a:rPr>
              <a:t>Paul </a:t>
            </a:r>
          </a:p>
          <a:p>
            <a:pPr lvl="1"/>
            <a:r>
              <a:rPr lang="en-US" dirty="0" smtClean="0">
                <a:solidFill>
                  <a:schemeClr val="bg1"/>
                </a:solidFill>
              </a:rPr>
              <a:t>I can do all thing through Christ who strengthens me (Phil. 4:10-13)</a:t>
            </a:r>
          </a:p>
          <a:p>
            <a:endParaRPr lang="en-US" sz="1100" dirty="0">
              <a:solidFill>
                <a:schemeClr val="bg1"/>
              </a:solidFill>
            </a:endParaRPr>
          </a:p>
          <a:p>
            <a:r>
              <a:rPr lang="en-US" dirty="0" smtClean="0">
                <a:solidFill>
                  <a:schemeClr val="bg1"/>
                </a:solidFill>
              </a:rPr>
              <a:t>Examples all around</a:t>
            </a:r>
          </a:p>
          <a:p>
            <a:pPr lvl="1"/>
            <a:r>
              <a:rPr lang="en-US" dirty="0" smtClean="0">
                <a:solidFill>
                  <a:schemeClr val="bg1"/>
                </a:solidFill>
              </a:rPr>
              <a:t>Early Christians sold their possessions, took the Gospel to the lost, dealt with conflict, etc… </a:t>
            </a:r>
          </a:p>
          <a:p>
            <a:pPr lvl="1"/>
            <a:r>
              <a:rPr lang="en-US" smtClean="0">
                <a:solidFill>
                  <a:schemeClr val="bg1"/>
                </a:solidFill>
              </a:rPr>
              <a:t>Grandparents</a:t>
            </a:r>
            <a:endParaRPr lang="en-US" dirty="0" smtClean="0">
              <a:solidFill>
                <a:schemeClr val="bg1"/>
              </a:solidFill>
            </a:endParaRPr>
          </a:p>
          <a:p>
            <a:pPr lvl="1"/>
            <a:r>
              <a:rPr lang="en-US" dirty="0" smtClean="0">
                <a:solidFill>
                  <a:schemeClr val="bg1"/>
                </a:solidFill>
              </a:rPr>
              <a:t>Many more here today</a:t>
            </a:r>
          </a:p>
          <a:p>
            <a:pPr lvl="1"/>
            <a:r>
              <a:rPr lang="en-US" dirty="0" smtClean="0">
                <a:solidFill>
                  <a:schemeClr val="bg1"/>
                </a:solidFill>
              </a:rPr>
              <a:t>College students</a:t>
            </a:r>
            <a:endParaRPr lang="en-US" sz="1100" dirty="0" smtClean="0">
              <a:solidFill>
                <a:schemeClr val="bg1"/>
              </a:solidFill>
            </a:endParaRPr>
          </a:p>
          <a:p>
            <a:endParaRPr lang="en-US" sz="1300" dirty="0" smtClean="0">
              <a:solidFill>
                <a:schemeClr val="bg1"/>
              </a:solidFill>
            </a:endParaRPr>
          </a:p>
          <a:p>
            <a:r>
              <a:rPr lang="en-US" dirty="0" smtClean="0">
                <a:solidFill>
                  <a:schemeClr val="bg1"/>
                </a:solidFill>
              </a:rPr>
              <a:t>“I Can, I Will, I Did” is what is rewarded</a:t>
            </a:r>
          </a:p>
          <a:p>
            <a:pPr lvl="1"/>
            <a:r>
              <a:rPr lang="en-US" dirty="0" smtClean="0">
                <a:solidFill>
                  <a:schemeClr val="bg1"/>
                </a:solidFill>
              </a:rPr>
              <a:t>2 Tim. 4:6-8: I have fought the good fight, I have finished the race</a:t>
            </a:r>
          </a:p>
          <a:p>
            <a:endParaRPr lang="en-US" sz="1300" dirty="0" smtClean="0">
              <a:solidFill>
                <a:schemeClr val="bg1"/>
              </a:solidFill>
            </a:endParaRPr>
          </a:p>
          <a:p>
            <a:r>
              <a:rPr lang="en-US" dirty="0" smtClean="0">
                <a:solidFill>
                  <a:schemeClr val="bg1"/>
                </a:solidFill>
              </a:rPr>
              <a:t>What about me?</a:t>
            </a:r>
          </a:p>
          <a:p>
            <a:endParaRPr lang="en-US" dirty="0">
              <a:solidFill>
                <a:schemeClr val="bg1"/>
              </a:solidFill>
            </a:endParaRPr>
          </a:p>
        </p:txBody>
      </p:sp>
    </p:spTree>
    <p:extLst>
      <p:ext uri="{BB962C8B-B14F-4D97-AF65-F5344CB8AC3E}">
        <p14:creationId xmlns:p14="http://schemas.microsoft.com/office/powerpoint/2010/main" val="23935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7A3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91"/>
            <a:ext cx="7696200" cy="6841067"/>
          </a:xfrm>
          <a:prstGeom prst="rect">
            <a:avLst/>
          </a:prstGeom>
        </p:spPr>
      </p:pic>
      <p:sp>
        <p:nvSpPr>
          <p:cNvPr id="11" name="Right Brace 10"/>
          <p:cNvSpPr/>
          <p:nvPr/>
        </p:nvSpPr>
        <p:spPr>
          <a:xfrm>
            <a:off x="7594419" y="5321179"/>
            <a:ext cx="335280" cy="13824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TextBox 11"/>
          <p:cNvSpPr txBox="1"/>
          <p:nvPr/>
        </p:nvSpPr>
        <p:spPr>
          <a:xfrm>
            <a:off x="7896496" y="5725380"/>
            <a:ext cx="1323704" cy="523220"/>
          </a:xfrm>
          <a:prstGeom prst="rect">
            <a:avLst/>
          </a:prstGeom>
          <a:noFill/>
        </p:spPr>
        <p:txBody>
          <a:bodyPr wrap="square" rtlCol="0">
            <a:spAutoFit/>
          </a:bodyPr>
          <a:lstStyle/>
          <a:p>
            <a:r>
              <a:rPr lang="en-US" sz="2800" b="1" dirty="0" smtClean="0">
                <a:solidFill>
                  <a:schemeClr val="bg1"/>
                </a:solidFill>
              </a:rPr>
              <a:t>Success</a:t>
            </a:r>
            <a:endParaRPr lang="en-US" sz="2800" b="1" dirty="0">
              <a:solidFill>
                <a:schemeClr val="bg1"/>
              </a:solidFill>
            </a:endParaRPr>
          </a:p>
        </p:txBody>
      </p:sp>
      <p:sp>
        <p:nvSpPr>
          <p:cNvPr id="3" name="Rectangle 2"/>
          <p:cNvSpPr/>
          <p:nvPr/>
        </p:nvSpPr>
        <p:spPr>
          <a:xfrm rot="5400000">
            <a:off x="6957786" y="2238729"/>
            <a:ext cx="3057697" cy="1323439"/>
          </a:xfrm>
          <a:prstGeom prst="rect">
            <a:avLst/>
          </a:prstGeom>
          <a:noFill/>
        </p:spPr>
        <p:txBody>
          <a:bodyPr wrap="none" lIns="91440" tIns="45720" rIns="91440" bIns="45720">
            <a:spAutoFit/>
          </a:bodyPr>
          <a:lstStyle/>
          <a:p>
            <a:pPr algn="ctr"/>
            <a:r>
              <a:rPr lang="en-US" sz="8000" b="1" cap="none" spc="0" dirty="0" smtClean="0">
                <a:ln w="12700" cmpd="sng">
                  <a:solidFill>
                    <a:schemeClr val="accent4"/>
                  </a:solidFill>
                  <a:prstDash val="solid"/>
                </a:ln>
                <a:solidFill>
                  <a:schemeClr val="bg1"/>
                </a:solidFill>
                <a:effectLst/>
              </a:rPr>
              <a:t>Failure</a:t>
            </a:r>
            <a:endParaRPr lang="en-US" sz="8000" b="1" cap="none" spc="0" dirty="0">
              <a:ln w="12700" cmpd="sng">
                <a:solidFill>
                  <a:schemeClr val="accent4"/>
                </a:solidFill>
                <a:prstDash val="solid"/>
              </a:ln>
              <a:solidFill>
                <a:schemeClr val="bg1"/>
              </a:solidFill>
              <a:effectLst/>
            </a:endParaRPr>
          </a:p>
        </p:txBody>
      </p:sp>
      <p:cxnSp>
        <p:nvCxnSpPr>
          <p:cNvPr id="13" name="Straight Connector 12"/>
          <p:cNvCxnSpPr/>
          <p:nvPr/>
        </p:nvCxnSpPr>
        <p:spPr>
          <a:xfrm>
            <a:off x="4800600" y="5188768"/>
            <a:ext cx="4191000" cy="292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152400"/>
            <a:ext cx="5562600" cy="95410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800" dirty="0" smtClean="0">
                <a:solidFill>
                  <a:schemeClr val="bg1"/>
                </a:solidFill>
              </a:rPr>
              <a:t>How Am I Doing on the Goal?</a:t>
            </a:r>
          </a:p>
          <a:p>
            <a:pPr algn="ctr"/>
            <a:r>
              <a:rPr lang="en-US" sz="2800" dirty="0" smtClean="0">
                <a:solidFill>
                  <a:schemeClr val="bg1"/>
                </a:solidFill>
              </a:rPr>
              <a:t>“Serving God By Serving Others”</a:t>
            </a:r>
            <a:endParaRPr lang="en-US" sz="2800" dirty="0">
              <a:solidFill>
                <a:schemeClr val="bg1"/>
              </a:solidFill>
            </a:endParaRPr>
          </a:p>
        </p:txBody>
      </p:sp>
    </p:spTree>
    <p:extLst>
      <p:ext uri="{BB962C8B-B14F-4D97-AF65-F5344CB8AC3E}">
        <p14:creationId xmlns:p14="http://schemas.microsoft.com/office/powerpoint/2010/main" val="1139294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3F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1" y="15241"/>
            <a:ext cx="9144000" cy="6118860"/>
          </a:xfrm>
          <a:prstGeom prst="rect">
            <a:avLst/>
          </a:prstGeom>
        </p:spPr>
      </p:pic>
      <p:sp>
        <p:nvSpPr>
          <p:cNvPr id="7" name="TextBox 6"/>
          <p:cNvSpPr txBox="1"/>
          <p:nvPr/>
        </p:nvSpPr>
        <p:spPr>
          <a:xfrm>
            <a:off x="-1" y="5881242"/>
            <a:ext cx="9144001" cy="1077218"/>
          </a:xfrm>
          <a:prstGeom prst="rect">
            <a:avLst/>
          </a:prstGeom>
          <a:effectLst>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t>Are we ready to give a status on “Serving God by Serving Others”?</a:t>
            </a:r>
            <a:endParaRPr lang="en-US" sz="3200" dirty="0"/>
          </a:p>
        </p:txBody>
      </p:sp>
    </p:spTree>
    <p:extLst>
      <p:ext uri="{BB962C8B-B14F-4D97-AF65-F5344CB8AC3E}">
        <p14:creationId xmlns:p14="http://schemas.microsoft.com/office/powerpoint/2010/main" val="354244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wo hands reaching for each other with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5"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9220"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9221" name="AutoShape 9"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3029" name="Text Box 21"/>
          <p:cNvSpPr txBox="1">
            <a:spLocks noChangeArrowheads="1"/>
          </p:cNvSpPr>
          <p:nvPr/>
        </p:nvSpPr>
        <p:spPr bwMode="auto">
          <a:xfrm>
            <a:off x="5181600" y="3581400"/>
            <a:ext cx="3200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r>
              <a:rPr lang="en-US" sz="4400" dirty="0">
                <a:solidFill>
                  <a:srgbClr val="003366"/>
                </a:solidFill>
                <a:latin typeface="Impact" panose="020B0806030902050204" pitchFamily="34" charset="0"/>
              </a:rPr>
              <a:t>Serving God by Serving One Another</a:t>
            </a:r>
          </a:p>
        </p:txBody>
      </p:sp>
      <p:sp>
        <p:nvSpPr>
          <p:cNvPr id="2" name="TextBox 1"/>
          <p:cNvSpPr txBox="1"/>
          <p:nvPr/>
        </p:nvSpPr>
        <p:spPr>
          <a:xfrm>
            <a:off x="0" y="0"/>
            <a:ext cx="4352109" cy="3539430"/>
          </a:xfrm>
          <a:prstGeom prst="rect">
            <a:avLst/>
          </a:prstGeom>
          <a:effectLst>
            <a:softEdge rad="635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t>1Jo </a:t>
            </a:r>
            <a:r>
              <a:rPr lang="en-US" sz="3200" dirty="0" smtClean="0"/>
              <a:t>3:23 </a:t>
            </a:r>
            <a:r>
              <a:rPr lang="en-US" sz="3200" dirty="0"/>
              <a:t>And this is His commandment: that we should believe on the name of His Son Jesus Christ and love one another, as He gave us commandment.</a:t>
            </a:r>
          </a:p>
        </p:txBody>
      </p:sp>
    </p:spTree>
    <p:extLst>
      <p:ext uri="{BB962C8B-B14F-4D97-AF65-F5344CB8AC3E}">
        <p14:creationId xmlns:p14="http://schemas.microsoft.com/office/powerpoint/2010/main" val="3641154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7307" y="0"/>
            <a:ext cx="9498614" cy="6857999"/>
          </a:xfrm>
          <a:prstGeom prst="rect">
            <a:avLst/>
          </a:prstGeom>
        </p:spPr>
      </p:pic>
    </p:spTree>
    <p:extLst>
      <p:ext uri="{BB962C8B-B14F-4D97-AF65-F5344CB8AC3E}">
        <p14:creationId xmlns:p14="http://schemas.microsoft.com/office/powerpoint/2010/main" val="3599362990"/>
      </p:ext>
    </p:extLst>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wo hands reaching for each other with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5"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9220"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9221" name="AutoShape 9"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3029" name="Text Box 21"/>
          <p:cNvSpPr txBox="1">
            <a:spLocks noChangeArrowheads="1"/>
          </p:cNvSpPr>
          <p:nvPr/>
        </p:nvSpPr>
        <p:spPr bwMode="auto">
          <a:xfrm>
            <a:off x="5181600" y="3581400"/>
            <a:ext cx="3200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r>
              <a:rPr lang="en-US" sz="4400" dirty="0">
                <a:solidFill>
                  <a:srgbClr val="003366"/>
                </a:solidFill>
                <a:latin typeface="Impact" panose="020B0806030902050204" pitchFamily="34" charset="0"/>
              </a:rPr>
              <a:t>Serving God by Serving One Another</a:t>
            </a:r>
          </a:p>
        </p:txBody>
      </p:sp>
      <p:sp>
        <p:nvSpPr>
          <p:cNvPr id="2" name="TextBox 1"/>
          <p:cNvSpPr txBox="1"/>
          <p:nvPr/>
        </p:nvSpPr>
        <p:spPr>
          <a:xfrm>
            <a:off x="0" y="0"/>
            <a:ext cx="5334000" cy="2062103"/>
          </a:xfrm>
          <a:prstGeom prst="rect">
            <a:avLst/>
          </a:prstGeom>
          <a:effectLst>
            <a:softEdge rad="1905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Who Is My Brother?</a:t>
            </a:r>
          </a:p>
          <a:p>
            <a:pPr marL="457200" indent="-457200">
              <a:buFont typeface="Arial" panose="020B0604020202020204" pitchFamily="34" charset="0"/>
              <a:buChar char="•"/>
            </a:pPr>
            <a:r>
              <a:rPr lang="en-US" sz="3200" dirty="0" smtClean="0"/>
              <a:t>Biological Brother (Family)</a:t>
            </a:r>
          </a:p>
          <a:p>
            <a:pPr marL="457200" indent="-457200">
              <a:buFont typeface="Arial" panose="020B0604020202020204" pitchFamily="34" charset="0"/>
              <a:buChar char="•"/>
            </a:pPr>
            <a:r>
              <a:rPr lang="en-US" sz="3200" dirty="0" smtClean="0"/>
              <a:t>Spiritual Brother (Christians)</a:t>
            </a:r>
          </a:p>
          <a:p>
            <a:pPr marL="457200" indent="-457200">
              <a:buFont typeface="Arial" panose="020B0604020202020204" pitchFamily="34" charset="0"/>
              <a:buChar char="•"/>
            </a:pPr>
            <a:r>
              <a:rPr lang="en-US" sz="3200" dirty="0" smtClean="0"/>
              <a:t>Fellow Human</a:t>
            </a:r>
            <a:endParaRPr lang="en-US" sz="3200" dirty="0"/>
          </a:p>
        </p:txBody>
      </p:sp>
    </p:spTree>
    <p:extLst>
      <p:ext uri="{BB962C8B-B14F-4D97-AF65-F5344CB8AC3E}">
        <p14:creationId xmlns:p14="http://schemas.microsoft.com/office/powerpoint/2010/main" val="121645057"/>
      </p:ext>
    </p:extLst>
  </p:cSld>
  <p:clrMapOvr>
    <a:masterClrMapping/>
  </p:clrMapOvr>
  <mc:AlternateContent xmlns:mc="http://schemas.openxmlformats.org/markup-compatibility/2006">
    <mc:Choice xmlns:p14="http://schemas.microsoft.com/office/powerpoint/2010/main" Requires="p14">
      <p:transition spd="slow" p14:dur="65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a:solidFill>
                  <a:schemeClr val="bg1"/>
                </a:solidFill>
              </a:rPr>
              <a:t>1Jo 4:20 If someone says, "I love God," and hates his brother, he is a liar; </a:t>
            </a:r>
            <a:r>
              <a:rPr lang="en-US"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276272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wo hands reaching for each other with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5"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9220"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9221" name="AutoShape 9"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3029" name="Text Box 21"/>
          <p:cNvSpPr txBox="1">
            <a:spLocks noChangeArrowheads="1"/>
          </p:cNvSpPr>
          <p:nvPr/>
        </p:nvSpPr>
        <p:spPr bwMode="auto">
          <a:xfrm>
            <a:off x="4953000" y="3352800"/>
            <a:ext cx="3810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r>
              <a:rPr lang="en-US" sz="4400" dirty="0" smtClean="0">
                <a:solidFill>
                  <a:schemeClr val="accent2">
                    <a:lumMod val="50000"/>
                  </a:schemeClr>
                </a:solidFill>
                <a:latin typeface="Impact" panose="020B0806030902050204" pitchFamily="34" charset="0"/>
              </a:rPr>
              <a:t>Christianity is *NOT* Merely an Educational Pursuit</a:t>
            </a:r>
            <a:endParaRPr lang="en-US" sz="4400" dirty="0">
              <a:solidFill>
                <a:schemeClr val="accent2">
                  <a:lumMod val="50000"/>
                </a:schemeClr>
              </a:solidFill>
              <a:latin typeface="Impact" panose="020B0806030902050204" pitchFamily="34" charset="0"/>
            </a:endParaRPr>
          </a:p>
        </p:txBody>
      </p:sp>
      <p:sp>
        <p:nvSpPr>
          <p:cNvPr id="2" name="TextBox 1"/>
          <p:cNvSpPr txBox="1"/>
          <p:nvPr/>
        </p:nvSpPr>
        <p:spPr>
          <a:xfrm>
            <a:off x="0" y="0"/>
            <a:ext cx="4352109" cy="2062103"/>
          </a:xfrm>
          <a:prstGeom prst="rect">
            <a:avLst/>
          </a:prstGeom>
          <a:effectLst>
            <a:softEdge rad="635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t>1Jo 3:18 My little children, let us not love in word or in tongue, but in deed and in truth.</a:t>
            </a:r>
          </a:p>
        </p:txBody>
      </p:sp>
    </p:spTree>
    <p:extLst>
      <p:ext uri="{BB962C8B-B14F-4D97-AF65-F5344CB8AC3E}">
        <p14:creationId xmlns:p14="http://schemas.microsoft.com/office/powerpoint/2010/main" val="3144223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7A3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91"/>
            <a:ext cx="7696200" cy="6841067"/>
          </a:xfrm>
          <a:prstGeom prst="rect">
            <a:avLst/>
          </a:prstGeom>
        </p:spPr>
      </p:pic>
      <p:sp>
        <p:nvSpPr>
          <p:cNvPr id="5" name="TextBox 4"/>
          <p:cNvSpPr txBox="1"/>
          <p:nvPr/>
        </p:nvSpPr>
        <p:spPr>
          <a:xfrm>
            <a:off x="7910649" y="1290934"/>
            <a:ext cx="1219200" cy="461665"/>
          </a:xfrm>
          <a:prstGeom prst="rect">
            <a:avLst/>
          </a:prstGeom>
          <a:noFill/>
        </p:spPr>
        <p:txBody>
          <a:bodyPr wrap="square" rtlCol="0">
            <a:spAutoFit/>
          </a:bodyPr>
          <a:lstStyle/>
          <a:p>
            <a:r>
              <a:rPr lang="en-US" sz="2400" b="1" dirty="0" smtClean="0"/>
              <a:t>Failure</a:t>
            </a:r>
            <a:endParaRPr lang="en-US" sz="2400" b="1" dirty="0"/>
          </a:p>
        </p:txBody>
      </p:sp>
      <p:sp>
        <p:nvSpPr>
          <p:cNvPr id="7" name="Right Brace 6"/>
          <p:cNvSpPr/>
          <p:nvPr/>
        </p:nvSpPr>
        <p:spPr>
          <a:xfrm>
            <a:off x="7589520" y="1752600"/>
            <a:ext cx="335280" cy="9144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 name="TextBox 7"/>
          <p:cNvSpPr txBox="1"/>
          <p:nvPr/>
        </p:nvSpPr>
        <p:spPr>
          <a:xfrm>
            <a:off x="7896497" y="1978967"/>
            <a:ext cx="1219200" cy="461665"/>
          </a:xfrm>
          <a:prstGeom prst="rect">
            <a:avLst/>
          </a:prstGeom>
          <a:noFill/>
        </p:spPr>
        <p:txBody>
          <a:bodyPr wrap="square" rtlCol="0">
            <a:spAutoFit/>
          </a:bodyPr>
          <a:lstStyle/>
          <a:p>
            <a:r>
              <a:rPr lang="en-US" sz="2400" b="1" dirty="0" smtClean="0"/>
              <a:t>Excuses</a:t>
            </a:r>
            <a:endParaRPr lang="en-US" sz="2400" b="1" dirty="0"/>
          </a:p>
        </p:txBody>
      </p:sp>
      <p:sp>
        <p:nvSpPr>
          <p:cNvPr id="9" name="Right Brace 8"/>
          <p:cNvSpPr/>
          <p:nvPr/>
        </p:nvSpPr>
        <p:spPr>
          <a:xfrm>
            <a:off x="7589520" y="2819400"/>
            <a:ext cx="335280" cy="2362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0" name="TextBox 9"/>
          <p:cNvSpPr txBox="1"/>
          <p:nvPr/>
        </p:nvSpPr>
        <p:spPr>
          <a:xfrm>
            <a:off x="7924800" y="3200400"/>
            <a:ext cx="1219200" cy="1754326"/>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t>Would have</a:t>
            </a:r>
          </a:p>
          <a:p>
            <a:pPr marL="342900" indent="-342900">
              <a:buFont typeface="Arial" panose="020B0604020202020204" pitchFamily="34" charset="0"/>
              <a:buChar char="•"/>
            </a:pPr>
            <a:r>
              <a:rPr lang="en-US" b="1" dirty="0" smtClean="0"/>
              <a:t>Could have</a:t>
            </a:r>
          </a:p>
          <a:p>
            <a:pPr marL="342900" indent="-342900">
              <a:buFont typeface="Arial" panose="020B0604020202020204" pitchFamily="34" charset="0"/>
              <a:buChar char="•"/>
            </a:pPr>
            <a:r>
              <a:rPr lang="en-US" b="1" dirty="0" smtClean="0"/>
              <a:t>Should have</a:t>
            </a:r>
            <a:endParaRPr lang="en-US" b="1" dirty="0"/>
          </a:p>
        </p:txBody>
      </p:sp>
      <p:sp>
        <p:nvSpPr>
          <p:cNvPr id="11" name="Right Brace 10"/>
          <p:cNvSpPr/>
          <p:nvPr/>
        </p:nvSpPr>
        <p:spPr>
          <a:xfrm>
            <a:off x="7594419" y="5321179"/>
            <a:ext cx="335280" cy="13824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TextBox 11"/>
          <p:cNvSpPr txBox="1"/>
          <p:nvPr/>
        </p:nvSpPr>
        <p:spPr>
          <a:xfrm>
            <a:off x="7896496" y="5725380"/>
            <a:ext cx="1323704" cy="523220"/>
          </a:xfrm>
          <a:prstGeom prst="rect">
            <a:avLst/>
          </a:prstGeom>
          <a:noFill/>
        </p:spPr>
        <p:txBody>
          <a:bodyPr wrap="square" rtlCol="0">
            <a:spAutoFit/>
          </a:bodyPr>
          <a:lstStyle/>
          <a:p>
            <a:r>
              <a:rPr lang="en-US" sz="2800" b="1" dirty="0" smtClean="0">
                <a:solidFill>
                  <a:schemeClr val="bg1"/>
                </a:solidFill>
              </a:rPr>
              <a:t>Success</a:t>
            </a:r>
            <a:endParaRPr lang="en-US" sz="2800" b="1" dirty="0">
              <a:solidFill>
                <a:schemeClr val="bg1"/>
              </a:solidFill>
            </a:endParaRPr>
          </a:p>
        </p:txBody>
      </p:sp>
      <p:sp>
        <p:nvSpPr>
          <p:cNvPr id="14" name="Rounded Rectangle 13"/>
          <p:cNvSpPr/>
          <p:nvPr/>
        </p:nvSpPr>
        <p:spPr>
          <a:xfrm>
            <a:off x="4267200" y="1164924"/>
            <a:ext cx="4848497" cy="1524000"/>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5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 Won’t (Refusal)</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smtClean="0">
                <a:solidFill>
                  <a:schemeClr val="bg1"/>
                </a:solidFill>
              </a:rPr>
              <a:t>Pharaoh – Who is God that I should Obey Him?</a:t>
            </a:r>
          </a:p>
          <a:p>
            <a:endParaRPr lang="en-US" sz="1100" dirty="0" smtClean="0">
              <a:solidFill>
                <a:schemeClr val="bg1"/>
              </a:solidFill>
            </a:endParaRPr>
          </a:p>
          <a:p>
            <a:r>
              <a:rPr lang="en-US" dirty="0" smtClean="0">
                <a:solidFill>
                  <a:schemeClr val="bg1"/>
                </a:solidFill>
              </a:rPr>
              <a:t>Priest and Levite – Parable of the Good Samaritan (Luke 10:25-37)</a:t>
            </a:r>
          </a:p>
          <a:p>
            <a:endParaRPr lang="en-US" sz="1100" dirty="0" smtClean="0">
              <a:solidFill>
                <a:schemeClr val="bg1"/>
              </a:solidFill>
            </a:endParaRPr>
          </a:p>
          <a:p>
            <a:r>
              <a:rPr lang="en-US" dirty="0" smtClean="0">
                <a:solidFill>
                  <a:schemeClr val="bg1"/>
                </a:solidFill>
              </a:rPr>
              <a:t>1Jo </a:t>
            </a:r>
            <a:r>
              <a:rPr lang="en-US" dirty="0">
                <a:solidFill>
                  <a:schemeClr val="bg1"/>
                </a:solidFill>
              </a:rPr>
              <a:t>3:17 But whoever has this world's goods, and sees his brother in need, and shuts up his heart from him, how does the love of God abide in him</a:t>
            </a:r>
            <a:r>
              <a:rPr lang="en-US" dirty="0" smtClean="0">
                <a:solidFill>
                  <a:schemeClr val="bg1"/>
                </a:solidFill>
              </a:rPr>
              <a:t>?</a:t>
            </a:r>
          </a:p>
          <a:p>
            <a:endParaRPr lang="en-US" sz="1100" dirty="0" smtClean="0">
              <a:solidFill>
                <a:schemeClr val="bg1"/>
              </a:solidFill>
            </a:endParaRPr>
          </a:p>
          <a:p>
            <a:r>
              <a:rPr lang="en-US" dirty="0" smtClean="0">
                <a:solidFill>
                  <a:schemeClr val="bg1"/>
                </a:solidFill>
              </a:rPr>
              <a:t>What about me?</a:t>
            </a:r>
          </a:p>
          <a:p>
            <a:endParaRPr lang="en-US" dirty="0">
              <a:solidFill>
                <a:schemeClr val="bg1"/>
              </a:solidFill>
            </a:endParaRPr>
          </a:p>
        </p:txBody>
      </p:sp>
    </p:spTree>
    <p:extLst>
      <p:ext uri="{BB962C8B-B14F-4D97-AF65-F5344CB8AC3E}">
        <p14:creationId xmlns:p14="http://schemas.microsoft.com/office/powerpoint/2010/main" val="27729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ts_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7141</TotalTime>
  <Words>527</Words>
  <Application>Microsoft Office PowerPoint</Application>
  <PresentationFormat>On-screen Show (4:3)</PresentationFormat>
  <Paragraphs>79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Impact</vt:lpstr>
      <vt:lpstr>acts_ma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Won’t (Refusal)</vt:lpstr>
      <vt:lpstr>I Can’t (Excuses)</vt:lpstr>
      <vt:lpstr>PowerPoint Presentation</vt:lpstr>
      <vt:lpstr>Knowing What to Do Isn’t Enough</vt:lpstr>
      <vt:lpstr>PowerPoint Presentation</vt:lpstr>
      <vt:lpstr>I Can, I Will, I Did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moyers</dc:creator>
  <cp:lastModifiedBy>Tracy Moyers</cp:lastModifiedBy>
  <cp:revision>56</cp:revision>
  <dcterms:created xsi:type="dcterms:W3CDTF">2012-08-29T14:36:19Z</dcterms:created>
  <dcterms:modified xsi:type="dcterms:W3CDTF">2014-04-06T13:35:05Z</dcterms:modified>
</cp:coreProperties>
</file>