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4"/>
  </p:notesMasterIdLst>
  <p:sldIdLst>
    <p:sldId id="1268" r:id="rId2"/>
    <p:sldId id="3001" r:id="rId3"/>
    <p:sldId id="2928" r:id="rId4"/>
    <p:sldId id="2964" r:id="rId5"/>
    <p:sldId id="3017" r:id="rId6"/>
    <p:sldId id="2965" r:id="rId7"/>
    <p:sldId id="2972" r:id="rId8"/>
    <p:sldId id="2973" r:id="rId9"/>
    <p:sldId id="2966" r:id="rId10"/>
    <p:sldId id="2975" r:id="rId11"/>
    <p:sldId id="2974" r:id="rId12"/>
    <p:sldId id="2967" r:id="rId13"/>
    <p:sldId id="2968" r:id="rId14"/>
    <p:sldId id="2969" r:id="rId15"/>
    <p:sldId id="2976" r:id="rId16"/>
    <p:sldId id="2977" r:id="rId17"/>
    <p:sldId id="2978" r:id="rId18"/>
    <p:sldId id="2979" r:id="rId19"/>
    <p:sldId id="2980" r:id="rId20"/>
    <p:sldId id="2981" r:id="rId21"/>
    <p:sldId id="2970" r:id="rId22"/>
    <p:sldId id="2971" r:id="rId23"/>
    <p:sldId id="2811" r:id="rId24"/>
    <p:sldId id="2936" r:id="rId25"/>
    <p:sldId id="2982" r:id="rId26"/>
    <p:sldId id="2986" r:id="rId27"/>
    <p:sldId id="2987" r:id="rId28"/>
    <p:sldId id="2988" r:id="rId29"/>
    <p:sldId id="2983" r:id="rId30"/>
    <p:sldId id="2984" r:id="rId31"/>
    <p:sldId id="2989" r:id="rId32"/>
    <p:sldId id="2990" r:id="rId33"/>
    <p:sldId id="2991" r:id="rId34"/>
    <p:sldId id="2985" r:id="rId35"/>
    <p:sldId id="2992" r:id="rId36"/>
    <p:sldId id="3018" r:id="rId37"/>
    <p:sldId id="2994" r:id="rId38"/>
    <p:sldId id="2999" r:id="rId39"/>
    <p:sldId id="2995" r:id="rId40"/>
    <p:sldId id="2996" r:id="rId41"/>
    <p:sldId id="3002" r:id="rId42"/>
    <p:sldId id="2997" r:id="rId43"/>
    <p:sldId id="3003" r:id="rId44"/>
    <p:sldId id="3004" r:id="rId45"/>
    <p:sldId id="3005" r:id="rId46"/>
    <p:sldId id="3009" r:id="rId47"/>
    <p:sldId id="3006" r:id="rId48"/>
    <p:sldId id="3010" r:id="rId49"/>
    <p:sldId id="2502" r:id="rId50"/>
    <p:sldId id="2961" r:id="rId51"/>
    <p:sldId id="3016" r:id="rId52"/>
    <p:sldId id="3015" r:id="rId53"/>
  </p:sldIdLst>
  <p:sldSz cx="9144000" cy="6858000" type="screen4x3"/>
  <p:notesSz cx="6858000" cy="9144000"/>
  <p:embeddedFontLst>
    <p:embeddedFont>
      <p:font typeface="Arial Black" pitchFamily="34" charset="0"/>
      <p:bold r:id="rId55"/>
    </p:embeddedFont>
    <p:embeddedFont>
      <p:font typeface="AR CENA" pitchFamily="2" charset="0"/>
      <p:regular r:id="rId56"/>
    </p:embeddedFont>
    <p:embeddedFont>
      <p:font typeface="Trebuchet MS" pitchFamily="34" charset="0"/>
      <p:regular r:id="rId57"/>
      <p:bold r:id="rId58"/>
      <p:italic r:id="rId59"/>
      <p:boldItalic r:id="rId60"/>
    </p:embeddedFont>
    <p:embeddedFont>
      <p:font typeface="Calibri" pitchFamily="34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2F"/>
    <a:srgbClr val="FFCC66"/>
    <a:srgbClr val="0000C0"/>
    <a:srgbClr val="A9BFD9"/>
    <a:srgbClr val="FFFFCC"/>
    <a:srgbClr val="FFFF99"/>
    <a:srgbClr val="9C5BCD"/>
    <a:srgbClr val="FF9900"/>
    <a:srgbClr val="30DCF4"/>
    <a:srgbClr val="1FCF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805" autoAdjust="0"/>
    <p:restoredTop sz="98217" autoAdjust="0"/>
  </p:normalViewPr>
  <p:slideViewPr>
    <p:cSldViewPr>
      <p:cViewPr>
        <p:scale>
          <a:sx n="90" d="100"/>
          <a:sy n="90" d="100"/>
        </p:scale>
        <p:origin x="-80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CF31-BCEC-4B97-9270-CF2E32923441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BFBF3-FAAE-461D-8111-AB1D5537B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FBF3-FAAE-461D-8111-AB1D5537B5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 extrusionH="76200" contourW="12700" prstMaterial="metal">
            <a:bevelT w="317500" h="254000"/>
            <a:extrusionClr>
              <a:schemeClr val="bg1"/>
            </a:extrusionClr>
            <a:contourClr>
              <a:srgbClr val="0070C0"/>
            </a:contourClr>
          </a:sp3d>
        </p:spPr>
        <p:txBody>
          <a:bodyPr lIns="0" tIns="0" rIns="0" bIns="0" anchor="ctr" anchorCtr="0"/>
          <a:lstStyle>
            <a:lvl1pPr>
              <a:defRPr sz="4000" b="0" i="0">
                <a:latin typeface="AR CENA" pitchFamily="2" charset="0"/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</a:t>
            </a:r>
            <a:r>
              <a:rPr lang="es-ES" noProof="0" dirty="0" err="1" smtClean="0"/>
              <a:t>Master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</a:t>
            </a:r>
            <a:r>
              <a:rPr lang="es-ES" noProof="0" dirty="0" err="1" smtClean="0"/>
              <a:t>Master</a:t>
            </a:r>
            <a:r>
              <a:rPr lang="es-ES" noProof="0" dirty="0" smtClean="0"/>
              <a:t>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A2D7-AD10-4B2B-AAFF-E0F0D50B1812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365125"/>
          </a:xfrm>
        </p:spPr>
        <p:txBody>
          <a:bodyPr/>
          <a:lstStyle/>
          <a:p>
            <a:fld id="{76EE66B7-11FD-451E-B5AB-55AFBF9C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55448"/>
            <a:ext cx="8778240" cy="2590800"/>
          </a:xfrm>
        </p:spPr>
        <p:txBody>
          <a:bodyPr/>
          <a:lstStyle>
            <a:lvl1pPr>
              <a:buSzPct val="100000"/>
              <a:buFont typeface="Wingdings" pitchFamily="2" charset="2"/>
              <a:buChar char="Ø"/>
              <a:defRPr sz="3600"/>
            </a:lvl1pPr>
            <a:lvl2pPr>
              <a:buFont typeface="Arial" pitchFamily="34" charset="0"/>
              <a:buChar char="•"/>
              <a:defRPr sz="3200"/>
            </a:lvl2pPr>
            <a:lvl3pPr>
              <a:buFont typeface="Wingdings" pitchFamily="2" charset="2"/>
              <a:buChar char="ü"/>
              <a:defRPr sz="2800"/>
            </a:lvl3pPr>
            <a:lvl4pPr>
              <a:defRPr sz="25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</a:t>
            </a:r>
            <a:r>
              <a:rPr lang="es-ES" noProof="0" dirty="0" err="1" smtClean="0"/>
              <a:t>Master</a:t>
            </a:r>
            <a:r>
              <a:rPr lang="es-ES" noProof="0" dirty="0" smtClean="0"/>
              <a:t>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8ABC-073C-4C80-9904-D9DFFE0AA225}" type="datetime1">
              <a:rPr lang="en-US" noProof="0" smtClean="0"/>
              <a:pPr/>
              <a:t>6/17/2015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365125"/>
          </a:xfrm>
        </p:spPr>
        <p:txBody>
          <a:bodyPr/>
          <a:lstStyle/>
          <a:p>
            <a:fld id="{76EE66B7-11FD-451E-B5AB-55AFBF9C0115}" type="slidenum">
              <a:rPr lang="es-ES" noProof="0" smtClean="0"/>
              <a:pPr/>
              <a:t>‹#›</a:t>
            </a:fld>
            <a:endParaRPr lang="es-E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45259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</a:t>
            </a:r>
            <a:r>
              <a:rPr lang="es-ES" noProof="0" dirty="0" err="1" smtClean="0"/>
              <a:t>Master</a:t>
            </a:r>
            <a:r>
              <a:rPr lang="es-ES" noProof="0" dirty="0" smtClean="0"/>
              <a:t>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45259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8ABC-073C-4C80-9904-D9DFFE0AA225}" type="datetime1">
              <a:rPr lang="en-US" noProof="0" smtClean="0"/>
              <a:pPr/>
              <a:t>6/17/2015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365125"/>
          </a:xfrm>
        </p:spPr>
        <p:txBody>
          <a:bodyPr/>
          <a:lstStyle/>
          <a:p>
            <a:fld id="{76EE66B7-11FD-451E-B5AB-55AFBF9C0115}" type="slidenum">
              <a:rPr lang="es-ES" noProof="0" smtClean="0"/>
              <a:pPr/>
              <a:t>‹#›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55448"/>
            <a:ext cx="8778240" cy="2587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</a:t>
            </a:r>
            <a:r>
              <a:rPr lang="es-ES" noProof="0" dirty="0" err="1" smtClean="0"/>
              <a:t>Master</a:t>
            </a:r>
            <a:r>
              <a:rPr lang="es-ES" noProof="0" dirty="0" smtClean="0"/>
              <a:t>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8CCB-F30E-484A-9FA9-CA2CCDDD9D2D}" type="datetime1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fld id="{76EE66B7-11FD-451E-B5AB-55AFBF9C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hf hdr="0" ftr="0" dt="0"/>
  <p:txStyles>
    <p:titleStyle>
      <a:lvl1pPr algn="ctr" defTabSz="914400" rtl="0" eaLnBrk="1" latinLnBrk="0" hangingPunct="1">
        <a:lnSpc>
          <a:spcPts val="5000"/>
        </a:lnSpc>
        <a:spcBef>
          <a:spcPct val="0"/>
        </a:spcBef>
        <a:buNone/>
        <a:defRPr sz="3600" b="1" i="1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65176" algn="l" defTabSz="914400" rtl="0" eaLnBrk="1" latinLnBrk="0" hangingPunct="1">
        <a:lnSpc>
          <a:spcPts val="3400"/>
        </a:lnSpc>
        <a:spcBef>
          <a:spcPct val="20000"/>
        </a:spcBef>
        <a:buSzPct val="100000"/>
        <a:buFont typeface="Wingdings" pitchFamily="2" charset="2"/>
        <a:buChar char="Ø"/>
        <a:tabLst>
          <a:tab pos="182880" algn="l"/>
        </a:tabLst>
        <a:defRPr sz="3600" b="0" i="0" kern="1200" cap="none" spc="0" baseline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 CENA" pitchFamily="2" charset="0"/>
          <a:ea typeface="+mn-ea"/>
          <a:cs typeface="Arial" pitchFamily="34" charset="0"/>
        </a:defRPr>
      </a:lvl1pPr>
      <a:lvl2pPr marL="585216" indent="-285750" algn="l" defTabSz="914400" rtl="0" eaLnBrk="1" latinLnBrk="0" hangingPunct="1">
        <a:lnSpc>
          <a:spcPts val="3000"/>
        </a:lnSpc>
        <a:spcBef>
          <a:spcPct val="20000"/>
        </a:spcBef>
        <a:buFont typeface="Arial" pitchFamily="34" charset="0"/>
        <a:buChar char="•"/>
        <a:defRPr sz="3200" b="0" i="0" kern="1200" cap="none" spc="0" baseline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 CENA" pitchFamily="2" charset="0"/>
          <a:ea typeface="+mn-ea"/>
          <a:cs typeface="Arial" pitchFamily="34" charset="0"/>
        </a:defRPr>
      </a:lvl2pPr>
      <a:lvl3pPr marL="768096" indent="-182880" algn="l" defTabSz="914400" rtl="0" eaLnBrk="1" latinLnBrk="0" hangingPunct="1">
        <a:lnSpc>
          <a:spcPts val="2700"/>
        </a:lnSpc>
        <a:spcBef>
          <a:spcPct val="20000"/>
        </a:spcBef>
        <a:buFont typeface="Wingdings" pitchFamily="2" charset="2"/>
        <a:buChar char="ü"/>
        <a:defRPr sz="2800" b="0" i="0" kern="1200" cap="none" spc="0" baseline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 CENA" pitchFamily="2" charset="0"/>
          <a:ea typeface="+mn-ea"/>
          <a:cs typeface="Arial" pitchFamily="34" charset="0"/>
        </a:defRPr>
      </a:lvl3pPr>
      <a:lvl4pPr marL="1005840" indent="-2286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500" b="0" i="0" kern="1200" cap="none" spc="0" baseline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 CENA" pitchFamily="2" charset="0"/>
          <a:ea typeface="+mn-ea"/>
          <a:cs typeface="Arial" pitchFamily="34" charset="0"/>
        </a:defRPr>
      </a:lvl4pPr>
      <a:lvl5pPr marL="1234440" indent="-228600" algn="l" defTabSz="914400" rtl="0" eaLnBrk="1" latinLnBrk="0" hangingPunct="1">
        <a:lnSpc>
          <a:spcPts val="2100"/>
        </a:lnSpc>
        <a:spcBef>
          <a:spcPct val="20000"/>
        </a:spcBef>
        <a:buFont typeface="Arial" pitchFamily="34" charset="0"/>
        <a:buChar char="»"/>
        <a:defRPr sz="2100" b="0" i="0" kern="1200" cap="none" spc="0" baseline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 CENA" pitchFamily="2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cataway-welcom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627" y="137160"/>
            <a:ext cx="8778746" cy="65358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365125"/>
          </a:xfrm>
        </p:spPr>
        <p:txBody>
          <a:bodyPr/>
          <a:lstStyle/>
          <a:p>
            <a:fld id="{76EE66B7-11FD-451E-B5AB-55AFBF9C01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Román tenía un problema con la bebida.</a:t>
            </a:r>
          </a:p>
          <a:p>
            <a:pPr marL="627063" lvl="1" indent="-209550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Me rendí con demasiada facilidad </a:t>
            </a: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y</a:t>
            </a:r>
            <a:b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dejé </a:t>
            </a: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de hablar con él del evangelio.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981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err="1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Román</a:t>
            </a: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had a drinking problem.</a:t>
            </a: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I gave up on him too easily and stopped talking to him about the gospel.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10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251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838200"/>
            <a:ext cx="1676143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Román tenía un problema con la bebida.</a:t>
            </a:r>
          </a:p>
          <a:p>
            <a:pPr marL="627063" lvl="1" indent="-209550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Pese a mis pequeños esfuerzos, </a:t>
            </a: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se</a:t>
            </a:r>
            <a:b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ahorcó </a:t>
            </a: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en el cuarto de baño de su casa.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981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err="1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Román</a:t>
            </a: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had a drinking problem.</a:t>
            </a: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Despite my meager efforts, he hung himself in the bathroom of his house.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11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251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838200"/>
            <a:ext cx="1676143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67512" y="1124712"/>
            <a:ext cx="326440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58312" y="621792"/>
            <a:ext cx="439826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9224" y="3581400"/>
            <a:ext cx="200253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6600" y="3048000"/>
            <a:ext cx="550468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Hay muchas personas en el mundo que están sufriendo… y </a:t>
            </a:r>
            <a:r>
              <a:rPr lang="es-ES" sz="4000" b="0" i="0" dirty="0" smtClean="0">
                <a:ln w="11430">
                  <a:noFill/>
                </a:ln>
                <a:solidFill>
                  <a:srgbClr val="FF0000"/>
                </a:solidFill>
                <a:effectLst/>
                <a:latin typeface="AR CENA" pitchFamily="2" charset="0"/>
              </a:rPr>
              <a:t>nuestro corazón debería desear </a:t>
            </a:r>
            <a:r>
              <a:rPr lang="es-ES" sz="4000" b="0" i="0" dirty="0" smtClean="0">
                <a:ln w="11430">
                  <a:noFill/>
                </a:ln>
                <a:solidFill>
                  <a:srgbClr val="FF0000"/>
                </a:solidFill>
                <a:effectLst/>
                <a:latin typeface="AR CENA" pitchFamily="2" charset="0"/>
              </a:rPr>
              <a:t>alcanzarles</a:t>
            </a: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.</a:t>
            </a:r>
            <a:b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Deberíamos </a:t>
            </a: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“querer” alcanzarles.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5146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There are a lot of people in the world who are hurting… and </a:t>
            </a:r>
            <a:r>
              <a:rPr lang="en-US" sz="4000" dirty="0" smtClean="0">
                <a:solidFill>
                  <a:srgbClr val="FF0000"/>
                </a:solidFill>
                <a:effectLst/>
              </a:rPr>
              <a:t>our heart’s desire should be to reach them</a:t>
            </a: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.  We should “want” to reach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12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22585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1371600"/>
            <a:ext cx="1676143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La gente está vacía por dentro.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219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People are empty inside.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13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9631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76200"/>
            <a:ext cx="1676143" cy="1295400"/>
          </a:xfrm>
          <a:prstGeom prst="rect">
            <a:avLst/>
          </a:prstGeom>
        </p:spPr>
      </p:pic>
      <p:pic>
        <p:nvPicPr>
          <p:cNvPr id="10" name="Picture 2" descr="http://files.splinder.com/eb547877ae0fb365a88932148b78a14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600200"/>
            <a:ext cx="4267200" cy="42672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Como el Rey Salomón, intentan encontrar verdadero sentido para sus vidas en: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6764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Like King Solomon, they try to find true meaning for their lives in: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14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4203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533400"/>
            <a:ext cx="1676143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Como el Rey Salomón, intentan encontrar verdadero sentido para sus vidas en:</a:t>
            </a:r>
          </a:p>
          <a:p>
            <a:pPr marL="627063" lvl="1" indent="-209550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la sabiduría humana (</a:t>
            </a:r>
            <a:r>
              <a:rPr lang="es-ES" sz="3600" dirty="0" err="1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Ecle</a:t>
            </a:r>
            <a:r>
              <a:rPr lang="es-ES" sz="3600" dirty="0" err="1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s</a:t>
            </a:r>
            <a:r>
              <a:rPr lang="es-ES" sz="36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. 1:13-18)</a:t>
            </a:r>
            <a:endParaRPr lang="es-ES" sz="360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981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Like King Solomon, they try to find true meaning for their lives in:</a:t>
            </a: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man-made wisdom (Eccl. 1:13-18)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15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251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838200"/>
            <a:ext cx="1676143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Como el Rey Salomón, intentan encontrar verdadero sentido para sus vidas en:</a:t>
            </a:r>
          </a:p>
          <a:p>
            <a:pPr marL="627063" lvl="1" indent="-209550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los placeres físicos (</a:t>
            </a:r>
            <a:r>
              <a:rPr lang="es-ES" sz="3600" dirty="0" err="1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Ecles</a:t>
            </a: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. 2:1,10)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981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Like King Solomon, they try to find true meaning for their lives in:</a:t>
            </a: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physical pleasure (Eccl. 2:1,10)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16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251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838200"/>
            <a:ext cx="1676143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Como el Rey Salomón, intentan encontrar verdadero sentido para sus vidas en:</a:t>
            </a:r>
          </a:p>
          <a:p>
            <a:pPr marL="627063" lvl="1" indent="-209550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las posesiones materiales (</a:t>
            </a:r>
            <a:r>
              <a:rPr lang="es-ES" sz="3600" dirty="0" err="1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Ecles</a:t>
            </a: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. 5:10)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981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Like King Solomon, they try to find true meaning for their lives in:</a:t>
            </a: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material possessions (Eccl. 5:10)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17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251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838200"/>
            <a:ext cx="1676143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Como el Rey Salomón, intentan encontrar verdadero sentido para sus vidas en:</a:t>
            </a:r>
          </a:p>
          <a:p>
            <a:pPr marL="627063" lvl="1" indent="-209550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la fama (</a:t>
            </a:r>
            <a:r>
              <a:rPr lang="es-ES" sz="3600" dirty="0" err="1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Ecles</a:t>
            </a: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. 2:9,11)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981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Like King Solomon, they try to find true meaning for their lives in:</a:t>
            </a: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fame (Eccl. 2:9,11)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18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251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838200"/>
            <a:ext cx="1676143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Como el Rey Salomón, intentan encontrar verdadero sentido para sus vidas en:</a:t>
            </a:r>
          </a:p>
          <a:p>
            <a:pPr marL="627063" lvl="1" indent="-209550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el trabajo (</a:t>
            </a:r>
            <a:r>
              <a:rPr lang="es-ES" sz="3600" dirty="0" err="1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Ecles</a:t>
            </a: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. 2:4-6,17,18,4:4)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981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Like King Solomon, they try to find true meaning for their lives in:</a:t>
            </a: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career (Eccl. 2:4-6,17,18; 4:4)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19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251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838200"/>
            <a:ext cx="1676143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sketchup4architect.com/sketchup-3d-components/3D_component_2D_People/large/2d-silhouette-two-men-tal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89" y="1828800"/>
            <a:ext cx="5831911" cy="4038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</a:t>
            </a:fld>
            <a:endParaRPr lang="es-ES" noProof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81000" y="152400"/>
            <a:ext cx="8382000" cy="1371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6000"/>
              </a:lnSpc>
              <a:spcBef>
                <a:spcPct val="0"/>
              </a:spcBef>
              <a:defRPr/>
            </a:pPr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Preparación Personal Para el Evangelismo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4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Personal Preparation For Evangelism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flipV="1">
            <a:off x="548640" y="822960"/>
            <a:ext cx="804672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pic>
        <p:nvPicPr>
          <p:cNvPr id="45060" name="Picture 4" descr="http://askadifferentquestion.com/wp-content/uploads/2013/09/two-women-standing-tal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048000"/>
            <a:ext cx="2204357" cy="3619501"/>
          </a:xfrm>
          <a:prstGeom prst="rect">
            <a:avLst/>
          </a:prstGeom>
          <a:noFill/>
        </p:spPr>
      </p:pic>
      <p:pic>
        <p:nvPicPr>
          <p:cNvPr id="10" name="Picture 9" descr="coraz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2667000"/>
            <a:ext cx="457200" cy="461236"/>
          </a:xfrm>
          <a:prstGeom prst="rect">
            <a:avLst/>
          </a:prstGeom>
        </p:spPr>
      </p:pic>
      <p:pic>
        <p:nvPicPr>
          <p:cNvPr id="12" name="Picture 11" descr="coraz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3810000"/>
            <a:ext cx="302133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Como el Rey Salomón, intentan encontrar verdadero sentido para sus vidas en:</a:t>
            </a:r>
          </a:p>
          <a:p>
            <a:pPr marL="627063" lvl="1" indent="-209550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las relaciones humanas (1 Rey. 11:1-3)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981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Like King Solomon, they try to find true meaning for their lives in:</a:t>
            </a: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human relationships (1 </a:t>
            </a:r>
            <a:r>
              <a:rPr lang="en-US" sz="3600" dirty="0" err="1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Kgs</a:t>
            </a: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. 11:1-3)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20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251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838200"/>
            <a:ext cx="1676143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Como seguidores de Cristo, tenemos algo que ofrecer a nuestro prójimo que </a:t>
            </a: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puede</a:t>
            </a:r>
            <a:b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traer </a:t>
            </a: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verdadero sentido a su vida.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981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As followers of Christ, we have something to offer our fellowman that can bring true meaning to his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21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251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838200"/>
            <a:ext cx="1676143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En esta lección, queremos mirar la vida de Pablo y hacer algunas aplicaciones </a:t>
            </a: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a</a:t>
            </a:r>
            <a:b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la </a:t>
            </a: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nuestra.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981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In this lesson, we want to look at Paul’s life and make a few applications to our 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22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251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838200"/>
            <a:ext cx="1676143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6454" y="1506627"/>
            <a:ext cx="6611092" cy="527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23</a:t>
            </a:fld>
            <a:endParaRPr lang="es-ES" noProof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81000" y="152400"/>
            <a:ext cx="8382000" cy="1371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6000"/>
              </a:lnSpc>
              <a:spcBef>
                <a:spcPct val="0"/>
              </a:spcBef>
              <a:defRPr/>
            </a:pP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“El Deseo De Mi Corazón … Es Para Su Salvación”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36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“My Heart’s Desire … Is For Their Salvation”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2142" y="5486400"/>
            <a:ext cx="2239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Rom.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10:1-3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flipV="1">
            <a:off x="685800" y="786384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</a:t>
            </a:r>
            <a:r>
              <a:rPr lang="es-E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La inferencia necesaria de las palabras de Pablo en el v. 1 es que los judíos que habían rechazado el evangelio de Cristo estaban perdidos (es decir, separados de Dios). 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4658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The necessary inference of Paul’s words in vs. 1 is that the Jews who had rejected the gospel of Christ were lost (i.e., separated from God).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24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22098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171700" y="5562600"/>
            <a:ext cx="62865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“El Deseo De Mi Corazón … Es Para Su Salvación”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“My Heart’s Desire … Is For Their Salvation”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40330" y="6146962"/>
            <a:ext cx="53492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44" y="5486400"/>
            <a:ext cx="16234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En la Biblia, el “corazón” tiene que ver con el intelecto, la voluntad y las emociones de uno.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4752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In the Bible, the “heart” has to do with one’s intellect, will, and emotions.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25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2192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171700" y="5562600"/>
            <a:ext cx="62865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“El Deseo De Mi Corazón … Es Para Su Salvación”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“My Heart’s Desire … Is For Their Salvation”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40330" y="6146962"/>
            <a:ext cx="53492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44" y="5486400"/>
            <a:ext cx="16234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En la Biblia, el “corazón” tiene que ver con el intelecto, la voluntad y las emociones de uno.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09550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600" b="1" dirty="0" smtClean="0">
                <a:ln w="19050">
                  <a:solidFill>
                    <a:srgbClr val="FF2F2F"/>
                  </a:solidFill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intelecto</a:t>
            </a: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 – El corazón </a:t>
            </a:r>
            <a:r>
              <a:rPr lang="es-ES" sz="3600" u="sng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piensa</a:t>
            </a:r>
            <a:r>
              <a:rPr lang="es-ES" sz="36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(Gén. 6:5), </a:t>
            </a:r>
            <a:r>
              <a:rPr lang="es-ES" sz="3600" u="sng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cree</a:t>
            </a:r>
            <a:r>
              <a:rPr lang="es-ES" sz="36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(Ro. 10:10) y </a:t>
            </a:r>
            <a:r>
              <a:rPr lang="es-ES" sz="3600" u="sng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entiende</a:t>
            </a:r>
            <a:r>
              <a:rPr lang="es-ES" sz="36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(Mt. 13:15).</a:t>
            </a:r>
            <a:endParaRPr lang="es-ES" sz="360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4658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In the Bible, the “heart” has to do with one’s intellect, will, and emotions.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b="1" dirty="0" smtClean="0">
                <a:ln w="19050">
                  <a:solidFill>
                    <a:srgbClr val="FF2F2F"/>
                  </a:solidFill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intellect</a:t>
            </a: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– The heart </a:t>
            </a:r>
            <a:r>
              <a:rPr lang="en-US" sz="3600" u="sng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thinks</a:t>
            </a: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(Gen. 6:5), </a:t>
            </a:r>
            <a:r>
              <a:rPr lang="en-US" sz="3600" u="sng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believes</a:t>
            </a: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(Rom. 10:10), and </a:t>
            </a:r>
            <a:r>
              <a:rPr lang="en-US" sz="3600" u="sng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understands</a:t>
            </a: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(Matt. 13:15).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26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22098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171700" y="5562600"/>
            <a:ext cx="62865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“El Deseo De Mi Corazón … Es Para Su Salvación”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“My Heart’s Desire … Is For Their Salvation”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40330" y="6146962"/>
            <a:ext cx="53492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44" y="5486400"/>
            <a:ext cx="16234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En la Biblia, el “corazón” tiene que ver con el intelecto, la voluntad y las emociones de uno.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09550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600" b="1" dirty="0" smtClean="0">
                <a:ln w="19050">
                  <a:solidFill>
                    <a:srgbClr val="FF2F2F"/>
                  </a:solidFill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voluntad</a:t>
            </a: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 – El corazón </a:t>
            </a:r>
            <a:r>
              <a:rPr lang="es-ES" sz="3600" u="sng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tiene intenciones</a:t>
            </a:r>
            <a:r>
              <a:rPr lang="es-ES" sz="3600" u="sng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/>
            </a:r>
            <a:br>
              <a:rPr lang="es-ES" sz="3600" u="sng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(Heb. 4:12, “propone,” 2 Co. 9:7) y</a:t>
            </a:r>
            <a:b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3600" u="sng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obedece</a:t>
            </a: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 (Ro. 6:16-18).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In the Bible, the “heart” has to do with one’s intellect, will, and emotions.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b="1" dirty="0" smtClean="0">
                <a:ln w="19050">
                  <a:solidFill>
                    <a:srgbClr val="FF2F2F"/>
                  </a:solidFill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will</a:t>
            </a: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– The heart </a:t>
            </a:r>
            <a:r>
              <a:rPr lang="en-US" sz="3600" u="sng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has intentions</a:t>
            </a: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(Heb. 4:12,</a:t>
            </a:r>
            <a:b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it “purposes,” 2 Cor. 9:7) and </a:t>
            </a:r>
            <a:r>
              <a:rPr lang="en-US" sz="3600" u="sng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obeys</a:t>
            </a:r>
            <a:br>
              <a:rPr lang="en-US" sz="3600" u="sng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(Rom. 6:16-18).</a:t>
            </a: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endParaRPr lang="en-US" sz="36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27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171700" y="5562600"/>
            <a:ext cx="62865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“El Deseo De Mi Corazón … Es Para Su Salvación”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“My Heart’s Desire … Is For Their Salvation”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40330" y="6146962"/>
            <a:ext cx="53492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44" y="5486400"/>
            <a:ext cx="16234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En la Biblia, el “corazón” tiene que ver con el intelecto, la voluntad y las emociones de uno.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09550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600" b="1" dirty="0" smtClean="0">
                <a:ln w="19050">
                  <a:solidFill>
                    <a:srgbClr val="FF2F2F"/>
                  </a:solidFill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emociones</a:t>
            </a:r>
            <a:r>
              <a:rPr lang="es-ES" sz="36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– El corazón </a:t>
            </a:r>
            <a:r>
              <a:rPr lang="es-ES" sz="3600" u="sng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ama</a:t>
            </a:r>
            <a:r>
              <a:rPr lang="es-ES" sz="36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(Mr. 12:30), </a:t>
            </a:r>
            <a:r>
              <a:rPr lang="es-ES" sz="3600" u="sng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confía</a:t>
            </a:r>
            <a:r>
              <a:rPr lang="es-ES" sz="36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(Prov. 3:5) y </a:t>
            </a:r>
            <a:r>
              <a:rPr lang="es-ES" sz="3600" u="sng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DESEA</a:t>
            </a:r>
            <a:r>
              <a:rPr lang="es-ES" sz="36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(Ro. 10:1).</a:t>
            </a:r>
            <a:endParaRPr lang="es-ES" sz="360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4658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In the Bible, the “heart” has to do with one’s intellect, will, and emotions.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b="1" dirty="0" smtClean="0">
                <a:ln w="19050">
                  <a:solidFill>
                    <a:srgbClr val="FF2F2F"/>
                  </a:solidFill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emotions</a:t>
            </a: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– The heart </a:t>
            </a:r>
            <a:r>
              <a:rPr lang="en-US" sz="3600" u="sng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loves</a:t>
            </a: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(Mk. 12:30), </a:t>
            </a:r>
            <a:r>
              <a:rPr lang="en-US" sz="3600" u="sng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trusts</a:t>
            </a: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(Prov. 3:5), and </a:t>
            </a:r>
            <a:r>
              <a:rPr lang="en-US" sz="3600" u="sng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DESIRES</a:t>
            </a: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(Rom. 10:1).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28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22098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171700" y="5562600"/>
            <a:ext cx="62865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“El Deseo De Mi Corazón … Es Para Su Salvación”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“My Heart’s Desire … Is For Their Salvation”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40330" y="6146962"/>
            <a:ext cx="53492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44" y="5486400"/>
            <a:ext cx="16234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</a:t>
            </a:r>
            <a:r>
              <a:rPr lang="es-E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Tan intenso era este deseo del corazón de Pablo que dijo: “…deseara yo mismo ser anatema, separado de Cristo, por amor a mis hermanos…” (Ro. 9:3).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5420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So intense was this desire of Paul’s heart that he said, “…I could wish that I myself were accursed, separated from Christ for the sake of my brethren…” (Rom. 9:3).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29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22860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171700" y="5562600"/>
            <a:ext cx="62865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“El Deseo De Mi Corazón … Es Para Su Salvación”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“My Heart’s Desire … Is For Their Salvation”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40330" y="6146962"/>
            <a:ext cx="53492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44" y="5486400"/>
            <a:ext cx="16234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304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“Preparing the Way of </a:t>
            </a: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the </a:t>
            </a: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Lord”</a:t>
            </a:r>
          </a:p>
          <a:p>
            <a:pPr marL="404813" indent="-404813" algn="ctr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4000" b="1" dirty="0" smtClean="0">
                <a:ln w="19050">
                  <a:solidFill>
                    <a:srgbClr val="FF2F2F"/>
                  </a:solidFill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RIGHT CHARACTER</a:t>
            </a:r>
          </a:p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The Power of Example</a:t>
            </a:r>
          </a:p>
          <a:p>
            <a:pPr marL="404813" indent="-404813" algn="ctr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4000" b="1" dirty="0" smtClean="0">
                <a:ln w="19050">
                  <a:solidFill>
                    <a:srgbClr val="FF2F2F"/>
                  </a:solidFill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RIGHT ACTIONS</a:t>
            </a:r>
          </a:p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Developing a Heart That </a:t>
            </a:r>
            <a:r>
              <a:rPr lang="en-US" u="sng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WANTS</a:t>
            </a: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</a:t>
            </a:r>
            <a:r>
              <a:rPr lang="en-US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o Reach the Lost</a:t>
            </a:r>
          </a:p>
          <a:p>
            <a:pPr marL="404813" indent="-404813" algn="ctr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4000" b="1" dirty="0" smtClean="0">
                <a:ln w="19050">
                  <a:solidFill>
                    <a:srgbClr val="FF2F2F"/>
                  </a:solidFill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RIGHT DESIRE</a:t>
            </a:r>
          </a:p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8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The Importance and Limitations of Being Tactful</a:t>
            </a:r>
          </a:p>
          <a:p>
            <a:pPr marL="404813" indent="-404813" algn="ctr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4000" b="1" dirty="0" smtClean="0">
                <a:ln w="19050">
                  <a:solidFill>
                    <a:srgbClr val="FF2F2F"/>
                  </a:solidFill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RIGHT STRATEGY</a:t>
            </a:r>
          </a:p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Adorning the Doctrine of God</a:t>
            </a:r>
          </a:p>
          <a:p>
            <a:pPr marL="404813" indent="-404813" algn="ctr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4000" b="1" dirty="0" smtClean="0">
                <a:ln w="19050">
                  <a:solidFill>
                    <a:srgbClr val="FF2F2F"/>
                  </a:solidFill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RIGHT GOAL</a:t>
            </a:r>
            <a:endParaRPr lang="en-US" sz="4000" b="1" dirty="0" smtClean="0">
              <a:ln w="19050">
                <a:solidFill>
                  <a:srgbClr val="FF2F2F"/>
                </a:solidFill>
              </a:ln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</a:t>
            </a:fld>
            <a:endParaRPr lang="es-ES" noProof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</a:t>
            </a:r>
            <a:r>
              <a:rPr lang="es-E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Esto no fue simplemente cuestión de querer “hacerse ilusiones.”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4752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This was not simply “wishful thinking.”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30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2192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171700" y="5562600"/>
            <a:ext cx="62865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“El Deseo De Mi Corazón … Es Para Su Salvación”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“My Heart’s Desire … Is For Their Salvation”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40330" y="6146962"/>
            <a:ext cx="53492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44" y="5486400"/>
            <a:ext cx="16234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</a:t>
            </a:r>
            <a:r>
              <a:rPr lang="es-E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Esto no fue simplemente cuestión de querer “hacerse ilusiones.”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09550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deseo (Ro. 10:1)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0086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This was not simply “wishful thinking.”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desire (Rom. 10:1)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31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526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171700" y="5562600"/>
            <a:ext cx="62865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“El Deseo De Mi Corazón … Es Para Su Salvación”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“My Heart’s Desire … Is For Their Salvation”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40330" y="6146962"/>
            <a:ext cx="53492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44" y="5486400"/>
            <a:ext cx="16234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Right Arrow 8"/>
          <p:cNvSpPr/>
          <p:nvPr/>
        </p:nvSpPr>
        <p:spPr>
          <a:xfrm>
            <a:off x="3810000" y="2694432"/>
            <a:ext cx="609600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429000" y="1219200"/>
            <a:ext cx="609600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</a:t>
            </a:r>
            <a:r>
              <a:rPr lang="es-E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Esto no fue simplemente cuestión de querer “hacerse ilusiones.”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09550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deseo (Ro. 10:1)      oración (10:1)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0086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This was not simply “wishful thinking.”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desire (Rom. 10:1)      prayer (10:1)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32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526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171700" y="5562600"/>
            <a:ext cx="62865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“El Deseo De Mi Corazón … Es Para Su Salvación”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“My Heart’s Desire … Is For Their Salvation”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40330" y="6146962"/>
            <a:ext cx="53492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44" y="5486400"/>
            <a:ext cx="16234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Right Arrow 8"/>
          <p:cNvSpPr/>
          <p:nvPr/>
        </p:nvSpPr>
        <p:spPr>
          <a:xfrm>
            <a:off x="3810000" y="2694432"/>
            <a:ext cx="609600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429000" y="1219200"/>
            <a:ext cx="609600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553200" y="2694432"/>
            <a:ext cx="609600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324600" y="1219200"/>
            <a:ext cx="609600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</a:t>
            </a:r>
            <a:r>
              <a:rPr lang="es-E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Esto no fue simplemente cuestión de querer “hacerse ilusiones.”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  <a:p>
            <a:pPr marL="627063" lvl="1" indent="-209550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6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deseo (Ro. 10:1)      oración (10:1)      acción (10:14,15)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4658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This was not simply “wishful thinking.”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desire (Rom. 10:1)      prayer (10:1)      action (10:14,15)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33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22098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171700" y="5562600"/>
            <a:ext cx="62865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“El Deseo De Mi Corazón … Es Para Su Salvación”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“My Heart’s Desire … Is For Their Salvation”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40330" y="6146962"/>
            <a:ext cx="53492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44" y="5486400"/>
            <a:ext cx="16234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Right Arrow 8"/>
          <p:cNvSpPr/>
          <p:nvPr/>
        </p:nvSpPr>
        <p:spPr>
          <a:xfrm>
            <a:off x="3810000" y="3151632"/>
            <a:ext cx="609600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429000" y="1219200"/>
            <a:ext cx="609600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553200" y="3151632"/>
            <a:ext cx="609600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324600" y="1219200"/>
            <a:ext cx="609600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</a:t>
            </a:r>
            <a:r>
              <a:rPr lang="es-E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Si tú deseas algo intensamente, obrarás para conseguirlo (es decir, acción).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4752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If you earnestly desire something, you will work toward obtaining it (i.e., action).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34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2192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171700" y="5562600"/>
            <a:ext cx="62865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“El Deseo De Mi Corazón … Es Para Su Salvación”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“My Heart’s Desire … Is For Their Salvation”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40330" y="6146962"/>
            <a:ext cx="53492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44" y="5486400"/>
            <a:ext cx="16234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¿Qué hizo que Pablo tuviera un deseo tan fuerte de alcanzar a los perdidos?  ¿Cuáles actitudes o estrategias necesitamos desarrollar para alcanzarles?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4658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What made Paul have such a strong desire to reach the lost?  What are the attitudes or strategies that we need to develop in order to reach them?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35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22098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171700" y="5562600"/>
            <a:ext cx="62865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“El Deseo De Mi Corazón … Es Para Su Salvación”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“My Heart’s Desire … Is For Their Salvation”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40330" y="6146962"/>
            <a:ext cx="53492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44" y="5486400"/>
            <a:ext cx="16234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19069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6900" y="1447800"/>
            <a:ext cx="5410200" cy="541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5662" y="2949714"/>
            <a:ext cx="275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2 </a:t>
            </a:r>
            <a:r>
              <a:rPr lang="es-E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Cor.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5:14,15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36</a:t>
            </a:fld>
            <a:endParaRPr lang="es-ES" noProof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81000" y="152400"/>
            <a:ext cx="8382000" cy="1371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6000"/>
              </a:lnSpc>
              <a:spcBef>
                <a:spcPct val="0"/>
              </a:spcBef>
              <a:defRPr/>
            </a:pP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Valorar el Amor de Cristo Por </a:t>
            </a: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Usted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36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Appreciate Christ’s Love For You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flipV="1">
            <a:off x="1752600" y="786384"/>
            <a:ext cx="57150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Pablo confesó que había algo en su vida</a:t>
            </a:r>
            <a:b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que le impulsaba a ser un cristiano fiel.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4752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Paul confessed that there was something</a:t>
            </a:r>
            <a:b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in his life that compelled him to be a faithful Christian.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37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2192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124075" y="5562600"/>
            <a:ext cx="489585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Valorar</a:t>
            </a:r>
            <a:r>
              <a:rPr kumimoji="0" lang="es-ES" sz="2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El Amor de Cristo Por Usted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Appreciate Christ’s Love For You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06040" y="6146962"/>
            <a:ext cx="393192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10619069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334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Pablo confesó que había algo en su vida</a:t>
            </a:r>
            <a:b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que le impulsaba a ser un cristiano fiel.</a:t>
            </a:r>
          </a:p>
          <a:p>
            <a:pPr marL="627063" lvl="1" indent="-209550">
              <a:lnSpc>
                <a:spcPts val="36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6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¡Era el amor de Cristo! (2 Co. 5:14,15)</a:t>
            </a:r>
            <a:endParaRPr lang="es-ES" sz="360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0086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Paul confessed that there was something</a:t>
            </a:r>
            <a:b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in his life that compelled him to be a faithful Christian. </a:t>
            </a:r>
          </a:p>
          <a:p>
            <a:pPr marL="627063" lvl="1" indent="-223838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It was the love of Christ! (2 Cor. 5:14,15)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38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526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124075" y="5562600"/>
            <a:ext cx="489585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Valorar</a:t>
            </a:r>
            <a:r>
              <a:rPr kumimoji="0" lang="es-ES" sz="2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El Amor de Cristo Por Usted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Appreciate Christ’s Love For You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06040" y="6146962"/>
            <a:ext cx="393192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10619069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334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El aprecio que Pablo tenía por lo que Jesús había hecho por él le impulsó a servir a Dios fielmente.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0086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Paul’s appreciation for what Jesus had done for him compelled him to serve God faithfully.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39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526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124075" y="5562600"/>
            <a:ext cx="489585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Valorar</a:t>
            </a:r>
            <a:r>
              <a:rPr kumimoji="0" lang="es-ES" sz="2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El Amor de Cristo Por Usted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Appreciate Christ’s Love For You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06040" y="6146962"/>
            <a:ext cx="393192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10619069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334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ja-perdida.jpg"/>
          <p:cNvPicPr>
            <a:picLocks noChangeAspect="1"/>
          </p:cNvPicPr>
          <p:nvPr/>
        </p:nvPicPr>
        <p:blipFill>
          <a:blip r:embed="rId3" cstate="print">
            <a:lum bright="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76EE66B7-11FD-451E-B5AB-55AFBF9C01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7467600" cy="1447800"/>
          </a:xfrm>
          <a:solidFill>
            <a:schemeClr val="accent4">
              <a:lumMod val="75000"/>
              <a:alpha val="32000"/>
            </a:schemeClr>
          </a:solidFill>
          <a:effectLst>
            <a:softEdge rad="127000"/>
          </a:effectLst>
          <a:scene3d>
            <a:camera prst="orthographicFront"/>
            <a:lightRig rig="threePt" dir="t"/>
          </a:scene3d>
          <a:sp3d prstMaterial="metal">
            <a:bevelT w="0" h="0"/>
            <a:extrusionClr>
              <a:schemeClr val="bg1"/>
            </a:extrusionClr>
            <a:contourClr>
              <a:schemeClr val="bg1"/>
            </a:contourClr>
          </a:sp3d>
        </p:spPr>
        <p:txBody>
          <a:bodyPr/>
          <a:lstStyle/>
          <a:p>
            <a:pPr>
              <a:lnSpc>
                <a:spcPts val="4400"/>
              </a:lnSpc>
            </a:pPr>
            <a:r>
              <a:rPr lang="es-ES" sz="4400" dirty="0" smtClean="0"/>
              <a:t>“Desarrollando un Corazón</a:t>
            </a:r>
            <a:br>
              <a:rPr lang="es-ES" sz="4400" dirty="0" smtClean="0"/>
            </a:br>
            <a:r>
              <a:rPr lang="es-ES" sz="4400" dirty="0" smtClean="0"/>
              <a:t>Que Quiere Alcanzar a los Perdidos”</a:t>
            </a:r>
            <a:endParaRPr lang="es-ES" sz="4400" b="0" i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1676400"/>
            <a:ext cx="5772150" cy="914400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 prstMaterial="metal">
            <a:bevelT w="0" h="0"/>
            <a:extrusionClr>
              <a:schemeClr val="bg1"/>
            </a:extrusionClr>
            <a:contourClr>
              <a:schemeClr val="bg1"/>
            </a:contourClr>
          </a:sp3d>
        </p:spPr>
        <p:txBody>
          <a:bodyPr lIns="0" tIns="0" rIns="0" bIns="0" anchor="ctr" anchorCtr="0"/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“Developing a Heart</a:t>
            </a:r>
            <a:br>
              <a:rPr kumimoji="0" lang="en-US" sz="4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4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That Wants To Reach the Lost</a:t>
            </a:r>
            <a:r>
              <a:rPr kumimoji="0" lang="en-US" sz="40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”</a:t>
            </a:r>
            <a:endParaRPr kumimoji="0" lang="en-US" sz="40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 CENA" pitchFamily="2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95800" y="1115568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3151632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Para ser impulsados por el amor de Cristo de tal manera que queremos alcanzar a los perdidos, es esencial </a:t>
            </a:r>
            <a:r>
              <a:rPr lang="es-ES" sz="4000" dirty="0" smtClean="0">
                <a:ln w="11430">
                  <a:noFill/>
                </a:ln>
                <a:solidFill>
                  <a:srgbClr val="FF0000"/>
                </a:solidFill>
                <a:effectLst/>
              </a:rPr>
              <a:t>valorar Su amor</a:t>
            </a: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. 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0848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In order to be compelled by the love of Christ so that we want to reach the lost, it is essential to </a:t>
            </a:r>
            <a:r>
              <a:rPr lang="en-US" sz="4000" dirty="0" smtClean="0">
                <a:ln w="11430">
                  <a:noFill/>
                </a:ln>
                <a:solidFill>
                  <a:srgbClr val="FF0000"/>
                </a:solidFill>
                <a:effectLst/>
              </a:rPr>
              <a:t>value His love</a:t>
            </a: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.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40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8288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124075" y="5562600"/>
            <a:ext cx="489585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Valorar</a:t>
            </a:r>
            <a:r>
              <a:rPr kumimoji="0" lang="es-ES" sz="2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El Amor de Cristo Por Usted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Appreciate Christ’s Love For You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06040" y="6146962"/>
            <a:ext cx="393192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10619069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334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1600200"/>
            <a:ext cx="6908800" cy="5181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3630076" y="2263914"/>
            <a:ext cx="1883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Isa. 43:7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41</a:t>
            </a:fld>
            <a:endParaRPr lang="es-ES" noProof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81000" y="152400"/>
            <a:ext cx="8382000" cy="1371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6000"/>
              </a:lnSpc>
              <a:spcBef>
                <a:spcPct val="0"/>
              </a:spcBef>
              <a:defRPr/>
            </a:pP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Recuerda Que </a:t>
            </a: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Estás </a:t>
            </a: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Aquí Para Servir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36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Remember That You’re Here To Serve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flipV="1">
            <a:off x="1600200" y="786384"/>
            <a:ext cx="59436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En Isaías 43, Dios hace un esfuerzo especial por consolar al remanente fiel de Su pueblo con promesas preciosas (vv. 1,2,4).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0086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In Isaiah 43, God makes a special effort to console the faithful remnant of His people with precious promises (vss. 1,2,4).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42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526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124074" y="5562600"/>
            <a:ext cx="5648325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Recuerde</a:t>
            </a:r>
            <a:r>
              <a:rPr kumimoji="0" lang="es-ES" sz="2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Que Usted Está Aquí Para Servir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Remember That You’re Here To Serve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06040" y="6146962"/>
            <a:ext cx="46634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67350"/>
            <a:ext cx="1752600" cy="13144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En el v. 7, les dice que el propósito por el cual han sido creados: ¡para Su gloria!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5514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In vs. 7, He tells them the purpose for which they have been created: for His glory!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43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2954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124074" y="5562600"/>
            <a:ext cx="5648325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Recuerde</a:t>
            </a:r>
            <a:r>
              <a:rPr kumimoji="0" lang="es-ES" sz="2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Que Usted Está Aquí Para Servir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Remember That You’re Here To Serve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06040" y="6146962"/>
            <a:ext cx="46634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67350"/>
            <a:ext cx="1752600" cy="13144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Cuando Jesús vino a la tierra, dejó claro esto en Marcos 10:45.  (Ver también Fil. 2:3-5.)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5514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When Jesus came to the earth, He made this very clear in Mark 10:45.  (See also Phil. 2:3-5.)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44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2954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124074" y="5562600"/>
            <a:ext cx="5648325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Recuerde</a:t>
            </a:r>
            <a:r>
              <a:rPr kumimoji="0" lang="es-ES" sz="2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Que Usted Está Aquí Para Servir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Remember That You’re Here To Serve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06040" y="6146962"/>
            <a:ext cx="46634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67350"/>
            <a:ext cx="1752600" cy="13144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La razón por la cual muchos no tienen un corazón que desea alcanzar a los perdidos: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5514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The reason that many do not have a heart that wants to reach the lost: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45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2954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124074" y="5562600"/>
            <a:ext cx="5648325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Recuerde</a:t>
            </a:r>
            <a:r>
              <a:rPr kumimoji="0" lang="es-ES" sz="2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Que Usted Está Aquí Para Servir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Remember That You’re Here To Serve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06040" y="6146962"/>
            <a:ext cx="46634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67350"/>
            <a:ext cx="1752600" cy="13144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La razón por la cual muchos no tienen un corazón que desea alcanzar a los perdidos: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The reason that many do not have a heart that wants to reach the lost: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46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124074" y="5562600"/>
            <a:ext cx="5648325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Recuerde</a:t>
            </a:r>
            <a:r>
              <a:rPr kumimoji="0" lang="es-ES" sz="2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Que Usted Está Aquí Para Servir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Remember That You’re Here To Serve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06040" y="6146962"/>
            <a:ext cx="46634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67350"/>
            <a:ext cx="1752600" cy="13144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1720097" y="3886200"/>
            <a:ext cx="57038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selfishness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2919" y="1066800"/>
            <a:ext cx="5698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el egoísmo</a:t>
            </a:r>
            <a:endParaRPr lang="es-E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Pablo dijo: “con el mayor placer gastaré lo mío, y aun yo mismo me gastaré” por amor de otros (2 Co. 12:15).</a:t>
            </a:r>
            <a:endParaRPr lang="es-ES" sz="40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008632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Paul was willing to “very gladly spend and be spent” for others (2 Cor. 12:15, NKJV).</a:t>
            </a:r>
            <a:endParaRPr lang="en-US" sz="40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47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7526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124074" y="5562600"/>
            <a:ext cx="5648325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Recuerde</a:t>
            </a:r>
            <a:r>
              <a:rPr kumimoji="0" lang="es-ES" sz="2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Que Usted Está Aquí Para Servir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Remember That You’re Here To Serve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06040" y="6146962"/>
            <a:ext cx="46634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67350"/>
            <a:ext cx="1752600" cy="13144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Pablo dijo: “con el mayor placer gastaré lo mío, y aun yo mismo me gastaré” por amor de otros (2 Co. 12:15).</a:t>
            </a:r>
          </a:p>
          <a:p>
            <a:pPr marL="509588" lvl="1" indent="-200025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s-ES" sz="36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Esto es muy evidente en 2 Corintios, como también en otras partes del N.T. (2 Co. 4:7-15).</a:t>
            </a:r>
            <a:endParaRPr lang="es-ES" sz="3600" b="0" i="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Paul was willing to “very gladly spend and be spent” for others (2 Cor. 12:15, NKJV).</a:t>
            </a:r>
          </a:p>
          <a:p>
            <a:pPr marL="509588" lvl="1" indent="-200025">
              <a:lnSpc>
                <a:spcPts val="3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This is very evident in 2 Corinthians, as well as in other parts of the N.T. (2 Cor. 4:7-15; Phil. 4:9).</a:t>
            </a:r>
            <a:endParaRPr lang="en-US" sz="3600" dirty="0" smtClean="0"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48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124074" y="5562600"/>
            <a:ext cx="5648325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lvl="0" algn="ctr">
              <a:lnSpc>
                <a:spcPts val="2800"/>
              </a:lnSpc>
              <a:spcBef>
                <a:spcPct val="0"/>
              </a:spcBef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Recuerde</a:t>
            </a:r>
            <a:r>
              <a:rPr kumimoji="0" lang="es-ES" sz="2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 Que Usted Está Aquí Para Servir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Remember That You’re Here To Serve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06040" y="6146962"/>
            <a:ext cx="4663440" cy="2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67350"/>
            <a:ext cx="1752600" cy="13144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49</a:t>
            </a:fld>
            <a:endParaRPr lang="es-ES" noProof="0"/>
          </a:p>
        </p:txBody>
      </p:sp>
      <p:sp>
        <p:nvSpPr>
          <p:cNvPr id="1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dirty="0" smtClean="0">
                <a:solidFill>
                  <a:srgbClr val="008FFA"/>
                </a:solidFill>
                <a:effectLst/>
              </a:rPr>
              <a:t>Hay varias cosas que pueden impedir que desarrollemos un corazón que quiere alcanzar a los perdidos.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008632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solidFill>
                  <a:srgbClr val="008FFA"/>
                </a:solidFill>
                <a:effectLst/>
              </a:rPr>
              <a:t>There are a number of things that can keep us from developing a heart that wants to reach the lost.</a:t>
            </a:r>
            <a:endParaRPr lang="en-US" sz="3600" i="0" dirty="0" smtClean="0">
              <a:solidFill>
                <a:srgbClr val="008FFA"/>
              </a:solidFill>
              <a:effectLst/>
              <a:latin typeface="AR CENA" pitchFamily="2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504819" y="5559552"/>
            <a:ext cx="2134362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Conclusión</a:t>
            </a:r>
            <a:b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Conclusion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68496" y="6145925"/>
            <a:ext cx="1207008" cy="4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 flipV="1">
            <a:off x="685800" y="17526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La historia de Román (un vecino </a:t>
            </a: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de</a:t>
            </a:r>
            <a:b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Sevilla</a:t>
            </a: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, España)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5240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err="1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Román’s</a:t>
            </a: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story (a neighbor in Seville, Spain)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5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2679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381000"/>
            <a:ext cx="1676143" cy="1295400"/>
          </a:xfrm>
          <a:prstGeom prst="rect">
            <a:avLst/>
          </a:prstGeom>
        </p:spPr>
      </p:pic>
      <p:pic>
        <p:nvPicPr>
          <p:cNvPr id="10" name="Picture 9" descr="Sevilla-1440-x-9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790700"/>
            <a:ext cx="6400800" cy="40005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50</a:t>
            </a:fld>
            <a:endParaRPr lang="es-ES" noProof="0"/>
          </a:p>
        </p:txBody>
      </p:sp>
      <p:sp>
        <p:nvSpPr>
          <p:cNvPr id="1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dirty="0" smtClean="0">
                <a:solidFill>
                  <a:srgbClr val="008FFA"/>
                </a:solidFill>
                <a:effectLst/>
              </a:rPr>
              <a:t>Mucha gente hoy tiene “celo de Dios, pero no conforme a ciencia” (Ro. 10:2).  ¡Qué el deseo de nuestro corazón sea para su salvación!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465832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solidFill>
                  <a:srgbClr val="008FFA"/>
                </a:solidFill>
                <a:effectLst/>
              </a:rPr>
              <a:t>Many people today have “zeal for God, but not in accordance with knowledge” (Rom. 10:2).  May the desire of our heart be for their salvation!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504819" y="5559552"/>
            <a:ext cx="2134362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Conclusión</a:t>
            </a:r>
            <a:b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Conclusion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68496" y="6145925"/>
            <a:ext cx="1207008" cy="4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 flipV="1">
            <a:off x="685800" y="22098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51</a:t>
            </a:fld>
            <a:endParaRPr lang="es-ES" noProof="0"/>
          </a:p>
        </p:txBody>
      </p:sp>
      <p:sp>
        <p:nvSpPr>
          <p:cNvPr id="1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dirty="0" smtClean="0">
                <a:solidFill>
                  <a:srgbClr val="008FFA"/>
                </a:solidFill>
                <a:effectLst/>
              </a:rPr>
              <a:t>Que valoremos el amor de Cristo por nosotros y seamos impulsados a compartirlo con otros.  Que recordemos que estamos aquí para </a:t>
            </a:r>
            <a:r>
              <a:rPr lang="es-ES" sz="4000" dirty="0" smtClean="0">
                <a:solidFill>
                  <a:srgbClr val="008FFA"/>
                </a:solidFill>
                <a:effectLst/>
              </a:rPr>
              <a:t>servir.</a:t>
            </a:r>
            <a:endParaRPr lang="es-ES" sz="4000" dirty="0" smtClean="0">
              <a:solidFill>
                <a:srgbClr val="008FFA"/>
              </a:solidFill>
              <a:effectLst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465832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solidFill>
                  <a:srgbClr val="008FFA"/>
                </a:solidFill>
                <a:effectLst/>
              </a:rPr>
              <a:t>May we appreciate Christ’s love for us and be compelled to share it with others.  May we remember that we’re here to </a:t>
            </a:r>
            <a:r>
              <a:rPr lang="en-US" sz="4000" dirty="0" smtClean="0">
                <a:solidFill>
                  <a:srgbClr val="008FFA"/>
                </a:solidFill>
                <a:effectLst/>
              </a:rPr>
              <a:t>serve.</a:t>
            </a:r>
            <a:endParaRPr lang="en-US" sz="4000" dirty="0" smtClean="0">
              <a:solidFill>
                <a:srgbClr val="008FFA"/>
              </a:solidFill>
              <a:effectLst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504819" y="5559552"/>
            <a:ext cx="2134362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Conclusión</a:t>
            </a:r>
            <a:b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Conclusion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68496" y="6145925"/>
            <a:ext cx="1207008" cy="4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 flipV="1">
            <a:off x="685800" y="22098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52</a:t>
            </a:fld>
            <a:endParaRPr lang="es-ES" noProof="0"/>
          </a:p>
        </p:txBody>
      </p:sp>
      <p:sp>
        <p:nvSpPr>
          <p:cNvPr id="1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dirty="0" smtClean="0">
                <a:solidFill>
                  <a:srgbClr val="008FFA"/>
                </a:solidFill>
                <a:effectLst/>
              </a:rPr>
              <a:t>Si no eres cristiano, ¿desea su corazón obedecer al evangelio hoy?  Si es así, por favor, déjanos ayudarte a recibir la salvación en Cristo.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465832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smtClean="0">
                <a:solidFill>
                  <a:srgbClr val="008FFA"/>
                </a:solidFill>
                <a:effectLst/>
              </a:rPr>
              <a:t>If you’re not a Christian, does your heart desire to obey the gospel today?  If so, please let us help you to receive salvation in Christ.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504819" y="5559552"/>
            <a:ext cx="2134362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Conclusión</a:t>
            </a:r>
            <a:b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>Conclusion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68496" y="6145925"/>
            <a:ext cx="1207008" cy="4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 flipV="1">
            <a:off x="685800" y="2209800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8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Un día, Román me preguntó: “¿Sabes como es estar condenado a muerte por </a:t>
            </a:r>
            <a:r>
              <a:rPr lang="es-ES" sz="38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QUINCE</a:t>
            </a:r>
            <a:br>
              <a:rPr lang="es-ES" sz="38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38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DÍAS</a:t>
            </a:r>
            <a:r>
              <a:rPr lang="es-ES" sz="38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9050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8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8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One day, Román asked me, “Do you know what it’s like to be on death row for FIFTEEN DAYS?”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6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6489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762000"/>
            <a:ext cx="1676143" cy="1295400"/>
          </a:xfrm>
          <a:prstGeom prst="rect">
            <a:avLst/>
          </a:prstGeom>
        </p:spPr>
      </p:pic>
      <p:pic>
        <p:nvPicPr>
          <p:cNvPr id="106498" name="Picture 2" descr="https://thenypost.files.wordpress.com/2014/11/shutterstock_940935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0" y="2743200"/>
            <a:ext cx="4762500" cy="317500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8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Un día, Román me preguntó: “¿Sabes como es estar condenado a muerte por QUINCE DÍAS?”</a:t>
            </a:r>
          </a:p>
          <a:p>
            <a:pPr marL="627063" lvl="1" indent="-209550">
              <a:lnSpc>
                <a:spcPts val="35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5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Yo le dije que todo hombre y mujer que practica el pecado ya ha experimentado la pena de muerte de una manera mucho más grave.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8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8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One day, Román asked me, “Do you know what it’s like to be on death row for FIFTEEN DAYS?”</a:t>
            </a:r>
          </a:p>
          <a:p>
            <a:pPr marL="627063" lvl="1" indent="-223838">
              <a:lnSpc>
                <a:spcPts val="35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5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I told him that every man and woman who practices sin has already experienced the death penalty in a much more serious way (Ezek. 18:4,20; Jas. 1:15).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7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1828800"/>
            <a:ext cx="1676143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38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Un día, Román me preguntó: “¿Sabes como es estar condenado a muerte por QUINCE DÍAS?”</a:t>
            </a:r>
          </a:p>
          <a:p>
            <a:pPr marL="627063" lvl="1" indent="-209550">
              <a:lnSpc>
                <a:spcPts val="35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</a:pPr>
            <a:r>
              <a:rPr lang="es-ES" sz="35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“Cuando el hombre peca,” dije, “se separa de su Dios y se muere espiritualmente”</a:t>
            </a:r>
            <a:br>
              <a:rPr lang="es-ES" sz="35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350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(Gén</a:t>
            </a:r>
            <a:r>
              <a:rPr lang="es-ES" sz="3500" dirty="0" smtClean="0">
                <a:ln w="11430">
                  <a:noFill/>
                </a:ln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. 2:17; 3:6,24; Isa. 59:2).</a:t>
            </a:r>
            <a:endParaRPr lang="es-ES" sz="3500" dirty="0" smtClean="0">
              <a:ln w="11430">
                <a:noFill/>
              </a:ln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80000"/>
                  </a:prst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29718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38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8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One day, Román asked me, “Do you know what it’s like to be on death row for FIFTEEN DAYS?”</a:t>
            </a:r>
          </a:p>
          <a:p>
            <a:pPr marL="627063" lvl="1" indent="-223838">
              <a:lnSpc>
                <a:spcPts val="35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5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“When man sins,” I said, “he separates himself from his God and dies spiritually” (Gen. 2:17; 3:6,24; Isa. 59:2).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8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27157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1828800"/>
            <a:ext cx="1676143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2880" y="762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itchFamily="2" charset="2"/>
              <a:buChar char="Ø"/>
            </a:pP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Román tenía un problema </a:t>
            </a: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con</a:t>
            </a:r>
            <a:b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</a:b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la </a:t>
            </a:r>
            <a:r>
              <a:rPr lang="es-ES" sz="4000" b="0" i="0" dirty="0" smtClean="0">
                <a:ln w="11430">
                  <a:noFill/>
                </a:ln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  <a:latin typeface="AR CENA" pitchFamily="2" charset="0"/>
              </a:rPr>
              <a:t>bebida.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2880" y="1524000"/>
            <a:ext cx="8778240" cy="2590800"/>
          </a:xfrm>
        </p:spPr>
        <p:txBody>
          <a:bodyPr>
            <a:scene3d>
              <a:camera prst="orthographicFront"/>
              <a:lightRig rig="flat" dir="tl">
                <a:rot lat="0" lon="0" rev="0"/>
              </a:lightRig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marL="404813" indent="-404813">
              <a:lnSpc>
                <a:spcPts val="4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 err="1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Román</a:t>
            </a:r>
            <a:r>
              <a:rPr lang="en-US" sz="4000" dirty="0" smtClean="0">
                <a:effectLst>
                  <a:outerShdw blurRad="88900" dist="38100" dir="8100000" algn="tr" rotWithShape="0">
                    <a:prstClr val="black">
                      <a:alpha val="80000"/>
                    </a:prstClr>
                  </a:outerShdw>
                </a:effectLst>
              </a:rPr>
              <a:t> had a drinking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66B7-11FD-451E-B5AB-55AFBF9C0115}" type="slidenum">
              <a:rPr lang="es-ES" noProof="0" smtClean="0"/>
              <a:pPr/>
              <a:t>9</a:t>
            </a:fld>
            <a:endParaRPr lang="es-ES" noProof="0"/>
          </a:p>
        </p:txBody>
      </p:sp>
      <p:sp>
        <p:nvSpPr>
          <p:cNvPr id="11" name="Rounded Rectangle 10"/>
          <p:cNvSpPr/>
          <p:nvPr/>
        </p:nvSpPr>
        <p:spPr>
          <a:xfrm flipV="1">
            <a:off x="685800" y="1267968"/>
            <a:ext cx="7772400" cy="152400"/>
          </a:xfrm>
          <a:prstGeom prst="roundRect">
            <a:avLst/>
          </a:prstGeom>
          <a:gradFill>
            <a:gsLst>
              <a:gs pos="0">
                <a:srgbClr val="FF4F4F"/>
              </a:gs>
              <a:gs pos="25000">
                <a:schemeClr val="bg1"/>
              </a:gs>
              <a:gs pos="75000">
                <a:srgbClr val="0087E6"/>
              </a:gs>
              <a:gs pos="100000">
                <a:srgbClr val="FF4F4F"/>
              </a:gs>
            </a:gsLst>
            <a:lin ang="18900000" scaled="0"/>
          </a:gradFill>
          <a:ln>
            <a:noFill/>
          </a:ln>
          <a:effectLst>
            <a:outerShdw blurRad="254000" dist="101600" dir="54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5562600"/>
            <a:ext cx="7696200" cy="1143000"/>
          </a:xfrm>
          <a:prstGeom prst="rect">
            <a:avLst/>
          </a:prstGeom>
          <a:solidFill>
            <a:srgbClr val="FF2D2D"/>
          </a:solidFill>
          <a:scene3d>
            <a:camera prst="orthographicFront"/>
            <a:lightRig rig="threePt" dir="t"/>
          </a:scene3d>
          <a:sp3d extrusionH="76200" contourW="12700" prstMaterial="metal">
            <a:bevelT w="254000" h="254000"/>
            <a:extrusionClr>
              <a:schemeClr val="bg1"/>
            </a:extrusionClr>
            <a:contourClr>
              <a:srgbClr val="FF0000"/>
            </a:contourClr>
          </a:sp3d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“Desarrollando un Corazón Que Quiere Alcanzar a los Perdidos”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  <a:t/>
            </a:r>
            <a:b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Arial" pitchFamily="34" charset="0"/>
              </a:rPr>
            </a:br>
            <a:r>
              <a:rPr lang="en-US" sz="25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  <a:ea typeface="+mj-ea"/>
                <a:cs typeface="Arial" pitchFamily="34" charset="0"/>
              </a:rPr>
              <a:t>“Developing a Heart That Wants To Reach the Lost”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4440" y="6146730"/>
            <a:ext cx="6675120" cy="3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veja-perdida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381000"/>
            <a:ext cx="1676143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24274</TotalTime>
  <Words>2746</Words>
  <Application>Microsoft Office PowerPoint</Application>
  <PresentationFormat>On-screen Show (4:3)</PresentationFormat>
  <Paragraphs>296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Arial Black</vt:lpstr>
      <vt:lpstr>AR CENA</vt:lpstr>
      <vt:lpstr>Trebuchet MS</vt:lpstr>
      <vt:lpstr>Wingdings</vt:lpstr>
      <vt:lpstr>Calibri</vt:lpstr>
      <vt:lpstr>Office Theme</vt:lpstr>
      <vt:lpstr>Slide 1</vt:lpstr>
      <vt:lpstr>Slide 2</vt:lpstr>
      <vt:lpstr>Slide 3</vt:lpstr>
      <vt:lpstr>“Desarrollando un Corazón Que Quiere Alcanzar a los Perdidos”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iglesia de Cristo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Heart That Wants To Reach the Lost</dc:title>
  <dc:creator>Jerry Falk</dc:creator>
  <dc:description/>
  <cp:lastModifiedBy>Jerome Thomas Falk</cp:lastModifiedBy>
  <cp:revision>2070</cp:revision>
  <dcterms:created xsi:type="dcterms:W3CDTF">2011-01-15T13:49:11Z</dcterms:created>
  <dcterms:modified xsi:type="dcterms:W3CDTF">2015-06-17T14:40:11Z</dcterms:modified>
</cp:coreProperties>
</file>