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5"/>
  </p:notesMasterIdLst>
  <p:sldIdLst>
    <p:sldId id="1268" r:id="rId2"/>
    <p:sldId id="2068" r:id="rId3"/>
    <p:sldId id="2076" r:id="rId4"/>
    <p:sldId id="2077" r:id="rId5"/>
    <p:sldId id="2066" r:id="rId6"/>
    <p:sldId id="2074" r:id="rId7"/>
    <p:sldId id="2078" r:id="rId8"/>
    <p:sldId id="2079" r:id="rId9"/>
    <p:sldId id="2058" r:id="rId10"/>
    <p:sldId id="2086" r:id="rId11"/>
    <p:sldId id="2067" r:id="rId12"/>
    <p:sldId id="2087" r:id="rId13"/>
    <p:sldId id="2088" r:id="rId14"/>
    <p:sldId id="2080" r:id="rId15"/>
    <p:sldId id="2096" r:id="rId16"/>
    <p:sldId id="2089" r:id="rId17"/>
    <p:sldId id="2095" r:id="rId18"/>
    <p:sldId id="2090" r:id="rId19"/>
    <p:sldId id="2097" r:id="rId20"/>
    <p:sldId id="2098" r:id="rId21"/>
    <p:sldId id="2091" r:id="rId22"/>
    <p:sldId id="2099" r:id="rId23"/>
    <p:sldId id="2105" r:id="rId24"/>
    <p:sldId id="2106" r:id="rId25"/>
    <p:sldId id="2100" r:id="rId26"/>
    <p:sldId id="2107" r:id="rId27"/>
    <p:sldId id="2101" r:id="rId28"/>
    <p:sldId id="2108" r:id="rId29"/>
    <p:sldId id="2102" r:id="rId30"/>
    <p:sldId id="2109" r:id="rId31"/>
    <p:sldId id="2115" r:id="rId32"/>
    <p:sldId id="2116" r:id="rId33"/>
    <p:sldId id="2117" r:id="rId34"/>
    <p:sldId id="2110" r:id="rId35"/>
    <p:sldId id="2118" r:id="rId36"/>
    <p:sldId id="2111" r:id="rId37"/>
    <p:sldId id="2119" r:id="rId38"/>
    <p:sldId id="2120" r:id="rId39"/>
    <p:sldId id="2112" r:id="rId40"/>
    <p:sldId id="2121" r:id="rId41"/>
    <p:sldId id="2122" r:id="rId42"/>
    <p:sldId id="2113" r:id="rId43"/>
    <p:sldId id="2114" r:id="rId44"/>
    <p:sldId id="2123" r:id="rId45"/>
    <p:sldId id="2125" r:id="rId46"/>
    <p:sldId id="2126" r:id="rId47"/>
    <p:sldId id="2127" r:id="rId48"/>
    <p:sldId id="2124" r:id="rId49"/>
    <p:sldId id="2128" r:id="rId50"/>
    <p:sldId id="2129" r:id="rId51"/>
    <p:sldId id="2062" r:id="rId52"/>
    <p:sldId id="2130" r:id="rId53"/>
    <p:sldId id="2131" r:id="rId54"/>
  </p:sldIdLst>
  <p:sldSz cx="9144000" cy="6858000" type="screen4x3"/>
  <p:notesSz cx="6858000" cy="9144000"/>
  <p:embeddedFontLst>
    <p:embeddedFont>
      <p:font typeface="Arial Black" pitchFamily="34" charset="0"/>
      <p:bold r:id="rId56"/>
    </p:embeddedFont>
    <p:embeddedFont>
      <p:font typeface="AR CENA" pitchFamily="2" charset="0"/>
      <p:regular r:id="rId57"/>
    </p:embeddedFont>
    <p:embeddedFont>
      <p:font typeface="Trebuchet MS" pitchFamily="34" charset="0"/>
      <p:regular r:id="rId58"/>
      <p:bold r:id="rId59"/>
      <p:italic r:id="rId60"/>
      <p:boldItalic r:id="rId61"/>
    </p:embeddedFont>
    <p:embeddedFont>
      <p:font typeface="Calibri" pitchFamily="34" charset="0"/>
      <p:regular r:id="rId62"/>
      <p:bold r:id="rId63"/>
      <p:italic r:id="rId64"/>
      <p:boldItalic r:id="rId6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9B9"/>
    <a:srgbClr val="FF9900"/>
    <a:srgbClr val="FFCA7D"/>
    <a:srgbClr val="8A5C00"/>
    <a:srgbClr val="996600"/>
    <a:srgbClr val="00C85A"/>
    <a:srgbClr val="61FFA8"/>
    <a:srgbClr val="00DE64"/>
    <a:srgbClr val="00D25F"/>
    <a:srgbClr val="ABFFD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9805" autoAdjust="0"/>
    <p:restoredTop sz="98217" autoAdjust="0"/>
  </p:normalViewPr>
  <p:slideViewPr>
    <p:cSldViewPr>
      <p:cViewPr>
        <p:scale>
          <a:sx n="90" d="100"/>
          <a:sy n="90" d="100"/>
        </p:scale>
        <p:origin x="-80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29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8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61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3CF31-BCEC-4B97-9270-CF2E32923441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BFBF3-FAAE-461D-8111-AB1D5537B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 extrusionH="76200" contourW="12700" prstMaterial="metal">
            <a:bevelT w="317500" h="254000"/>
            <a:extrusionClr>
              <a:schemeClr val="bg1"/>
            </a:extrusionClr>
            <a:contourClr>
              <a:srgbClr val="0070C0"/>
            </a:contourClr>
          </a:sp3d>
        </p:spPr>
        <p:txBody>
          <a:bodyPr lIns="0" tIns="0" rIns="0" bIns="0" anchor="ctr" anchorCtr="0"/>
          <a:lstStyle>
            <a:lvl1pPr>
              <a:defRPr sz="4000" b="0" i="0">
                <a:latin typeface="AR CENA" pitchFamily="2" charset="0"/>
              </a:defRPr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</a:t>
            </a:r>
            <a:r>
              <a:rPr lang="es-ES" noProof="0" dirty="0" err="1" smtClean="0"/>
              <a:t>to</a:t>
            </a:r>
            <a:r>
              <a:rPr lang="es-ES" noProof="0" dirty="0" smtClean="0"/>
              <a:t>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</a:t>
            </a:r>
            <a:r>
              <a:rPr lang="es-ES" noProof="0" dirty="0" err="1" smtClean="0"/>
              <a:t>Master</a:t>
            </a:r>
            <a:r>
              <a:rPr lang="es-ES" noProof="0" dirty="0" smtClean="0"/>
              <a:t>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</a:t>
            </a:r>
            <a:r>
              <a:rPr lang="es-ES" noProof="0" dirty="0" err="1" smtClean="0"/>
              <a:t>to</a:t>
            </a:r>
            <a:r>
              <a:rPr lang="es-ES" noProof="0" dirty="0" smtClean="0"/>
              <a:t>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</a:t>
            </a:r>
            <a:r>
              <a:rPr lang="es-ES" noProof="0" dirty="0" err="1" smtClean="0"/>
              <a:t>Master</a:t>
            </a:r>
            <a:r>
              <a:rPr lang="es-ES" noProof="0" dirty="0" smtClean="0"/>
              <a:t> </a:t>
            </a:r>
            <a:r>
              <a:rPr lang="es-ES" noProof="0" dirty="0" err="1" smtClean="0"/>
              <a:t>subtitle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AA2D7-AD10-4B2B-AAFF-E0F0D50B1812}" type="datetime1">
              <a:rPr lang="en-US" smtClean="0"/>
              <a:pPr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2133600" cy="365125"/>
          </a:xfrm>
        </p:spPr>
        <p:txBody>
          <a:bodyPr/>
          <a:lstStyle/>
          <a:p>
            <a:fld id="{76EE66B7-11FD-451E-B5AB-55AFBF9C0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" y="155448"/>
            <a:ext cx="8778240" cy="2590800"/>
          </a:xfrm>
        </p:spPr>
        <p:txBody>
          <a:bodyPr/>
          <a:lstStyle>
            <a:lvl1pPr>
              <a:buSzPct val="100000"/>
              <a:buFont typeface="Wingdings" pitchFamily="2" charset="2"/>
              <a:buChar char="Ø"/>
              <a:defRPr sz="3600"/>
            </a:lvl1pPr>
            <a:lvl2pPr>
              <a:buFont typeface="Arial" pitchFamily="34" charset="0"/>
              <a:buChar char="•"/>
              <a:defRPr sz="3200"/>
            </a:lvl2pPr>
            <a:lvl3pPr>
              <a:buFont typeface="Wingdings" pitchFamily="2" charset="2"/>
              <a:buChar char="ü"/>
              <a:defRPr sz="2800"/>
            </a:lvl3pPr>
            <a:lvl4pPr>
              <a:defRPr sz="25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</a:t>
            </a:r>
            <a:r>
              <a:rPr lang="es-ES" noProof="0" dirty="0" err="1" smtClean="0"/>
              <a:t>to</a:t>
            </a:r>
            <a:r>
              <a:rPr lang="es-ES" noProof="0" dirty="0" smtClean="0"/>
              <a:t>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</a:t>
            </a:r>
            <a:r>
              <a:rPr lang="es-ES" noProof="0" dirty="0" err="1" smtClean="0"/>
              <a:t>Master</a:t>
            </a:r>
            <a:r>
              <a:rPr lang="es-ES" noProof="0" dirty="0" smtClean="0"/>
              <a:t>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" y="2971800"/>
            <a:ext cx="8778240" cy="2590800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5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B8ABC-073C-4C80-9904-D9DFFE0AA225}" type="datetime1">
              <a:rPr lang="en-US" noProof="0" smtClean="0"/>
              <a:pPr/>
              <a:t>5/4/2014</a:t>
            </a:fld>
            <a:endParaRPr lang="es-E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2133600" cy="365125"/>
          </a:xfrm>
        </p:spPr>
        <p:txBody>
          <a:bodyPr/>
          <a:lstStyle/>
          <a:p>
            <a:fld id="{76EE66B7-11FD-451E-B5AB-55AFBF9C0115}" type="slidenum">
              <a:rPr lang="es-ES" noProof="0" smtClean="0"/>
              <a:pPr/>
              <a:t>‹#›</a:t>
            </a:fld>
            <a:endParaRPr lang="es-E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1000"/>
            <a:ext cx="4038600" cy="452596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5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</a:t>
            </a:r>
            <a:r>
              <a:rPr lang="es-ES" noProof="0" dirty="0" err="1" smtClean="0"/>
              <a:t>to</a:t>
            </a:r>
            <a:r>
              <a:rPr lang="es-ES" noProof="0" dirty="0" smtClean="0"/>
              <a:t>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</a:t>
            </a:r>
            <a:r>
              <a:rPr lang="es-ES" noProof="0" dirty="0" err="1" smtClean="0"/>
              <a:t>Master</a:t>
            </a:r>
            <a:r>
              <a:rPr lang="es-ES" noProof="0" dirty="0" smtClean="0"/>
              <a:t>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1000"/>
            <a:ext cx="4038600" cy="452596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5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B8ABC-073C-4C80-9904-D9DFFE0AA225}" type="datetime1">
              <a:rPr lang="en-US" noProof="0" smtClean="0"/>
              <a:pPr/>
              <a:t>5/4/2014</a:t>
            </a:fld>
            <a:endParaRPr lang="es-E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2133600" cy="365125"/>
          </a:xfrm>
        </p:spPr>
        <p:txBody>
          <a:bodyPr/>
          <a:lstStyle/>
          <a:p>
            <a:fld id="{76EE66B7-11FD-451E-B5AB-55AFBF9C0115}" type="slidenum">
              <a:rPr lang="es-ES" noProof="0" smtClean="0"/>
              <a:pPr/>
              <a:t>‹#›</a:t>
            </a:fld>
            <a:endParaRPr lang="es-ES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25000">
              <a:srgbClr val="7EC7D2"/>
            </a:gs>
            <a:gs pos="74000">
              <a:srgbClr val="0087E6"/>
            </a:gs>
            <a:gs pos="100000">
              <a:schemeClr val="bg1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155448"/>
            <a:ext cx="8778240" cy="2587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</a:t>
            </a:r>
            <a:r>
              <a:rPr lang="es-ES" noProof="0" dirty="0" err="1" smtClean="0"/>
              <a:t>to</a:t>
            </a:r>
            <a:r>
              <a:rPr lang="es-ES" noProof="0" dirty="0" smtClean="0"/>
              <a:t>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</a:t>
            </a:r>
            <a:r>
              <a:rPr lang="es-ES" noProof="0" dirty="0" err="1" smtClean="0"/>
              <a:t>Master</a:t>
            </a:r>
            <a:r>
              <a:rPr lang="es-ES" noProof="0" dirty="0" smtClean="0"/>
              <a:t>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38CCB-F30E-484A-9FA9-CA2CCDDD9D2D}" type="datetime1">
              <a:rPr lang="en-US" smtClean="0"/>
              <a:pPr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cap="none" spc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rial" pitchFamily="34" charset="0"/>
              </a:defRPr>
            </a:lvl1pPr>
          </a:lstStyle>
          <a:p>
            <a:fld id="{76EE66B7-11FD-451E-B5AB-55AFBF9C0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</p:sldLayoutIdLst>
  <p:hf hdr="0" ftr="0" dt="0"/>
  <p:txStyles>
    <p:titleStyle>
      <a:lvl1pPr algn="ctr" defTabSz="914400" rtl="0" eaLnBrk="1" latinLnBrk="0" hangingPunct="1">
        <a:lnSpc>
          <a:spcPts val="5000"/>
        </a:lnSpc>
        <a:spcBef>
          <a:spcPct val="0"/>
        </a:spcBef>
        <a:buNone/>
        <a:defRPr sz="3600" b="1" i="1" kern="1200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274320" indent="-265176" algn="l" defTabSz="914400" rtl="0" eaLnBrk="1" latinLnBrk="0" hangingPunct="1">
        <a:lnSpc>
          <a:spcPts val="3400"/>
        </a:lnSpc>
        <a:spcBef>
          <a:spcPct val="20000"/>
        </a:spcBef>
        <a:buSzPct val="100000"/>
        <a:buFont typeface="Wingdings" pitchFamily="2" charset="2"/>
        <a:buChar char="Ø"/>
        <a:tabLst>
          <a:tab pos="182880" algn="l"/>
        </a:tabLst>
        <a:defRPr sz="3600" b="0" i="0" kern="1200" cap="none" spc="0" baseline="0">
          <a:ln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 CENA" pitchFamily="2" charset="0"/>
          <a:ea typeface="+mn-ea"/>
          <a:cs typeface="Arial" pitchFamily="34" charset="0"/>
        </a:defRPr>
      </a:lvl1pPr>
      <a:lvl2pPr marL="585216" indent="-285750" algn="l" defTabSz="914400" rtl="0" eaLnBrk="1" latinLnBrk="0" hangingPunct="1">
        <a:lnSpc>
          <a:spcPts val="3000"/>
        </a:lnSpc>
        <a:spcBef>
          <a:spcPct val="20000"/>
        </a:spcBef>
        <a:buFont typeface="Arial" pitchFamily="34" charset="0"/>
        <a:buChar char="•"/>
        <a:defRPr sz="3200" b="0" i="0" kern="1200" cap="none" spc="0" baseline="0">
          <a:ln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 CENA" pitchFamily="2" charset="0"/>
          <a:ea typeface="+mn-ea"/>
          <a:cs typeface="Arial" pitchFamily="34" charset="0"/>
        </a:defRPr>
      </a:lvl2pPr>
      <a:lvl3pPr marL="768096" indent="-182880" algn="l" defTabSz="914400" rtl="0" eaLnBrk="1" latinLnBrk="0" hangingPunct="1">
        <a:lnSpc>
          <a:spcPts val="2700"/>
        </a:lnSpc>
        <a:spcBef>
          <a:spcPct val="20000"/>
        </a:spcBef>
        <a:buFont typeface="Wingdings" pitchFamily="2" charset="2"/>
        <a:buChar char="ü"/>
        <a:defRPr sz="2800" b="0" i="0" kern="1200" cap="none" spc="0" baseline="0">
          <a:ln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 CENA" pitchFamily="2" charset="0"/>
          <a:ea typeface="+mn-ea"/>
          <a:cs typeface="Arial" pitchFamily="34" charset="0"/>
        </a:defRPr>
      </a:lvl3pPr>
      <a:lvl4pPr marL="1005840" indent="-228600" algn="l" defTabSz="914400" rtl="0" eaLnBrk="1" latinLnBrk="0" hangingPunct="1">
        <a:lnSpc>
          <a:spcPts val="2400"/>
        </a:lnSpc>
        <a:spcBef>
          <a:spcPct val="20000"/>
        </a:spcBef>
        <a:buFont typeface="Arial" pitchFamily="34" charset="0"/>
        <a:buChar char="–"/>
        <a:defRPr sz="2500" b="0" i="0" kern="1200" cap="none" spc="0" baseline="0">
          <a:ln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 CENA" pitchFamily="2" charset="0"/>
          <a:ea typeface="+mn-ea"/>
          <a:cs typeface="Arial" pitchFamily="34" charset="0"/>
        </a:defRPr>
      </a:lvl4pPr>
      <a:lvl5pPr marL="1234440" indent="-228600" algn="l" defTabSz="914400" rtl="0" eaLnBrk="1" latinLnBrk="0" hangingPunct="1">
        <a:lnSpc>
          <a:spcPts val="2100"/>
        </a:lnSpc>
        <a:spcBef>
          <a:spcPct val="20000"/>
        </a:spcBef>
        <a:buFont typeface="Arial" pitchFamily="34" charset="0"/>
        <a:buChar char="»"/>
        <a:defRPr sz="2100" b="0" i="0" kern="1200" cap="none" spc="0" baseline="0">
          <a:ln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 CENA" pitchFamily="2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2133600" cy="365125"/>
          </a:xfrm>
        </p:spPr>
        <p:txBody>
          <a:bodyPr/>
          <a:lstStyle/>
          <a:p>
            <a:fld id="{76EE66B7-11FD-451E-B5AB-55AFBF9C011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Content Placeholder 7" descr="c100-Landscape 0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9728" y="76200"/>
            <a:ext cx="8931180" cy="6629400"/>
          </a:xfrm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1066800" y="4038600"/>
            <a:ext cx="3365024" cy="1319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s-E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WELCOME</a:t>
            </a:r>
          </a:p>
          <a:p>
            <a:pPr algn="ctr">
              <a:lnSpc>
                <a:spcPts val="5000"/>
              </a:lnSpc>
            </a:pPr>
            <a:r>
              <a:rPr lang="es-E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BIENVENIDOS</a:t>
            </a:r>
            <a:endParaRPr 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685800"/>
            <a:ext cx="1600200" cy="5486400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 descr="walking-on-eggshel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609600"/>
            <a:ext cx="5638800" cy="56388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Picture 5" descr="biblia-abierta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085850"/>
            <a:ext cx="3076575" cy="22669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15200" y="685800"/>
            <a:ext cx="1600200" cy="5486400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2018538" y="5559552"/>
            <a:ext cx="5106924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Lo Que Significa Tener “Tacto”</a:t>
            </a:r>
            <a:br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What It Means To Be “Tactful”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67000" y="6135624"/>
            <a:ext cx="3657600" cy="55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91400" y="762000"/>
            <a:ext cx="1447800" cy="31700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2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</a:t>
            </a:r>
            <a:endParaRPr lang="en-US" sz="2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018538" y="5559552"/>
            <a:ext cx="5106924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lvl="0">
              <a:lnSpc>
                <a:spcPts val="3200"/>
              </a:lnSpc>
            </a:pPr>
            <a:r>
              <a:rPr lang="es-ES" sz="2800" b="0" i="0" dirty="0" smtClean="0">
                <a:latin typeface="AR CENA" pitchFamily="2" charset="0"/>
              </a:rPr>
              <a:t>Lo Que Significa Tener “Tacto”</a:t>
            </a:r>
            <a:br>
              <a:rPr lang="es-ES" sz="2800" b="0" i="0" dirty="0" smtClean="0">
                <a:latin typeface="AR CENA" pitchFamily="2" charset="0"/>
              </a:rPr>
            </a:br>
            <a:r>
              <a:rPr lang="en-US" sz="2800" b="0" i="0" dirty="0" smtClean="0">
                <a:latin typeface="AR CENA" pitchFamily="2" charset="0"/>
              </a:rPr>
              <a:t>What It Means To Be “Tactful”</a:t>
            </a:r>
            <a:endParaRPr lang="en-US" sz="2800" b="0" i="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155448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Tacto: “habilidad o discreción al manejar las situaciones difíciles o delicadas ... consideración</a:t>
            </a:r>
            <a:br>
              <a:rPr lang="es-ES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</a:br>
            <a:r>
              <a:rPr lang="es-ES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al tratar con otros y evitando ofender.”</a:t>
            </a:r>
            <a:endParaRPr lang="es-ES" sz="3600" b="0" i="0" dirty="0" smtClean="0">
              <a:ln w="11430">
                <a:noFill/>
              </a:ln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9718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Tact: “skill or judgment in handling difficult or delicate situations” (TheFreeDictionary.com).  “Tactfulness” means “consideration in dealing with others and avoiding giving offense” (Ibid).</a:t>
            </a:r>
            <a:endParaRPr lang="en-US" sz="3600" b="0" i="0" dirty="0" smtClean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11</a:t>
            </a:fld>
            <a:endParaRPr lang="es-ES" noProof="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667000" y="6135624"/>
            <a:ext cx="3657600" cy="55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 flipV="1">
            <a:off x="685800" y="27157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018538" y="5559552"/>
            <a:ext cx="5106924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lvl="0">
              <a:lnSpc>
                <a:spcPts val="3200"/>
              </a:lnSpc>
            </a:pPr>
            <a:r>
              <a:rPr lang="es-ES" sz="2800" b="0" i="0" dirty="0" smtClean="0">
                <a:latin typeface="AR CENA" pitchFamily="2" charset="0"/>
              </a:rPr>
              <a:t>Lo Que Significa Tener “Tacto”</a:t>
            </a:r>
            <a:br>
              <a:rPr lang="es-ES" sz="2800" b="0" i="0" dirty="0" smtClean="0">
                <a:latin typeface="AR CENA" pitchFamily="2" charset="0"/>
              </a:rPr>
            </a:br>
            <a:r>
              <a:rPr lang="en-US" sz="2800" b="0" i="0" dirty="0" smtClean="0">
                <a:latin typeface="AR CENA" pitchFamily="2" charset="0"/>
              </a:rPr>
              <a:t>What It Means To Be “Tactful”</a:t>
            </a:r>
            <a:endParaRPr lang="en-US" sz="2800" b="0" i="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155448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De nuevo, ¡no hay ninguna situación que sea</a:t>
            </a:r>
            <a:br>
              <a:rPr lang="es-ES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</a:br>
            <a:r>
              <a:rPr lang="es-ES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más “delicada” que la de predicar el evangelio!</a:t>
            </a:r>
            <a:br>
              <a:rPr lang="es-ES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</a:br>
            <a:r>
              <a:rPr lang="es-ES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(1 Ped. 2:9; Ef. 4:11,12; Jn. 12:48)</a:t>
            </a:r>
            <a:endParaRPr lang="es-ES" sz="3600" b="0" i="0" dirty="0" smtClean="0">
              <a:ln w="11430">
                <a:noFill/>
              </a:ln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9718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Again, there is not a more “delicate situation”</a:t>
            </a:r>
            <a:b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</a:b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than that of preaching the gospel!  (1 Pet. 2:9;</a:t>
            </a:r>
            <a:b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</a:b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Eph. 4:11,12; Jn. 12:48)</a:t>
            </a:r>
            <a:endParaRPr lang="en-US" sz="3600" b="0" i="0" dirty="0" smtClean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12</a:t>
            </a:fld>
            <a:endParaRPr lang="es-ES" noProof="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667000" y="6135624"/>
            <a:ext cx="3657600" cy="55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 flipV="1">
            <a:off x="685800" y="27157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685800"/>
            <a:ext cx="1600200" cy="5486400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 descr="walking-on-eggshel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609600"/>
            <a:ext cx="5638800" cy="56388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Picture 5" descr="biblia-abierta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085850"/>
            <a:ext cx="3076575" cy="22669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15200" y="685800"/>
            <a:ext cx="1600200" cy="5486400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2018538" y="5559552"/>
            <a:ext cx="5106924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Cuando Hemos Dicho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Demasiado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When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We’ve Said Too Much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760" y="6135624"/>
            <a:ext cx="3840480" cy="55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67600" y="762000"/>
            <a:ext cx="1447800" cy="31700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2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</a:t>
            </a:r>
            <a:endParaRPr lang="en-US" sz="2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155448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Podemos darle a la gente la “medicina de Dios”</a:t>
            </a:r>
            <a:br>
              <a:rPr lang="es-ES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</a:br>
            <a:r>
              <a:rPr lang="es-ES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una cucharada a la vez o podemos intentar</a:t>
            </a:r>
            <a:br>
              <a:rPr lang="es-ES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</a:br>
            <a:r>
              <a:rPr lang="es-ES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obligarle a tragar toda la botella de una vez.</a:t>
            </a:r>
            <a:endParaRPr lang="es-ES" sz="2800" dirty="0" smtClean="0">
              <a:ln w="11430">
                <a:noFill/>
              </a:ln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19050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We can give people “God’s medicine” a spoonful at a time or we can try to force them to drink the whole bottle in one shot.</a:t>
            </a:r>
            <a:endParaRPr lang="en-US" sz="3600" b="0" i="0" dirty="0" smtClean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14</a:t>
            </a:fld>
            <a:endParaRPr lang="es-ES" noProof="0" dirty="0"/>
          </a:p>
        </p:txBody>
      </p:sp>
      <p:sp>
        <p:nvSpPr>
          <p:cNvPr id="8" name="Rounded Rectangle 7"/>
          <p:cNvSpPr/>
          <p:nvPr/>
        </p:nvSpPr>
        <p:spPr>
          <a:xfrm flipV="1">
            <a:off x="685800" y="16489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pic>
        <p:nvPicPr>
          <p:cNvPr id="13" name="Picture 12" descr="medic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500" y="3434385"/>
            <a:ext cx="5715000" cy="320802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 descr="biblia-abierta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313706">
            <a:off x="2249424" y="3995928"/>
            <a:ext cx="1368215" cy="100815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155448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A veces necesitamos buscar un momento más oportuno para hablar con la gente de la palabra de Dios.  (Comparar </a:t>
            </a:r>
            <a:r>
              <a:rPr lang="es-ES" dirty="0" err="1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Ecles</a:t>
            </a:r>
            <a:r>
              <a:rPr lang="es-ES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. 3:7.)</a:t>
            </a:r>
            <a:endParaRPr lang="es-ES" sz="2800" dirty="0" smtClean="0">
              <a:ln w="11430">
                <a:noFill/>
              </a:ln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9718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Sometimes we need to look for a more opportune time to talk to people about God’s word. </a:t>
            </a:r>
            <a:b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</a:b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(Compare Eccles. 3:7.)</a:t>
            </a:r>
            <a:endParaRPr lang="en-US" sz="3600" b="0" i="0" dirty="0" smtClean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15</a:t>
            </a:fld>
            <a:endParaRPr lang="es-ES" noProof="0" dirty="0"/>
          </a:p>
        </p:txBody>
      </p:sp>
      <p:sp>
        <p:nvSpPr>
          <p:cNvPr id="8" name="Rounded Rectangle 7"/>
          <p:cNvSpPr/>
          <p:nvPr/>
        </p:nvSpPr>
        <p:spPr>
          <a:xfrm flipV="1">
            <a:off x="685800" y="27157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2018538" y="5559552"/>
            <a:ext cx="5106924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Cuando Hemos Dicho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Demasiado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When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We’ve Said Too Much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651760" y="6135624"/>
            <a:ext cx="3840480" cy="55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155448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36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Aun Jesús reconoció que a veces es mejor esperar decirle a la gente lo que necesita oír.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9718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Even Jesus recognized that sometimes it is better to wait to tell people what they need to hear.</a:t>
            </a:r>
            <a:endParaRPr lang="en-US" sz="3600" b="0" i="0" dirty="0" smtClean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16</a:t>
            </a:fld>
            <a:endParaRPr lang="es-ES" noProof="0" dirty="0"/>
          </a:p>
        </p:txBody>
      </p:sp>
      <p:sp>
        <p:nvSpPr>
          <p:cNvPr id="8" name="Rounded Rectangle 7"/>
          <p:cNvSpPr/>
          <p:nvPr/>
        </p:nvSpPr>
        <p:spPr>
          <a:xfrm flipV="1">
            <a:off x="685800" y="27157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2018538" y="5559552"/>
            <a:ext cx="5106924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Cuando Hemos Dicho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Demasiado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When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We’ve Said Too Much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651760" y="6135624"/>
            <a:ext cx="3840480" cy="55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155448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36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Aun Jesús reconoció que a veces es mejor esperar decirle a la gente lo que necesita oír.</a:t>
            </a:r>
          </a:p>
          <a:p>
            <a:pPr marL="627063" lvl="1" indent="-209550">
              <a:lnSpc>
                <a:spcPts val="32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 charset="0"/>
              <a:buChar char="•"/>
            </a:pPr>
            <a:r>
              <a:rPr lang="es-ES" sz="32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Mr. 1:40-45; Jn. 16:12,13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9718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Even Jesus recognized that sometimes it is better to wait to tell people what they need to hear.</a:t>
            </a:r>
            <a:endParaRPr lang="en-US" sz="3600" b="0" i="0" dirty="0" smtClean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  <a:p>
            <a:pPr marL="627063" lvl="1" indent="-223838">
              <a:lnSpc>
                <a:spcPts val="32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Mk. 1:40-45; Jn. 16:12,13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17</a:t>
            </a:fld>
            <a:endParaRPr lang="es-ES" noProof="0" dirty="0"/>
          </a:p>
        </p:txBody>
      </p:sp>
      <p:sp>
        <p:nvSpPr>
          <p:cNvPr id="8" name="Rounded Rectangle 7"/>
          <p:cNvSpPr/>
          <p:nvPr/>
        </p:nvSpPr>
        <p:spPr>
          <a:xfrm flipV="1">
            <a:off x="685800" y="27157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2018538" y="5559552"/>
            <a:ext cx="5106924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Cuando Hemos Dicho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Demasiado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When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We’ve Said Too Much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651760" y="6135624"/>
            <a:ext cx="3840480" cy="55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155448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36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Sabemos que hemos dicho demasiado cuando hemos dicho MÁS de lo que dice Dios en Su palabra.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9718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We also know we’ve said too much when we’ve</a:t>
            </a:r>
            <a:b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</a:b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said MORE than what God says in his word.</a:t>
            </a:r>
            <a:endParaRPr lang="en-US" sz="3600" b="0" i="0" dirty="0" smtClean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18</a:t>
            </a:fld>
            <a:endParaRPr lang="es-ES" noProof="0" dirty="0"/>
          </a:p>
        </p:txBody>
      </p:sp>
      <p:sp>
        <p:nvSpPr>
          <p:cNvPr id="8" name="Rounded Rectangle 7"/>
          <p:cNvSpPr/>
          <p:nvPr/>
        </p:nvSpPr>
        <p:spPr>
          <a:xfrm flipV="1">
            <a:off x="685800" y="27157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2018538" y="5559552"/>
            <a:ext cx="5106924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Cuando Hemos Dicho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Demasiado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When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We’ve Said Too Much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651760" y="6135624"/>
            <a:ext cx="3840480" cy="55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155448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36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Sabemos que hemos dicho demasiado cuando hemos dicho MÁS de lo que dice Dios en Su palabra.</a:t>
            </a:r>
          </a:p>
          <a:p>
            <a:pPr marL="627063" lvl="1" indent="-209550">
              <a:lnSpc>
                <a:spcPts val="32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 charset="0"/>
              <a:buChar char="•"/>
            </a:pPr>
            <a:r>
              <a:rPr lang="es-ES" sz="30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Tenemos que “predicar la palabra” (2 Ti. 4:2; Lc. 8:11),</a:t>
            </a:r>
            <a:br>
              <a:rPr lang="es-ES" sz="30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</a:br>
            <a:r>
              <a:rPr lang="es-ES" sz="30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no a nosotros mismos (2 Co. 4:5), ni nuestras opiniones</a:t>
            </a:r>
            <a:br>
              <a:rPr lang="es-ES" sz="30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</a:br>
            <a:r>
              <a:rPr lang="es-ES" sz="30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(1 Ti. 1:4; </a:t>
            </a:r>
            <a:r>
              <a:rPr lang="es-ES" sz="3000" dirty="0" err="1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Tit.</a:t>
            </a:r>
            <a:r>
              <a:rPr lang="es-ES" sz="30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 3:9), ni </a:t>
            </a:r>
            <a:r>
              <a:rPr lang="es-ES" sz="3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las tradiciones humanas (Col. 2:8).</a:t>
            </a:r>
            <a:endParaRPr lang="es-ES" sz="3000" dirty="0" smtClean="0">
              <a:ln w="11430">
                <a:noFill/>
              </a:ln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9718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We also know we’ve said too much when we’ve</a:t>
            </a:r>
            <a:b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</a:b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said MORE than what God says in his word.</a:t>
            </a:r>
            <a:endParaRPr lang="en-US" sz="3600" b="0" i="0" dirty="0" smtClean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  <a:p>
            <a:pPr marL="627063" lvl="1" indent="-223838">
              <a:lnSpc>
                <a:spcPts val="32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We are to “preach the word” (2 Tim. 4:2; Lk. 8:11), not ourselves (2 Cor</a:t>
            </a: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. 4:5) nor our opinions (1 Tim. 1:4; Tit. 3:9), nor man-made traditions (Col. 2:8). </a:t>
            </a:r>
            <a:endParaRPr lang="en-US" sz="3200" dirty="0" smtClean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19</a:t>
            </a:fld>
            <a:endParaRPr lang="es-ES" noProof="0" dirty="0"/>
          </a:p>
        </p:txBody>
      </p:sp>
      <p:sp>
        <p:nvSpPr>
          <p:cNvPr id="8" name="Rounded Rectangle 7"/>
          <p:cNvSpPr/>
          <p:nvPr/>
        </p:nvSpPr>
        <p:spPr>
          <a:xfrm flipV="1">
            <a:off x="685800" y="27157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2018538" y="5559552"/>
            <a:ext cx="5106924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Cuando Hemos Dicho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Demasiado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When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We’ve Said Too Much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651760" y="6135624"/>
            <a:ext cx="3840480" cy="55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155448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</a:pPr>
            <a:r>
              <a:rPr lang="es-ES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¡El hablar con la gente del evangelio de Cristo</a:t>
            </a:r>
            <a:br>
              <a:rPr lang="es-ES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</a:br>
            <a:r>
              <a:rPr lang="es-ES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es un asunto delicado!</a:t>
            </a:r>
            <a:endParaRPr lang="es-ES" sz="3600" b="0" i="0" dirty="0" smtClean="0">
              <a:ln w="11430">
                <a:noFill/>
              </a:ln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9718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Talking to people about the gospel of Christ</a:t>
            </a:r>
            <a:b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</a:b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is a delicate matter!</a:t>
            </a:r>
            <a:endParaRPr lang="en-US" sz="3600" b="0" i="0" dirty="0" smtClean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2</a:t>
            </a:fld>
            <a:endParaRPr lang="es-ES" noProof="0" dirty="0"/>
          </a:p>
        </p:txBody>
      </p:sp>
      <p:sp>
        <p:nvSpPr>
          <p:cNvPr id="8" name="Rounded Rectangle 7"/>
          <p:cNvSpPr/>
          <p:nvPr/>
        </p:nvSpPr>
        <p:spPr>
          <a:xfrm flipV="1">
            <a:off x="685800" y="27157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685800"/>
            <a:ext cx="1600200" cy="5486400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6" descr="walking-on-eggshel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609600"/>
            <a:ext cx="5638800" cy="56388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Picture 5" descr="biblia-abierta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085850"/>
            <a:ext cx="3076575" cy="22669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15200" y="685800"/>
            <a:ext cx="1600200" cy="5486400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1847469" y="5559552"/>
            <a:ext cx="5449062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Cuando No Hemos Dicho Lo Suficiente</a:t>
            </a:r>
            <a:b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When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We Haven’t Said Enough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286000" y="6135624"/>
            <a:ext cx="4572000" cy="55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67600" y="762000"/>
            <a:ext cx="1447800" cy="31700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2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3</a:t>
            </a:r>
            <a:endParaRPr lang="en-US" sz="2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155448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36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A veces podemos tener tanto tacto que no le decimos a la gente lo que necesita oír.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9718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Sometimes we can be so tactful that we fail to tell people what they need to hear.</a:t>
            </a:r>
            <a:endParaRPr lang="en-US" sz="3600" b="0" i="0" dirty="0" smtClean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21</a:t>
            </a:fld>
            <a:endParaRPr lang="es-ES" noProof="0" dirty="0"/>
          </a:p>
        </p:txBody>
      </p:sp>
      <p:sp>
        <p:nvSpPr>
          <p:cNvPr id="8" name="Rounded Rectangle 7"/>
          <p:cNvSpPr/>
          <p:nvPr/>
        </p:nvSpPr>
        <p:spPr>
          <a:xfrm flipV="1">
            <a:off x="685800" y="27157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847469" y="5559552"/>
            <a:ext cx="5449062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Cuando No Hemos Dicho Lo Suficiente</a:t>
            </a:r>
            <a:b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When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We Haven’t Said Enough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0" y="6135624"/>
            <a:ext cx="4572000" cy="55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155448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36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Sobre nuestra necesidad de “confesar” a Cristo…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9718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About our need to “confess” Christ…</a:t>
            </a:r>
            <a:endParaRPr lang="en-US" sz="3600" b="0" i="0" dirty="0" smtClean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22</a:t>
            </a:fld>
            <a:endParaRPr lang="es-ES" noProof="0" dirty="0"/>
          </a:p>
        </p:txBody>
      </p:sp>
      <p:sp>
        <p:nvSpPr>
          <p:cNvPr id="8" name="Rounded Rectangle 7"/>
          <p:cNvSpPr/>
          <p:nvPr/>
        </p:nvSpPr>
        <p:spPr>
          <a:xfrm flipV="1">
            <a:off x="685800" y="27157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847469" y="5559552"/>
            <a:ext cx="5449062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Cuando No Hemos Dicho Lo Suficiente</a:t>
            </a:r>
            <a:b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When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We Haven’t Said Enough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0" y="6135624"/>
            <a:ext cx="4572000" cy="55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155448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</a:pPr>
            <a:r>
              <a:rPr lang="es-ES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Sobre nuestra necesidad de “confesar” a Cristo…</a:t>
            </a:r>
            <a:endParaRPr lang="es-ES" sz="3600" b="0" i="0" dirty="0" smtClean="0">
              <a:ln w="11430">
                <a:noFill/>
              </a:ln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  <a:p>
            <a:pPr marL="627063" lvl="1" indent="-209550">
              <a:lnSpc>
                <a:spcPts val="32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 charset="0"/>
              <a:buChar char="•"/>
            </a:pPr>
            <a:r>
              <a:rPr lang="es-ES" sz="32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El ejemplo del ciego y sus padres (Jn. 9:18-23)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9718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About our need to “confess” Christ…</a:t>
            </a:r>
            <a:endParaRPr lang="en-US" sz="3600" b="0" i="0" dirty="0" smtClean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  <a:p>
            <a:pPr marL="627063" lvl="1" indent="-223838">
              <a:lnSpc>
                <a:spcPts val="32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The example of the blind man and his parents</a:t>
            </a:r>
            <a:br>
              <a:rPr lang="en-US" sz="3200" dirty="0" smtClean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</a:br>
            <a:r>
              <a:rPr lang="en-US" sz="3200" dirty="0" smtClean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(Jn. 9:18-23)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23</a:t>
            </a:fld>
            <a:endParaRPr lang="es-ES" noProof="0" dirty="0"/>
          </a:p>
        </p:txBody>
      </p:sp>
      <p:sp>
        <p:nvSpPr>
          <p:cNvPr id="8" name="Rounded Rectangle 7"/>
          <p:cNvSpPr/>
          <p:nvPr/>
        </p:nvSpPr>
        <p:spPr>
          <a:xfrm flipV="1">
            <a:off x="685800" y="27157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847469" y="5559552"/>
            <a:ext cx="5449062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Cuando No Hemos Dicho Lo Suficiente</a:t>
            </a:r>
            <a:b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When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We Haven’t Said Enough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0" y="6135624"/>
            <a:ext cx="4572000" cy="55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9718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About our need to “confess” Christ…</a:t>
            </a:r>
            <a:endParaRPr lang="en-US" sz="3600" b="0" i="0" dirty="0" smtClean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  <a:p>
            <a:pPr marL="627063" lvl="1" indent="-223838">
              <a:lnSpc>
                <a:spcPts val="32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The word “confess” comes from two Latin roots,</a:t>
            </a:r>
            <a:b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</a:b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COM (together) and FATERI (to admit).  Literally, confess means to “admit together or with.”  The idea is that </a:t>
            </a:r>
            <a:r>
              <a:rPr lang="en-US" u="sng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we admit together with Jesus whatever He says</a:t>
            </a: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…</a:t>
            </a:r>
            <a:r>
              <a:rPr lang="en-US" u="sng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regardless of how controversial it may be</a:t>
            </a: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.</a:t>
            </a:r>
            <a:endParaRPr lang="en-US" sz="3200" dirty="0" smtClean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24</a:t>
            </a:fld>
            <a:endParaRPr lang="es-ES" noProof="0" dirty="0"/>
          </a:p>
        </p:txBody>
      </p:sp>
      <p:sp>
        <p:nvSpPr>
          <p:cNvPr id="8" name="Rounded Rectangle 7"/>
          <p:cNvSpPr/>
          <p:nvPr/>
        </p:nvSpPr>
        <p:spPr>
          <a:xfrm flipV="1">
            <a:off x="685800" y="27157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847469" y="5559552"/>
            <a:ext cx="5449062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Cuando No Hemos Dicho Lo Suficiente</a:t>
            </a:r>
            <a:b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When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We Haven’t Said Enough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0" y="6135624"/>
            <a:ext cx="4572000" cy="55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155448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</a:pPr>
            <a:r>
              <a:rPr lang="es-ES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Sobre nuestra necesidad de “confesar” a Cristo…</a:t>
            </a:r>
            <a:endParaRPr lang="es-ES" sz="3600" b="0" i="0" dirty="0" smtClean="0">
              <a:ln w="11430">
                <a:noFill/>
              </a:ln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  <a:p>
            <a:pPr marL="627063" lvl="1" indent="-209550">
              <a:lnSpc>
                <a:spcPts val="32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 charset="0"/>
              <a:buChar char="•"/>
            </a:pPr>
            <a:r>
              <a:rPr lang="es-ES" sz="32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“Confesar” viene de dos raíces latinas, COM (juntos)</a:t>
            </a:r>
            <a:br>
              <a:rPr lang="es-ES" sz="32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</a:br>
            <a:r>
              <a:rPr lang="es-ES" sz="32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y FATERI (admitir).  Literalmente, confesar significa “admitir juntos o con.”  La idea es que </a:t>
            </a:r>
            <a:r>
              <a:rPr lang="es-ES" sz="3200" u="sng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admitimos juntamente con Jesús todo lo que Él diga</a:t>
            </a:r>
            <a:r>
              <a:rPr lang="es-ES" sz="32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…</a:t>
            </a:r>
            <a:br>
              <a:rPr lang="es-ES" sz="32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</a:br>
            <a:r>
              <a:rPr lang="es-ES" sz="3200" u="sng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por muy controversial que sea</a:t>
            </a:r>
            <a:r>
              <a:rPr lang="es-ES" sz="32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155448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36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Hoy día, algunos cristianos desean evitar toda controversia como si esto fuera una virtud noble.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9718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Today there is a desire among Christians to avoid all controversy as if this were a noble virtue.</a:t>
            </a:r>
            <a:endParaRPr lang="en-US" sz="3600" b="0" i="0" dirty="0" smtClean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25</a:t>
            </a:fld>
            <a:endParaRPr lang="es-ES" noProof="0" dirty="0"/>
          </a:p>
        </p:txBody>
      </p:sp>
      <p:sp>
        <p:nvSpPr>
          <p:cNvPr id="8" name="Rounded Rectangle 7"/>
          <p:cNvSpPr/>
          <p:nvPr/>
        </p:nvSpPr>
        <p:spPr>
          <a:xfrm flipV="1">
            <a:off x="685800" y="27157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847469" y="5559552"/>
            <a:ext cx="5449062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Cuando No Hemos Dicho Lo Suficiente</a:t>
            </a:r>
            <a:b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When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We Haven’t Said Enough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0" y="6135624"/>
            <a:ext cx="4572000" cy="55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155448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36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Hoy día, algunos cristianos desean evitar toda controversia como si esto fuera una virtud noble.</a:t>
            </a:r>
          </a:p>
          <a:p>
            <a:pPr marL="627063" lvl="1" indent="-209550">
              <a:lnSpc>
                <a:spcPts val="32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 charset="0"/>
              <a:buChar char="•"/>
            </a:pPr>
            <a:r>
              <a:rPr lang="es-ES" sz="32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Cuando los que participan en una discusión afirman que “las creencias de uno son tan buenos como las de otro,” LA VERDAD ABANDONA LA SALA.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9718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Today there is a desire among Christians to avoid all controversy as if this were a noble virtue.</a:t>
            </a:r>
            <a:endParaRPr lang="en-US" sz="3600" b="0" i="0" dirty="0" smtClean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  <a:p>
            <a:pPr marL="627063" lvl="1" indent="-223838">
              <a:lnSpc>
                <a:spcPts val="32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When participants in a discussion leave the impression that “one man’s beliefs are just as good as another’s,”</a:t>
            </a:r>
            <a:b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</a:b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TRUTH WALKS OUT OF THE ROOM.</a:t>
            </a:r>
            <a:endParaRPr lang="en-US" sz="3200" dirty="0" smtClean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26</a:t>
            </a:fld>
            <a:endParaRPr lang="es-ES" noProof="0" dirty="0"/>
          </a:p>
        </p:txBody>
      </p:sp>
      <p:sp>
        <p:nvSpPr>
          <p:cNvPr id="8" name="Rounded Rectangle 7"/>
          <p:cNvSpPr/>
          <p:nvPr/>
        </p:nvSpPr>
        <p:spPr>
          <a:xfrm flipV="1">
            <a:off x="685800" y="27157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847469" y="5559552"/>
            <a:ext cx="5449062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Cuando No Hemos Dicho Lo Suficiente</a:t>
            </a:r>
            <a:b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When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We Haven’t Said Enough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0" y="6135624"/>
            <a:ext cx="4572000" cy="55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155448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¡Tenemos que decir todo lo que diga Jesús!</a:t>
            </a:r>
            <a:br>
              <a:rPr lang="es-ES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</a:br>
            <a:r>
              <a:rPr lang="es-ES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(Mt. </a:t>
            </a:r>
            <a:r>
              <a:rPr lang="es-ES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10:32,33)</a:t>
            </a:r>
            <a:endParaRPr lang="es-ES" sz="3600" b="0" i="0" dirty="0" smtClean="0">
              <a:ln w="11430">
                <a:noFill/>
              </a:ln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9718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n-US" sz="3600" b="0" i="0" dirty="0" smtClean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Whatever Jesus says, we must say the same!  (Matt. </a:t>
            </a: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10:32,33)</a:t>
            </a:r>
            <a:endParaRPr lang="en-US" sz="3600" b="0" i="0" dirty="0" smtClean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27</a:t>
            </a:fld>
            <a:endParaRPr lang="es-ES" noProof="0" dirty="0"/>
          </a:p>
        </p:txBody>
      </p:sp>
      <p:sp>
        <p:nvSpPr>
          <p:cNvPr id="8" name="Rounded Rectangle 7"/>
          <p:cNvSpPr/>
          <p:nvPr/>
        </p:nvSpPr>
        <p:spPr>
          <a:xfrm flipV="1">
            <a:off x="685800" y="27157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847469" y="5559552"/>
            <a:ext cx="5449062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Cuando No Hemos Dicho Lo Suficiente</a:t>
            </a:r>
            <a:b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When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We Haven’t Said Enough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0" y="6135624"/>
            <a:ext cx="4572000" cy="55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685800"/>
            <a:ext cx="1600200" cy="5486400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walking-on-eggshel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609600"/>
            <a:ext cx="5638800" cy="56388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Picture 5" descr="biblia-abierta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085850"/>
            <a:ext cx="3076575" cy="22669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15200" y="685800"/>
            <a:ext cx="1600200" cy="5486400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467600" y="762000"/>
            <a:ext cx="1447800" cy="31700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2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4</a:t>
            </a:r>
            <a:endParaRPr lang="en-US" sz="2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2133600" cy="365125"/>
          </a:xfrm>
        </p:spPr>
        <p:txBody>
          <a:bodyPr/>
          <a:lstStyle/>
          <a:p>
            <a:fld id="{76EE66B7-11FD-451E-B5AB-55AFBF9C0115}" type="slidenum">
              <a:rPr lang="es-ES" noProof="0" smtClean="0"/>
              <a:pPr/>
              <a:t>28</a:t>
            </a:fld>
            <a:endParaRPr lang="es-ES" noProof="0" dirty="0"/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152400" y="5334000"/>
            <a:ext cx="88392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Cuando Hablamos la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Verdad En Amor (y la Gente Se Ofende de Todas Formas)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When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We Speak the Truth </a:t>
            </a:r>
            <a:r>
              <a:rPr lang="en-US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In Love (and People Get Offended Anyway)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02920" y="5897880"/>
            <a:ext cx="8138160" cy="55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155448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36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Efesios 4:15 dice que tenemos que</a:t>
            </a:r>
            <a:br>
              <a:rPr lang="es-ES" sz="36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</a:br>
            <a:r>
              <a:rPr lang="es-ES" sz="36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“hablar la verdad en amor” (NBLH, RVG, LBLA).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9718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Ephesians 4:15 says that we are to</a:t>
            </a:r>
            <a:b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</a:b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“speak… the truth in love” (NKJV, NASB, ASV).</a:t>
            </a:r>
            <a:endParaRPr lang="en-US" sz="3600" b="0" i="0" dirty="0" smtClean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29</a:t>
            </a:fld>
            <a:endParaRPr lang="es-ES" noProof="0" dirty="0"/>
          </a:p>
        </p:txBody>
      </p:sp>
      <p:sp>
        <p:nvSpPr>
          <p:cNvPr id="8" name="Rounded Rectangle 7"/>
          <p:cNvSpPr/>
          <p:nvPr/>
        </p:nvSpPr>
        <p:spPr>
          <a:xfrm flipV="1">
            <a:off x="685800" y="27157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152400" y="5334000"/>
            <a:ext cx="88392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Cuando Hablamos la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Verdad En Amor (y la Gente Se Ofende de Todas Formas)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When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We Speak the Truth </a:t>
            </a:r>
            <a:r>
              <a:rPr lang="en-US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In Love (and People Get Offended Anyway)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02920" y="5897880"/>
            <a:ext cx="8138160" cy="55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155448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</a:pPr>
            <a:r>
              <a:rPr lang="es-ES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¡El hablar con la gente del evangelio de Cristo</a:t>
            </a:r>
            <a:br>
              <a:rPr lang="es-ES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</a:br>
            <a:r>
              <a:rPr lang="es-ES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es un asunto delicado!</a:t>
            </a:r>
            <a:endParaRPr lang="es-ES" sz="3600" b="0" i="0" dirty="0" smtClean="0">
              <a:ln w="11430">
                <a:noFill/>
              </a:ln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  <a:p>
            <a:pPr marL="627063" lvl="1" indent="-209550">
              <a:lnSpc>
                <a:spcPts val="32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 charset="0"/>
              <a:buChar char="•"/>
            </a:pPr>
            <a:r>
              <a:rPr lang="es-ES" sz="32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“La predicación es como un cirujano cerebral que opera a un paciente.”  (H.E. Phillips)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9718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Talking to people about the gospel of Christ</a:t>
            </a:r>
            <a:b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</a:b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is a delicate matter!</a:t>
            </a:r>
            <a:endParaRPr lang="en-US" sz="3600" b="0" i="0" dirty="0" smtClean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  <a:p>
            <a:pPr marL="627063" lvl="1" indent="-223838">
              <a:lnSpc>
                <a:spcPts val="32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“Preaching is like a brain surgeon operating on a patient.”  (H.E. Phillips)</a:t>
            </a:r>
            <a:endParaRPr lang="en-US" sz="3200" dirty="0" smtClean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3</a:t>
            </a:fld>
            <a:endParaRPr lang="es-ES" noProof="0" dirty="0"/>
          </a:p>
        </p:txBody>
      </p:sp>
      <p:sp>
        <p:nvSpPr>
          <p:cNvPr id="8" name="Rounded Rectangle 7"/>
          <p:cNvSpPr/>
          <p:nvPr/>
        </p:nvSpPr>
        <p:spPr>
          <a:xfrm flipV="1">
            <a:off x="685800" y="27157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pic>
        <p:nvPicPr>
          <p:cNvPr id="10" name="Picture 9" descr="career-brain-surgeon-800x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" y="4910328"/>
            <a:ext cx="2635488" cy="17526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155448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36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Nuestra meta: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9718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n-US" sz="3600" b="0" i="0" dirty="0" smtClean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Our goal: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30</a:t>
            </a:fld>
            <a:endParaRPr lang="es-ES" noProof="0" dirty="0"/>
          </a:p>
        </p:txBody>
      </p:sp>
      <p:sp>
        <p:nvSpPr>
          <p:cNvPr id="8" name="Rounded Rectangle 7"/>
          <p:cNvSpPr/>
          <p:nvPr/>
        </p:nvSpPr>
        <p:spPr>
          <a:xfrm flipV="1">
            <a:off x="685800" y="27157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152400" y="5334000"/>
            <a:ext cx="88392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Cuando Hablamos la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Verdad En Amor (y la Gente Se Ofende de Todas Formas)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When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We Speak the Truth </a:t>
            </a:r>
            <a:r>
              <a:rPr lang="en-US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In Love (and People Get Offended Anyway)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02920" y="5897880"/>
            <a:ext cx="8138160" cy="55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155448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36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Nuestra meta:</a:t>
            </a:r>
          </a:p>
          <a:p>
            <a:pPr marL="627063" lvl="1" indent="-209550">
              <a:lnSpc>
                <a:spcPts val="32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 charset="0"/>
              <a:buChar char="•"/>
            </a:pPr>
            <a:r>
              <a:rPr lang="es-ES" sz="32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No ganar el argumento ni poner al otro “en su lugar”</a:t>
            </a:r>
            <a:endParaRPr lang="es-ES" sz="2800" dirty="0" smtClean="0">
              <a:ln w="11430">
                <a:noFill/>
              </a:ln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9718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n-US" sz="3600" b="0" i="0" dirty="0" smtClean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Our goal:</a:t>
            </a:r>
          </a:p>
          <a:p>
            <a:pPr marL="627063" lvl="1" indent="-223838">
              <a:lnSpc>
                <a:spcPts val="32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Not to win an argument or put another “in his place”</a:t>
            </a:r>
            <a:endParaRPr lang="en-US" sz="2800" dirty="0" smtClean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31</a:t>
            </a:fld>
            <a:endParaRPr lang="es-ES" noProof="0" dirty="0"/>
          </a:p>
        </p:txBody>
      </p:sp>
      <p:sp>
        <p:nvSpPr>
          <p:cNvPr id="8" name="Rounded Rectangle 7"/>
          <p:cNvSpPr/>
          <p:nvPr/>
        </p:nvSpPr>
        <p:spPr>
          <a:xfrm flipV="1">
            <a:off x="685800" y="27157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152400" y="5334000"/>
            <a:ext cx="88392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Cuando Hablamos la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Verdad En Amor (y la Gente Se Ofende de Todas Formas)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When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We Speak the Truth </a:t>
            </a:r>
            <a:r>
              <a:rPr lang="en-US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In Love (and People Get Offended Anyway)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02920" y="5897880"/>
            <a:ext cx="8138160" cy="55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155448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36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Nuestra meta:</a:t>
            </a:r>
          </a:p>
          <a:p>
            <a:pPr marL="627063" lvl="1" indent="-209550">
              <a:lnSpc>
                <a:spcPts val="32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 charset="0"/>
              <a:buChar char="•"/>
            </a:pPr>
            <a:r>
              <a:rPr lang="es-ES" sz="32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No ganar el argumento ni poner al otro “en su lugar”</a:t>
            </a:r>
          </a:p>
          <a:p>
            <a:pPr marL="627063" lvl="1" indent="-209550">
              <a:lnSpc>
                <a:spcPts val="32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 charset="0"/>
              <a:buChar char="•"/>
            </a:pPr>
            <a:r>
              <a:rPr lang="es-ES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No mostrar cuánto sabemos</a:t>
            </a:r>
            <a:endParaRPr lang="es-ES" sz="2800" dirty="0" smtClean="0">
              <a:ln w="11430">
                <a:noFill/>
              </a:ln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9718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n-US" sz="3600" b="0" i="0" dirty="0" smtClean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Our goal:</a:t>
            </a:r>
          </a:p>
          <a:p>
            <a:pPr marL="627063" lvl="1" indent="-223838">
              <a:lnSpc>
                <a:spcPts val="32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Not to win an argument or put another “in his place”</a:t>
            </a:r>
          </a:p>
          <a:p>
            <a:pPr marL="627063" lvl="1" indent="-223838">
              <a:lnSpc>
                <a:spcPts val="32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Not to show how much we know</a:t>
            </a:r>
            <a:endParaRPr lang="en-US" sz="2800" dirty="0" smtClean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32</a:t>
            </a:fld>
            <a:endParaRPr lang="es-ES" noProof="0" dirty="0"/>
          </a:p>
        </p:txBody>
      </p:sp>
      <p:sp>
        <p:nvSpPr>
          <p:cNvPr id="8" name="Rounded Rectangle 7"/>
          <p:cNvSpPr/>
          <p:nvPr/>
        </p:nvSpPr>
        <p:spPr>
          <a:xfrm flipV="1">
            <a:off x="685800" y="27157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152400" y="5334000"/>
            <a:ext cx="88392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Cuando Hablamos la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Verdad En Amor (y la Gente Se Ofende de Todas Formas)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When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We Speak the Truth </a:t>
            </a:r>
            <a:r>
              <a:rPr lang="en-US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In Love (and People Get Offended Anyway)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02920" y="5897880"/>
            <a:ext cx="8138160" cy="55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155448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36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Nuestra meta:</a:t>
            </a:r>
          </a:p>
          <a:p>
            <a:pPr marL="627063" lvl="1" indent="-209550">
              <a:lnSpc>
                <a:spcPts val="32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 charset="0"/>
              <a:buChar char="•"/>
            </a:pPr>
            <a:r>
              <a:rPr lang="es-ES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No ganar el argumento ni poner al otro “en su lugar”</a:t>
            </a:r>
          </a:p>
          <a:p>
            <a:pPr marL="627063" lvl="1" indent="-209550">
              <a:lnSpc>
                <a:spcPts val="32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 charset="0"/>
              <a:buChar char="•"/>
            </a:pPr>
            <a:r>
              <a:rPr lang="es-ES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No mostrar cuánto sabemos</a:t>
            </a:r>
          </a:p>
          <a:p>
            <a:pPr marL="627063" lvl="1" indent="-209550">
              <a:lnSpc>
                <a:spcPts val="32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 charset="0"/>
              <a:buChar char="•"/>
            </a:pPr>
            <a:r>
              <a:rPr lang="es-ES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Es necesario ser impulsados por un interés genuino en el bienestar espiritual del otro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9718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n-US" sz="3600" b="0" i="0" dirty="0" smtClean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Our goal:</a:t>
            </a:r>
          </a:p>
          <a:p>
            <a:pPr marL="627063" lvl="1" indent="-223838">
              <a:lnSpc>
                <a:spcPts val="32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Not to win an argument or put another “in his place”</a:t>
            </a:r>
          </a:p>
          <a:p>
            <a:pPr marL="627063" lvl="1" indent="-223838">
              <a:lnSpc>
                <a:spcPts val="32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Not to show how much we know</a:t>
            </a:r>
          </a:p>
          <a:p>
            <a:pPr marL="627063" lvl="1" indent="-223838">
              <a:lnSpc>
                <a:spcPts val="32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Must be motivated by a genuine interest in </a:t>
            </a: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another</a:t>
            </a:r>
            <a:r>
              <a:rPr lang="en-US" dirty="0" smtClean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’s spiritual well-being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33</a:t>
            </a:fld>
            <a:endParaRPr lang="es-ES" noProof="0" dirty="0"/>
          </a:p>
        </p:txBody>
      </p:sp>
      <p:sp>
        <p:nvSpPr>
          <p:cNvPr id="8" name="Rounded Rectangle 7"/>
          <p:cNvSpPr/>
          <p:nvPr/>
        </p:nvSpPr>
        <p:spPr>
          <a:xfrm flipV="1">
            <a:off x="685800" y="27157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152400" y="5334000"/>
            <a:ext cx="88392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Cuando Hablamos la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Verdad En Amor (y la Gente Se Ofende de Todas Formas)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When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We Speak the Truth </a:t>
            </a:r>
            <a:r>
              <a:rPr lang="en-US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In Love (and People Get Offended Anyway)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02920" y="5897880"/>
            <a:ext cx="8138160" cy="55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155448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36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Los escritores del N.T. presentan 5 formas de evidencias sobre la persona de Jesús.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9718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n-US" sz="3600" b="0" i="0" dirty="0" smtClean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N.T. writers present 5 forms of evidence regard-</a:t>
            </a:r>
            <a:r>
              <a:rPr lang="en-US" sz="3600" b="0" i="0" dirty="0" err="1" smtClean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ing</a:t>
            </a:r>
            <a:r>
              <a:rPr lang="en-US" sz="3600" b="0" i="0" dirty="0" smtClean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 the person of Jesus.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34</a:t>
            </a:fld>
            <a:endParaRPr lang="es-ES" noProof="0" dirty="0"/>
          </a:p>
        </p:txBody>
      </p:sp>
      <p:sp>
        <p:nvSpPr>
          <p:cNvPr id="8" name="Rounded Rectangle 7"/>
          <p:cNvSpPr/>
          <p:nvPr/>
        </p:nvSpPr>
        <p:spPr>
          <a:xfrm flipV="1">
            <a:off x="685800" y="27157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152400" y="5334000"/>
            <a:ext cx="88392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Cuando Hablamos la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Verdad En Amor (y la Gente Se Ofende de Todas Formas)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When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We Speak the Truth </a:t>
            </a:r>
            <a:r>
              <a:rPr lang="en-US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In Love (and People Get Offended Anyway)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02920" y="5897880"/>
            <a:ext cx="8138160" cy="55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155448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36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Los escritores del N.T. presentan 5 formas de evidencias sobre la persona de Jesús.</a:t>
            </a:r>
          </a:p>
          <a:p>
            <a:pPr marL="627063" lvl="1" indent="-209550">
              <a:lnSpc>
                <a:spcPts val="32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 charset="0"/>
              <a:buChar char="•"/>
            </a:pPr>
            <a:r>
              <a:rPr lang="es-ES" sz="32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(1) Su naturaleza divina; (2) el testimonio de testigos confiables; (3) el cumplimiento de profecías del A.T.; (4) Sus milagros; y (5) Sus enseñanzas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9718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n-US" sz="3600" b="0" i="0" dirty="0" smtClean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N.T. writers present 5 forms of evidence regard-</a:t>
            </a:r>
            <a:r>
              <a:rPr lang="en-US" sz="3600" b="0" i="0" dirty="0" err="1" smtClean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ing</a:t>
            </a:r>
            <a:r>
              <a:rPr lang="en-US" sz="3600" b="0" i="0" dirty="0" smtClean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 the person of Jesus.</a:t>
            </a:r>
          </a:p>
          <a:p>
            <a:pPr marL="627063" lvl="1" indent="-223838">
              <a:lnSpc>
                <a:spcPts val="32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(1) His divine nature; (2) the testimony of credible eyewitnesses; (3) the fulfillment of O.T. prophecy;</a:t>
            </a:r>
            <a:b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</a:b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(4) His miracles; and (5) His teachings</a:t>
            </a:r>
            <a:endParaRPr lang="en-US" dirty="0" smtClean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35</a:t>
            </a:fld>
            <a:endParaRPr lang="es-ES" noProof="0" dirty="0"/>
          </a:p>
        </p:txBody>
      </p:sp>
      <p:sp>
        <p:nvSpPr>
          <p:cNvPr id="8" name="Rounded Rectangle 7"/>
          <p:cNvSpPr/>
          <p:nvPr/>
        </p:nvSpPr>
        <p:spPr>
          <a:xfrm flipV="1">
            <a:off x="685800" y="27157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152400" y="5334000"/>
            <a:ext cx="88392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Cuando Hablamos la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Verdad En Amor (y la Gente Se Ofende de Todas Formas)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When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We Speak the Truth </a:t>
            </a:r>
            <a:r>
              <a:rPr lang="en-US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In Love (and People Get Offended Anyway)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02920" y="5897880"/>
            <a:ext cx="8138160" cy="55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155448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¡Muestra que Jesús era mucho más que un hombre!</a:t>
            </a:r>
            <a:endParaRPr lang="es-ES" sz="3600" b="0" i="0" dirty="0" smtClean="0">
              <a:ln w="11430">
                <a:noFill/>
              </a:ln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9718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n-US" sz="3600" b="0" i="0" dirty="0" smtClean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Shows Jesus was much more than a man!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36</a:t>
            </a:fld>
            <a:endParaRPr lang="es-ES" noProof="0" dirty="0"/>
          </a:p>
        </p:txBody>
      </p:sp>
      <p:sp>
        <p:nvSpPr>
          <p:cNvPr id="8" name="Rounded Rectangle 7"/>
          <p:cNvSpPr/>
          <p:nvPr/>
        </p:nvSpPr>
        <p:spPr>
          <a:xfrm flipV="1">
            <a:off x="685800" y="27157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152400" y="5334000"/>
            <a:ext cx="88392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Cuando Hablamos la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Verdad En Amor (y la Gente Se Ofende de Todas Formas)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When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We Speak the Truth </a:t>
            </a:r>
            <a:r>
              <a:rPr lang="en-US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In Love (and People Get Offended Anyway)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02920" y="5897880"/>
            <a:ext cx="8138160" cy="55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155448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¡Muestra que Jesús era mucho más que un hombre!</a:t>
            </a:r>
            <a:endParaRPr lang="es-ES" sz="3600" b="0" i="0" dirty="0" smtClean="0">
              <a:ln w="11430">
                <a:noFill/>
              </a:ln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  <a:p>
            <a:pPr marL="627063" lvl="1" indent="-209550">
              <a:lnSpc>
                <a:spcPts val="32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 charset="0"/>
              <a:buChar char="•"/>
            </a:pPr>
            <a:r>
              <a:rPr lang="es-ES" sz="32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Jesús era “Dios con nosotros” (Mt. 1:23; Jn. 1:1,14).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9718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n-US" sz="3600" b="0" i="0" dirty="0" smtClean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Shows Jesus was much more than a man!</a:t>
            </a:r>
          </a:p>
          <a:p>
            <a:pPr marL="627063" lvl="1" indent="-223838">
              <a:lnSpc>
                <a:spcPts val="32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Jesus was “God with us” (Matt. 1:23; Jn. 1:1,14, etc.).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37</a:t>
            </a:fld>
            <a:endParaRPr lang="es-ES" noProof="0" dirty="0"/>
          </a:p>
        </p:txBody>
      </p:sp>
      <p:sp>
        <p:nvSpPr>
          <p:cNvPr id="8" name="Rounded Rectangle 7"/>
          <p:cNvSpPr/>
          <p:nvPr/>
        </p:nvSpPr>
        <p:spPr>
          <a:xfrm flipV="1">
            <a:off x="685800" y="27157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152400" y="5334000"/>
            <a:ext cx="88392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Cuando Hablamos la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Verdad En Amor (y la Gente Se Ofende de Todas Formas)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When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We Speak the Truth </a:t>
            </a:r>
            <a:r>
              <a:rPr lang="en-US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In Love (and People Get Offended Anyway)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02920" y="5897880"/>
            <a:ext cx="8138160" cy="55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155448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¡Muestra que Jesús era mucho más que un hombre!</a:t>
            </a:r>
            <a:endParaRPr lang="es-ES" sz="3600" b="0" i="0" dirty="0" smtClean="0">
              <a:ln w="11430">
                <a:noFill/>
              </a:ln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  <a:p>
            <a:pPr marL="627063" lvl="1" indent="-209550">
              <a:lnSpc>
                <a:spcPts val="32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 charset="0"/>
              <a:buChar char="•"/>
            </a:pPr>
            <a:r>
              <a:rPr lang="es-ES" sz="32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Jesús era “Dios con nosotros” (Mt. 1:23; Jn. 1:1,14).</a:t>
            </a:r>
          </a:p>
          <a:p>
            <a:pPr marL="627063" lvl="1" indent="-209550">
              <a:lnSpc>
                <a:spcPts val="32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 charset="0"/>
              <a:buChar char="•"/>
            </a:pPr>
            <a:r>
              <a:rPr lang="es-ES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Jesús estaba TOTALMENTE LIBRE DEL PECADO</a:t>
            </a:r>
            <a:br>
              <a:rPr lang="es-ES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</a:br>
            <a:r>
              <a:rPr lang="es-ES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(Heb. 4:15; 7:26; 1 Ped. 2:22).</a:t>
            </a:r>
            <a:endParaRPr lang="es-ES" sz="3200" dirty="0" smtClean="0">
              <a:ln w="11430">
                <a:noFill/>
              </a:ln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9718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n-US" sz="3600" b="0" i="0" dirty="0" smtClean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Shows Jesus was much more than a man!</a:t>
            </a:r>
          </a:p>
          <a:p>
            <a:pPr marL="627063" lvl="1" indent="-223838">
              <a:lnSpc>
                <a:spcPts val="32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Jesus was “God with us” (Matt. 1:23; Jn. 1:1,14, etc.).</a:t>
            </a:r>
          </a:p>
          <a:p>
            <a:pPr marL="627063" lvl="1" indent="-223838">
              <a:lnSpc>
                <a:spcPts val="32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Jesus was ENTIRELY FREE OF SIN (Heb. 4:15; 7:26;</a:t>
            </a:r>
            <a:b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</a:b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1 Pet. 2:22).</a:t>
            </a:r>
            <a:endParaRPr lang="en-US" sz="3200" dirty="0" smtClean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38</a:t>
            </a:fld>
            <a:endParaRPr lang="es-ES" noProof="0" dirty="0"/>
          </a:p>
        </p:txBody>
      </p:sp>
      <p:sp>
        <p:nvSpPr>
          <p:cNvPr id="8" name="Rounded Rectangle 7"/>
          <p:cNvSpPr/>
          <p:nvPr/>
        </p:nvSpPr>
        <p:spPr>
          <a:xfrm flipV="1">
            <a:off x="685800" y="27157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152400" y="5334000"/>
            <a:ext cx="88392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Cuando Hablamos la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Verdad En Amor (y la Gente Se Ofende de Todas Formas)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When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We Speak the Truth </a:t>
            </a:r>
            <a:r>
              <a:rPr lang="en-US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In Love (and People Get Offended Anyway)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02920" y="5897880"/>
            <a:ext cx="8138160" cy="55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155448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36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Jesús jamás se equivocó en pensamiento, en hecho, ni en PALABRA.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9718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n-US" sz="3600" b="0" i="0" dirty="0" smtClean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Jesus never erred in thought, deed, or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39</a:t>
            </a:fld>
            <a:endParaRPr lang="es-ES" noProof="0" dirty="0"/>
          </a:p>
        </p:txBody>
      </p:sp>
      <p:sp>
        <p:nvSpPr>
          <p:cNvPr id="8" name="Rounded Rectangle 7"/>
          <p:cNvSpPr/>
          <p:nvPr/>
        </p:nvSpPr>
        <p:spPr>
          <a:xfrm flipV="1">
            <a:off x="685800" y="27157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152400" y="5334000"/>
            <a:ext cx="88392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Cuando Hablamos la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Verdad En Amor (y la Gente Se Ofende de Todas Formas)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When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We Speak the Truth </a:t>
            </a:r>
            <a:r>
              <a:rPr lang="en-US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In Love (and People Get Offended Anyway)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02920" y="5897880"/>
            <a:ext cx="8138160" cy="55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155448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</a:pPr>
            <a:r>
              <a:rPr lang="es-ES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¡El hablar con la gente del evangelio de Cristo</a:t>
            </a:r>
            <a:br>
              <a:rPr lang="es-ES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</a:br>
            <a:r>
              <a:rPr lang="es-ES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es un asunto delicado!</a:t>
            </a:r>
            <a:endParaRPr lang="es-ES" sz="3600" b="0" i="0" dirty="0" smtClean="0">
              <a:ln w="11430">
                <a:noFill/>
              </a:ln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  <a:p>
            <a:pPr marL="627063" lvl="1" indent="-209550">
              <a:lnSpc>
                <a:spcPts val="32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 charset="0"/>
              <a:buChar char="•"/>
            </a:pPr>
            <a:r>
              <a:rPr lang="es-ES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También se aplica a todos los que desean llevar a otros a Cristo.</a:t>
            </a:r>
            <a:endParaRPr lang="es-ES" sz="3200" dirty="0" smtClean="0">
              <a:ln w="11430">
                <a:noFill/>
              </a:ln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9718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Talking to people about the gospel of Christ</a:t>
            </a:r>
            <a:b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</a:b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is a delicate matter!</a:t>
            </a:r>
            <a:endParaRPr lang="en-US" sz="3600" b="0" i="0" dirty="0" smtClean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  <a:p>
            <a:pPr marL="627063" lvl="1" indent="-223838">
              <a:lnSpc>
                <a:spcPts val="32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Also applies to all those who desire to lead others to Christ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4</a:t>
            </a:fld>
            <a:endParaRPr lang="es-ES" noProof="0" dirty="0"/>
          </a:p>
        </p:txBody>
      </p:sp>
      <p:sp>
        <p:nvSpPr>
          <p:cNvPr id="8" name="Rounded Rectangle 7"/>
          <p:cNvSpPr/>
          <p:nvPr/>
        </p:nvSpPr>
        <p:spPr>
          <a:xfrm flipV="1">
            <a:off x="685800" y="27157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pic>
        <p:nvPicPr>
          <p:cNvPr id="10" name="Picture 9" descr="career-brain-surgeon-800x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" y="4910328"/>
            <a:ext cx="2635488" cy="17526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155448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36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Jesús jamás se equivocó en pensamiento, en hecho, ni en PALABRA.</a:t>
            </a:r>
          </a:p>
          <a:p>
            <a:pPr marL="627063" lvl="1" indent="-209550">
              <a:lnSpc>
                <a:spcPts val="32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 charset="0"/>
              <a:buChar char="•"/>
            </a:pPr>
            <a:r>
              <a:rPr lang="es-ES" sz="32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Todo lo que dijera Jesús durante Su estancia en la tierra fue dicho en el MOMENTO APROPIADO, en el LUGAR APROPIADO y con la ACTITUD APROPIADA.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9718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n-US" sz="3600" b="0" i="0" dirty="0" smtClean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Jesus never erred in thought, deed, or WORD.</a:t>
            </a:r>
          </a:p>
          <a:p>
            <a:pPr marL="627063" lvl="1" indent="-223838">
              <a:lnSpc>
                <a:spcPts val="32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Whatever Jesus said during His time on earth was said at the RIGHT TIME, at the RIGHT PLACE, and with the RIGHT ATTITUDE.</a:t>
            </a:r>
            <a:endParaRPr lang="en-US" sz="3200" dirty="0" smtClean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40</a:t>
            </a:fld>
            <a:endParaRPr lang="es-ES" noProof="0" dirty="0"/>
          </a:p>
        </p:txBody>
      </p:sp>
      <p:sp>
        <p:nvSpPr>
          <p:cNvPr id="8" name="Rounded Rectangle 7"/>
          <p:cNvSpPr/>
          <p:nvPr/>
        </p:nvSpPr>
        <p:spPr>
          <a:xfrm flipV="1">
            <a:off x="685800" y="27157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152400" y="5334000"/>
            <a:ext cx="88392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Cuando Hablamos la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Verdad En Amor (y la Gente Se Ofende de Todas Formas)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When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We Speak the Truth </a:t>
            </a:r>
            <a:r>
              <a:rPr lang="en-US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In Love (and People Get Offended Anyway)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02920" y="5897880"/>
            <a:ext cx="8138160" cy="55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155448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36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Jesús jamás se equivocó en pensamiento, en hecho, ni en PALABRA.</a:t>
            </a:r>
          </a:p>
          <a:p>
            <a:pPr marL="627063" lvl="1" indent="-209550">
              <a:lnSpc>
                <a:spcPts val="32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 charset="0"/>
              <a:buChar char="•"/>
            </a:pPr>
            <a:r>
              <a:rPr lang="es-ES" sz="32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Sin embargo, Sus palabras no siempre fueron bien recibidas (Lc. 4:16-19,22,28-30; Jn. 8:58,59;</a:t>
            </a:r>
            <a:br>
              <a:rPr lang="es-ES" sz="32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</a:br>
            <a:r>
              <a:rPr lang="es-ES" sz="32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Mt. 13:57).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9718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n-US" sz="3600" b="0" i="0" dirty="0" smtClean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Jesus never erred in thought, deed, or WORD.</a:t>
            </a:r>
          </a:p>
          <a:p>
            <a:pPr marL="627063" lvl="1" indent="-223838">
              <a:lnSpc>
                <a:spcPts val="32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However, His words were not always received in a favorable light (Lk. 4:16-19,22,28-30; Jn. 8:58,59;</a:t>
            </a:r>
            <a:b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</a:b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Matt. 13:57).</a:t>
            </a:r>
            <a:endParaRPr lang="en-US" sz="3200" dirty="0" smtClean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41</a:t>
            </a:fld>
            <a:endParaRPr lang="es-ES" noProof="0" dirty="0"/>
          </a:p>
        </p:txBody>
      </p:sp>
      <p:sp>
        <p:nvSpPr>
          <p:cNvPr id="8" name="Rounded Rectangle 7"/>
          <p:cNvSpPr/>
          <p:nvPr/>
        </p:nvSpPr>
        <p:spPr>
          <a:xfrm flipV="1">
            <a:off x="685800" y="27157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152400" y="5334000"/>
            <a:ext cx="88392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Cuando Hablamos la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Verdad En Amor (y la Gente Se Ofende de Todas Formas)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When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We Speak the Truth </a:t>
            </a:r>
            <a:r>
              <a:rPr lang="en-US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In Love (and People Get Offended Anyway)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02920" y="5897880"/>
            <a:ext cx="8138160" cy="55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155448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3600" b="0" i="0" u="sng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Una realidad triste</a:t>
            </a:r>
            <a:r>
              <a:rPr lang="es-ES" sz="36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: Por mucho tacto y amor que uno tenga al intentar compartir la verdad con otros, ALGUIEN SE VA A MOLESTAR.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9718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3600" b="0" i="0" u="sng" dirty="0" smtClean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A </a:t>
            </a:r>
            <a:r>
              <a:rPr lang="en-US" u="sng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sad reality</a:t>
            </a: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: No matter how tactful and loving one may be while trying to sharing the truth with others, SOMEBODY IS GOING TO GET UPSET.</a:t>
            </a:r>
            <a:endParaRPr lang="en-US" sz="3600" b="0" i="0" dirty="0" smtClean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42</a:t>
            </a:fld>
            <a:endParaRPr lang="es-ES" noProof="0" dirty="0"/>
          </a:p>
        </p:txBody>
      </p:sp>
      <p:sp>
        <p:nvSpPr>
          <p:cNvPr id="8" name="Rounded Rectangle 7"/>
          <p:cNvSpPr/>
          <p:nvPr/>
        </p:nvSpPr>
        <p:spPr>
          <a:xfrm flipV="1">
            <a:off x="685800" y="27157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152400" y="5334000"/>
            <a:ext cx="88392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Cuando Hablamos la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Verdad En Amor (y la Gente Se Ofende de Todas Formas)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When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We Speak the Truth </a:t>
            </a:r>
            <a:r>
              <a:rPr lang="en-US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In Love (and People Get Offended Anyway)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02920" y="5897880"/>
            <a:ext cx="8138160" cy="55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155448"/>
            <a:ext cx="8778240" cy="2590800"/>
          </a:xfrm>
        </p:spPr>
        <p:txBody>
          <a:bodyPr>
            <a:normAutofit/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35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Si la meta del cristianismo es promover el amor, la tolerancia, la inclusión, el respeto y la paz sin “herir las susceptibilidades” de nadie, entonces ¿por qué los cristianos primitivos fueron perseguidos?</a:t>
            </a:r>
            <a:r>
              <a:rPr lang="es-ES" sz="35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/>
            </a:r>
            <a:br>
              <a:rPr lang="es-ES" sz="35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</a:br>
            <a:r>
              <a:rPr lang="es-ES" sz="35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(Hch. 4:16,17,21; 5:40; 12:1,5; 2 Co. 11:23-25)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971800"/>
            <a:ext cx="8778240" cy="2590800"/>
          </a:xfrm>
        </p:spPr>
        <p:txBody>
          <a:bodyPr>
            <a:normAutofit/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If the aim of Christianity is to promote love, tolerance, inclusion, respect, and peace without “ruffling feathers,” then why were the early Christians persecuted?  (Acts 4:16,17,21; 5:40; 12:1,5; 2 Cor. 11:23-25) </a:t>
            </a:r>
            <a:endParaRPr lang="en-US" b="0" i="0" dirty="0" smtClean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43</a:t>
            </a:fld>
            <a:endParaRPr lang="es-ES" noProof="0" dirty="0"/>
          </a:p>
        </p:txBody>
      </p:sp>
      <p:sp>
        <p:nvSpPr>
          <p:cNvPr id="8" name="Rounded Rectangle 7"/>
          <p:cNvSpPr/>
          <p:nvPr/>
        </p:nvSpPr>
        <p:spPr>
          <a:xfrm flipV="1">
            <a:off x="685800" y="27157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152400" y="5334000"/>
            <a:ext cx="88392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Cuando Hablamos la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Verdad En Amor (y la Gente Se Ofende de Todas Formas)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When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We Speak the Truth </a:t>
            </a:r>
            <a:r>
              <a:rPr lang="en-US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In Love (and People Get Offended Anyway)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02920" y="5897880"/>
            <a:ext cx="8138160" cy="55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155448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36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Por mucho tacto que tuvieran los cristianos </a:t>
            </a:r>
            <a:r>
              <a:rPr lang="es-ES" sz="3600" b="0" i="0" dirty="0" err="1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primi-tivos</a:t>
            </a:r>
            <a:r>
              <a:rPr lang="es-ES" sz="36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, predicaban cosas que ofendían a los que tenían otras creencias.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9718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No matter how tactful early Christians might have been, they were preaching things that were offensive to those who believed differently.</a:t>
            </a:r>
            <a:endParaRPr lang="en-US" sz="3600" b="0" i="0" dirty="0" smtClean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44</a:t>
            </a:fld>
            <a:endParaRPr lang="es-ES" noProof="0" dirty="0"/>
          </a:p>
        </p:txBody>
      </p:sp>
      <p:sp>
        <p:nvSpPr>
          <p:cNvPr id="8" name="Rounded Rectangle 7"/>
          <p:cNvSpPr/>
          <p:nvPr/>
        </p:nvSpPr>
        <p:spPr>
          <a:xfrm flipV="1">
            <a:off x="685800" y="27157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152400" y="5334000"/>
            <a:ext cx="88392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Cuando Hablamos la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Verdad En Amor (y la Gente Se Ofende de Todas Formas)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When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We Speak the Truth </a:t>
            </a:r>
            <a:r>
              <a:rPr lang="en-US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In Love (and People Get Offended Anyway)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02920" y="5897880"/>
            <a:ext cx="8138160" cy="55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155448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36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Por mucho tacto que tuvieran los cristianos </a:t>
            </a:r>
            <a:r>
              <a:rPr lang="es-ES" sz="3600" b="0" i="0" dirty="0" err="1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primi-tivos</a:t>
            </a:r>
            <a:r>
              <a:rPr lang="es-ES" sz="36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, predicaban cosas que ofendían a los que tenían otras creencias. </a:t>
            </a:r>
          </a:p>
          <a:p>
            <a:pPr marL="627063" lvl="1" indent="-209550">
              <a:lnSpc>
                <a:spcPts val="32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 charset="0"/>
              <a:buChar char="•"/>
            </a:pPr>
            <a:r>
              <a:rPr lang="es-ES" sz="32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Los JUDÍOS no querían oír que Jesús es el Mesías,</a:t>
            </a:r>
            <a:br>
              <a:rPr lang="es-ES" sz="32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</a:br>
            <a:r>
              <a:rPr lang="es-ES" sz="32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y mucho menos lo que enseña Hch. 4:12.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9718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No matter how tactful early Christians might have been, they were preaching things that were offensive to those who believed differently.</a:t>
            </a:r>
            <a:endParaRPr lang="en-US" sz="3600" b="0" i="0" dirty="0" smtClean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  <a:p>
            <a:pPr marL="627063" lvl="1" indent="-223838">
              <a:lnSpc>
                <a:spcPts val="32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The JEWS didn’t want to hear that Jesus is the Messiah, much less what Acts 4:12 teaches.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45</a:t>
            </a:fld>
            <a:endParaRPr lang="es-ES" noProof="0" dirty="0"/>
          </a:p>
        </p:txBody>
      </p:sp>
      <p:sp>
        <p:nvSpPr>
          <p:cNvPr id="8" name="Rounded Rectangle 7"/>
          <p:cNvSpPr/>
          <p:nvPr/>
        </p:nvSpPr>
        <p:spPr>
          <a:xfrm flipV="1">
            <a:off x="685800" y="27157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152400" y="5334000"/>
            <a:ext cx="88392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Cuando Hablamos la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Verdad En Amor (y la Gente Se Ofende de Todas Formas)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When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We Speak the Truth </a:t>
            </a:r>
            <a:r>
              <a:rPr lang="en-US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In Love (and People Get Offended Anyway)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02920" y="5897880"/>
            <a:ext cx="8138160" cy="55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155448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36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Por mucho tacto que tuvieran los cristianos </a:t>
            </a:r>
            <a:r>
              <a:rPr lang="es-ES" sz="3600" b="0" i="0" dirty="0" err="1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primi-tivos</a:t>
            </a:r>
            <a:r>
              <a:rPr lang="es-ES" sz="36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, predicaban cosas que ofendían a los que tenían otras creencias. </a:t>
            </a:r>
          </a:p>
          <a:p>
            <a:pPr marL="627063" lvl="1" indent="-209550">
              <a:lnSpc>
                <a:spcPts val="32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 charset="0"/>
              <a:buChar char="•"/>
            </a:pPr>
            <a:r>
              <a:rPr lang="es-ES" sz="32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Los ROMANOS no querían que nadie les dijera nada acerca de su idolatría ni de su inmoralidad.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9718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No matter how tactful early Christians might have been, they were preaching things that were offensive to those who believed differently.</a:t>
            </a:r>
            <a:endParaRPr lang="en-US" sz="3600" b="0" i="0" dirty="0" smtClean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  <a:p>
            <a:pPr marL="627063" lvl="1" indent="-223838">
              <a:lnSpc>
                <a:spcPts val="32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3100" dirty="0" smtClean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The ROMANS didn’t want anyone saying anything negative about their idol worship or their immoral lifestyle.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46</a:t>
            </a:fld>
            <a:endParaRPr lang="es-ES" noProof="0" dirty="0"/>
          </a:p>
        </p:txBody>
      </p:sp>
      <p:sp>
        <p:nvSpPr>
          <p:cNvPr id="8" name="Rounded Rectangle 7"/>
          <p:cNvSpPr/>
          <p:nvPr/>
        </p:nvSpPr>
        <p:spPr>
          <a:xfrm flipV="1">
            <a:off x="685800" y="27157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152400" y="5334000"/>
            <a:ext cx="88392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Cuando Hablamos la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Verdad En Amor (y la Gente Se Ofende de Todas Formas)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When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We Speak the Truth </a:t>
            </a:r>
            <a:r>
              <a:rPr lang="en-US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In Love (and People Get Offended Anyway)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02920" y="5897880"/>
            <a:ext cx="8138160" cy="55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155448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36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Por mucho tacto que tuvieran los cristianos </a:t>
            </a:r>
            <a:r>
              <a:rPr lang="es-ES" sz="3600" b="0" i="0" dirty="0" err="1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primi-tivos</a:t>
            </a:r>
            <a:r>
              <a:rPr lang="es-ES" sz="36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, predicaban cosas que ofendían a los que tenían otras creencias. </a:t>
            </a:r>
          </a:p>
          <a:p>
            <a:pPr marL="627063" lvl="1" indent="-209550">
              <a:lnSpc>
                <a:spcPts val="32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 charset="0"/>
              <a:buChar char="•"/>
            </a:pPr>
            <a:r>
              <a:rPr lang="es-ES" sz="32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Los GRIEGOS no querían oír que su sabiduría humana no les ayudaría llegar al cielo.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9718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No matter how tactful early Christians might have been, they were preaching things that were offensive to those who believed differently.</a:t>
            </a:r>
            <a:endParaRPr lang="en-US" sz="3600" b="0" i="0" dirty="0" smtClean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  <a:p>
            <a:pPr marL="627063" lvl="1" indent="-223838">
              <a:lnSpc>
                <a:spcPts val="32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The GREEKS didn't want to hear that their man-made wisdom was not going to get them to heaven.</a:t>
            </a:r>
            <a:endParaRPr lang="en-US" sz="3200" dirty="0" smtClean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47</a:t>
            </a:fld>
            <a:endParaRPr lang="es-ES" noProof="0" dirty="0"/>
          </a:p>
        </p:txBody>
      </p:sp>
      <p:sp>
        <p:nvSpPr>
          <p:cNvPr id="8" name="Rounded Rectangle 7"/>
          <p:cNvSpPr/>
          <p:nvPr/>
        </p:nvSpPr>
        <p:spPr>
          <a:xfrm flipV="1">
            <a:off x="685800" y="27157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152400" y="5334000"/>
            <a:ext cx="88392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Cuando Hablamos la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Verdad En Amor (y la Gente Se Ofende de Todas Formas)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When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We Speak the Truth </a:t>
            </a:r>
            <a:r>
              <a:rPr lang="en-US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In Love (and People Get Offended Anyway)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02920" y="5897880"/>
            <a:ext cx="8138160" cy="55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155448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36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Si tenemos que respetar y tolerar las creencias de los demás como “ca</a:t>
            </a:r>
            <a:r>
              <a:rPr lang="es-ES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minos igualmente válidos al cielo,” ¿por qué Jesús nos advierte de “falsos profetas” en Mt. 7:15?</a:t>
            </a:r>
            <a:endParaRPr lang="es-ES" sz="3600" b="0" i="0" dirty="0" smtClean="0">
              <a:ln w="11430">
                <a:noFill/>
              </a:ln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9718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n-US" sz="3600" b="0" i="0" dirty="0" smtClean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If we are to respect and tolerate other beliefs as “equally valid paths to heaven,” why does Jesus warn us about “false prophets” in Matt. 7:15?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48</a:t>
            </a:fld>
            <a:endParaRPr lang="es-ES" noProof="0" dirty="0"/>
          </a:p>
        </p:txBody>
      </p:sp>
      <p:sp>
        <p:nvSpPr>
          <p:cNvPr id="8" name="Rounded Rectangle 7"/>
          <p:cNvSpPr/>
          <p:nvPr/>
        </p:nvSpPr>
        <p:spPr>
          <a:xfrm flipV="1">
            <a:off x="685800" y="27157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152400" y="5334000"/>
            <a:ext cx="88392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Cuando Hablamos la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Verdad En Amor (y la Gente Se Ofende de Todas Formas)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When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We Speak the Truth </a:t>
            </a:r>
            <a:r>
              <a:rPr lang="en-US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In Love (and People Get Offended Anyway)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02920" y="5897880"/>
            <a:ext cx="8138160" cy="55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155448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</a:pPr>
            <a:r>
              <a:rPr lang="es-ES" sz="36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Si la religión de Cristo no se debe ver como “exclusiva” de ninguna manera, ¿por qué dijo Jesús</a:t>
            </a:r>
            <a:r>
              <a:rPr lang="es-ES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: “Yo soy el camino, y la verdad, y la vida; NADIE viene al Padre, sino por mí”? (Jn. 14:6)</a:t>
            </a:r>
            <a:endParaRPr lang="es-ES" sz="3600" b="0" i="0" dirty="0" smtClean="0">
              <a:ln w="11430">
                <a:noFill/>
              </a:ln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9718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If the religion of Christ is not to be viewed as “exclusive” in any way, why did Jesus say, “I am the way, and the truth, and the life; NO ONE comes to the Father but through Me”? (Jn. 14:6)</a:t>
            </a:r>
            <a:endParaRPr lang="en-US" sz="3600" b="0" i="0" dirty="0" smtClean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49</a:t>
            </a:fld>
            <a:endParaRPr lang="es-ES" noProof="0" dirty="0"/>
          </a:p>
        </p:txBody>
      </p:sp>
      <p:sp>
        <p:nvSpPr>
          <p:cNvPr id="8" name="Rounded Rectangle 7"/>
          <p:cNvSpPr/>
          <p:nvPr/>
        </p:nvSpPr>
        <p:spPr>
          <a:xfrm flipV="1">
            <a:off x="685800" y="27157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152400" y="5334000"/>
            <a:ext cx="88392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Cuando Hablamos la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Verdad En Amor (y la Gente Se Ofende de Todas Formas)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When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We Speak the Truth </a:t>
            </a:r>
            <a:r>
              <a:rPr lang="en-US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In Love (and People Get Offended Anyway)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02920" y="5897880"/>
            <a:ext cx="8138160" cy="55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155448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36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A veces los recién convertidos tienen mucho celo, pero les falta tacto.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9718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n-US" sz="3600" b="0" i="0" dirty="0" smtClean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Sometimes new converts have a lot of zeal,</a:t>
            </a:r>
            <a:br>
              <a:rPr lang="en-US" sz="3600" b="0" i="0" dirty="0" smtClean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</a:br>
            <a:r>
              <a:rPr lang="en-US" sz="3600" b="0" i="0" dirty="0" smtClean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but they lack tact.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5</a:t>
            </a:fld>
            <a:endParaRPr lang="es-ES" noProof="0" dirty="0"/>
          </a:p>
        </p:txBody>
      </p:sp>
      <p:sp>
        <p:nvSpPr>
          <p:cNvPr id="8" name="Rounded Rectangle 7"/>
          <p:cNvSpPr/>
          <p:nvPr/>
        </p:nvSpPr>
        <p:spPr>
          <a:xfrm flipV="1">
            <a:off x="685800" y="27157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pic>
        <p:nvPicPr>
          <p:cNvPr id="10" name="Picture 9" descr="8702899_m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800600"/>
            <a:ext cx="1524000" cy="192938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155448"/>
            <a:ext cx="8778240" cy="2590800"/>
          </a:xfrm>
        </p:spPr>
        <p:txBody>
          <a:bodyPr>
            <a:normAutofit/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54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54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Si no importa lo que uno cree, como dicen muchos, ¿por qué Jesús murió en la cruz?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971800"/>
            <a:ext cx="8778240" cy="2590800"/>
          </a:xfrm>
        </p:spPr>
        <p:txBody>
          <a:bodyPr>
            <a:normAutofit/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54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54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If it doesn't make any difference what you believe, as many say, why did Jesus die on the cross?</a:t>
            </a:r>
            <a:endParaRPr lang="en-US" sz="5400" b="0" i="0" dirty="0" smtClean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50</a:t>
            </a:fld>
            <a:endParaRPr lang="es-ES" noProof="0" dirty="0"/>
          </a:p>
        </p:txBody>
      </p:sp>
      <p:sp>
        <p:nvSpPr>
          <p:cNvPr id="8" name="Rounded Rectangle 7"/>
          <p:cNvSpPr/>
          <p:nvPr/>
        </p:nvSpPr>
        <p:spPr>
          <a:xfrm flipV="1">
            <a:off x="685800" y="27157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152400" y="5334000"/>
            <a:ext cx="88392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Cuando Hablamos la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Verdad En Amor (y la Gente Se Ofende de Todas Formas)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When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We Speak the Truth </a:t>
            </a:r>
            <a:r>
              <a:rPr lang="en-US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In Love (and People Get Offended Anyway)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02920" y="5897880"/>
            <a:ext cx="8138160" cy="55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51</a:t>
            </a:fld>
            <a:endParaRPr lang="es-ES" noProof="0" dirty="0"/>
          </a:p>
        </p:txBody>
      </p:sp>
      <p:sp>
        <p:nvSpPr>
          <p:cNvPr id="8" name="Rounded Rectangle 7"/>
          <p:cNvSpPr/>
          <p:nvPr/>
        </p:nvSpPr>
        <p:spPr>
          <a:xfrm flipV="1">
            <a:off x="685800" y="27157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155448"/>
            <a:ext cx="8778240" cy="25908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04813" indent="-404813">
              <a:lnSpc>
                <a:spcPts val="44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4400" i="0" dirty="0" smtClean="0">
                <a:solidFill>
                  <a:srgbClr val="008FFA"/>
                </a:solidFill>
                <a:effectLst/>
                <a:latin typeface="AR CENA" pitchFamily="2" charset="0"/>
              </a:rPr>
              <a:t>Tenemos que usar buen juicio al tratar con otros y evitar ofenderles innecesariamente. 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971800"/>
            <a:ext cx="8778240" cy="25908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04813" indent="-404813">
              <a:lnSpc>
                <a:spcPts val="44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n-US" sz="4400" i="0" dirty="0" smtClean="0">
                <a:solidFill>
                  <a:srgbClr val="008FFA"/>
                </a:solidFill>
                <a:effectLst/>
                <a:latin typeface="AR CENA" pitchFamily="2" charset="0"/>
              </a:rPr>
              <a:t>We need to use good judgment in dealing with others and avoid giving offense unnecessarily.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3276600" y="5559552"/>
            <a:ext cx="25908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Conclusión</a:t>
            </a:r>
            <a:b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Conclusion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840480" y="6144768"/>
            <a:ext cx="146304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52</a:t>
            </a:fld>
            <a:endParaRPr lang="es-ES" noProof="0" dirty="0"/>
          </a:p>
        </p:txBody>
      </p:sp>
      <p:sp>
        <p:nvSpPr>
          <p:cNvPr id="8" name="Rounded Rectangle 7"/>
          <p:cNvSpPr/>
          <p:nvPr/>
        </p:nvSpPr>
        <p:spPr>
          <a:xfrm flipV="1">
            <a:off x="685800" y="27157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155448"/>
            <a:ext cx="8778240" cy="25908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04813" indent="-404813">
              <a:lnSpc>
                <a:spcPts val="44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4400" i="0" dirty="0" smtClean="0">
                <a:solidFill>
                  <a:srgbClr val="008FFA"/>
                </a:solidFill>
                <a:effectLst/>
                <a:latin typeface="AR CENA" pitchFamily="2" charset="0"/>
              </a:rPr>
              <a:t>Sin embargo, a veces esto no se puede evitar porque la reacción a la predicación </a:t>
            </a:r>
            <a:r>
              <a:rPr lang="es-ES" sz="4400" i="0" dirty="0" smtClean="0">
                <a:solidFill>
                  <a:srgbClr val="FF0000"/>
                </a:solidFill>
                <a:effectLst/>
                <a:latin typeface="AR CENA" pitchFamily="2" charset="0"/>
              </a:rPr>
              <a:t>depende en gran parte de la condición del corazón del oyente</a:t>
            </a:r>
            <a:r>
              <a:rPr lang="es-ES" sz="4400" i="0" dirty="0" smtClean="0">
                <a:solidFill>
                  <a:srgbClr val="008FFA"/>
                </a:solidFill>
                <a:effectLst/>
                <a:latin typeface="AR CENA" pitchFamily="2" charset="0"/>
              </a:rPr>
              <a:t>.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971800"/>
            <a:ext cx="8778240" cy="25908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04813" indent="-404813">
              <a:lnSpc>
                <a:spcPts val="44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n-US" sz="4300" i="0" dirty="0" smtClean="0">
                <a:solidFill>
                  <a:srgbClr val="008FFA"/>
                </a:solidFill>
                <a:effectLst/>
                <a:latin typeface="AR CENA" pitchFamily="2" charset="0"/>
              </a:rPr>
              <a:t>However, sometimes this can’t be avoided because the reaction to preaching </a:t>
            </a:r>
            <a:r>
              <a:rPr lang="en-US" sz="4300" i="0" dirty="0" smtClean="0">
                <a:solidFill>
                  <a:srgbClr val="FF0000"/>
                </a:solidFill>
                <a:effectLst/>
                <a:latin typeface="AR CENA" pitchFamily="2" charset="0"/>
              </a:rPr>
              <a:t>depends largely on the condition of the hearer’s heart</a:t>
            </a:r>
            <a:r>
              <a:rPr lang="en-US" sz="4300" i="0" dirty="0" smtClean="0">
                <a:solidFill>
                  <a:srgbClr val="008FFA"/>
                </a:solidFill>
                <a:effectLst/>
                <a:latin typeface="AR CENA" pitchFamily="2" charset="0"/>
              </a:rPr>
              <a:t>.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3276600" y="5559552"/>
            <a:ext cx="25908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Conclusión</a:t>
            </a:r>
            <a:b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Conclusion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840480" y="6144768"/>
            <a:ext cx="146304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53</a:t>
            </a:fld>
            <a:endParaRPr lang="es-ES" noProof="0" dirty="0"/>
          </a:p>
        </p:txBody>
      </p:sp>
      <p:sp>
        <p:nvSpPr>
          <p:cNvPr id="8" name="Rounded Rectangle 7"/>
          <p:cNvSpPr/>
          <p:nvPr/>
        </p:nvSpPr>
        <p:spPr>
          <a:xfrm flipV="1">
            <a:off x="685800" y="27157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155448"/>
            <a:ext cx="8778240" cy="25908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04813" indent="-404813">
              <a:lnSpc>
                <a:spcPts val="44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4400" i="0" dirty="0" smtClean="0">
                <a:solidFill>
                  <a:srgbClr val="008FFA"/>
                </a:solidFill>
                <a:effectLst/>
                <a:latin typeface="AR CENA" pitchFamily="2" charset="0"/>
              </a:rPr>
              <a:t>Si usted se ha “compungido de corazón” por este mensaje, no se ofenda.  ¡Acepte humildemente la palabra de Dios y recibirá consolación!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971800"/>
            <a:ext cx="8778240" cy="25908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04813" indent="-404813">
              <a:lnSpc>
                <a:spcPts val="44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n-US" sz="4300" dirty="0" smtClean="0">
                <a:solidFill>
                  <a:srgbClr val="008FFA"/>
                </a:solidFill>
                <a:effectLst/>
              </a:rPr>
              <a:t>If you have been “pierced to the heart” by this message, please don’t let it offend you.  Humbly accept God’s word, and you will be comforted!</a:t>
            </a:r>
            <a:endParaRPr lang="en-US" sz="4300" i="0" dirty="0" smtClean="0">
              <a:solidFill>
                <a:srgbClr val="008FFA"/>
              </a:solidFill>
              <a:effectLst/>
              <a:latin typeface="AR CENA" pitchFamily="2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3276600" y="5559552"/>
            <a:ext cx="25908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Conclusión</a:t>
            </a:r>
            <a:b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Conclusion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840480" y="6144768"/>
            <a:ext cx="146304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155448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36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A veces los recién convertidos tienen mucho celo, pero les falta tacto.</a:t>
            </a:r>
          </a:p>
          <a:p>
            <a:pPr marL="627063" lvl="1" indent="-209550">
              <a:lnSpc>
                <a:spcPts val="32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 charset="0"/>
              <a:buChar char="•"/>
            </a:pPr>
            <a:r>
              <a:rPr lang="es-ES" sz="32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Un proverbio indio dice: “Una vez que se le corta la nariz a una persona, no hay por qué darle una rosa para oler.”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9718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n-US" sz="3600" b="0" i="0" dirty="0" smtClean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Sometimes new converts have a lot of zeal,</a:t>
            </a:r>
            <a:br>
              <a:rPr lang="en-US" sz="3600" b="0" i="0" dirty="0" smtClean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</a:br>
            <a:r>
              <a:rPr lang="en-US" sz="3600" b="0" i="0" dirty="0" smtClean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but they lack tact.</a:t>
            </a:r>
          </a:p>
          <a:p>
            <a:pPr marL="627063" lvl="1" indent="-223838">
              <a:lnSpc>
                <a:spcPts val="32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In India they say that</a:t>
            </a: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, “once you’ve cut off a person’s nose, there’s no use giving him a rose to smell.”</a:t>
            </a:r>
            <a:endParaRPr lang="en-US" sz="3200" dirty="0" smtClean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6</a:t>
            </a:fld>
            <a:endParaRPr lang="es-ES" noProof="0" dirty="0"/>
          </a:p>
        </p:txBody>
      </p:sp>
      <p:sp>
        <p:nvSpPr>
          <p:cNvPr id="8" name="Rounded Rectangle 7"/>
          <p:cNvSpPr/>
          <p:nvPr/>
        </p:nvSpPr>
        <p:spPr>
          <a:xfrm flipV="1">
            <a:off x="685800" y="27157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pic>
        <p:nvPicPr>
          <p:cNvPr id="12" name="Picture 11" descr="ro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4800600"/>
            <a:ext cx="1981200" cy="19812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155448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36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Al crecer en Cristo, nos enfrentamos a otro peligro.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9718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A</a:t>
            </a:r>
            <a:r>
              <a:rPr lang="en-US" sz="3600" b="0" i="0" dirty="0" smtClean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s we mature in Christ, we face another danger.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7</a:t>
            </a:fld>
            <a:endParaRPr lang="es-ES" noProof="0" dirty="0"/>
          </a:p>
        </p:txBody>
      </p:sp>
      <p:sp>
        <p:nvSpPr>
          <p:cNvPr id="8" name="Rounded Rectangle 7"/>
          <p:cNvSpPr/>
          <p:nvPr/>
        </p:nvSpPr>
        <p:spPr>
          <a:xfrm flipV="1">
            <a:off x="685800" y="27157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155448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36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Al crecer en Cristo, nos enfrentamos a otro peligro. </a:t>
            </a:r>
          </a:p>
          <a:p>
            <a:pPr marL="627063" lvl="1" indent="-209550">
              <a:lnSpc>
                <a:spcPts val="32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 charset="0"/>
              <a:buChar char="•"/>
            </a:pPr>
            <a:r>
              <a:rPr lang="es-ES" sz="32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Aprendemos a tener más tacto, ¡pero a veces nos volvemos menos celosos!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9718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A</a:t>
            </a:r>
            <a:r>
              <a:rPr lang="en-US" sz="3600" b="0" i="0" dirty="0" smtClean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s we mature in Christ, we face another danger.</a:t>
            </a:r>
          </a:p>
          <a:p>
            <a:pPr marL="627063" lvl="1" indent="-223838">
              <a:lnSpc>
                <a:spcPts val="32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We learn to be more tactful, but sometimes we becom</a:t>
            </a: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e less zealous!</a:t>
            </a:r>
            <a:endParaRPr lang="en-US" sz="3200" dirty="0" smtClean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8</a:t>
            </a:fld>
            <a:endParaRPr lang="es-ES" noProof="0" dirty="0"/>
          </a:p>
        </p:txBody>
      </p:sp>
      <p:sp>
        <p:nvSpPr>
          <p:cNvPr id="8" name="Rounded Rectangle 7"/>
          <p:cNvSpPr/>
          <p:nvPr/>
        </p:nvSpPr>
        <p:spPr>
          <a:xfrm flipV="1">
            <a:off x="685800" y="27157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pic>
        <p:nvPicPr>
          <p:cNvPr id="9" name="Picture 8" descr="ice_heart_tattoo_by_timm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4876800"/>
            <a:ext cx="2057400" cy="187631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Picture 9" descr="8702899_m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910328"/>
            <a:ext cx="1600200" cy="181965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Right Arrow 10"/>
          <p:cNvSpPr/>
          <p:nvPr/>
        </p:nvSpPr>
        <p:spPr>
          <a:xfrm>
            <a:off x="1981200" y="5410200"/>
            <a:ext cx="2362200" cy="9144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685800"/>
            <a:ext cx="1600200" cy="5486400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8382000" cy="536575"/>
          </a:xfrm>
          <a:noFill/>
          <a:scene3d>
            <a:camera prst="orthographicFront"/>
            <a:lightRig rig="threePt" dir="t"/>
          </a:scene3d>
          <a:sp3d prstMaterial="metal">
            <a:bevelT w="0" h="0"/>
            <a:extrusionClr>
              <a:schemeClr val="bg1"/>
            </a:extrusionClr>
            <a:contourClr>
              <a:schemeClr val="bg1"/>
            </a:contourClr>
          </a:sp3d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sz="3600" b="0" i="0" dirty="0" smtClean="0">
                <a:solidFill>
                  <a:schemeClr val="tx1"/>
                </a:solidFill>
                <a:latin typeface="AR CENA" pitchFamily="2" charset="0"/>
              </a:rPr>
              <a:t>The Importance and Limitations of </a:t>
            </a:r>
            <a:r>
              <a:rPr lang="en-US" sz="3600" b="0" i="0" dirty="0" smtClean="0">
                <a:solidFill>
                  <a:srgbClr val="FF0000"/>
                </a:solidFill>
                <a:latin typeface="AR CENA" pitchFamily="2" charset="0"/>
              </a:rPr>
              <a:t>Being Tactful</a:t>
            </a:r>
            <a:endParaRPr lang="en-US" sz="3600" b="0" i="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6172200"/>
            <a:ext cx="7848600" cy="457200"/>
          </a:xfrm>
        </p:spPr>
        <p:txBody>
          <a:bodyPr>
            <a:noAutofit/>
            <a:scene3d>
              <a:camera prst="orthographicFront"/>
              <a:lightRig rig="threePt" dir="tl"/>
            </a:scene3d>
            <a:sp3d prstMaterial="dkEdge">
              <a:contourClr>
                <a:schemeClr val="tx1"/>
              </a:contourClr>
            </a:sp3d>
          </a:bodyPr>
          <a:lstStyle/>
          <a:p>
            <a:pPr>
              <a:lnSpc>
                <a:spcPts val="4000"/>
              </a:lnSpc>
            </a:pPr>
            <a:r>
              <a:rPr lang="es-ES" sz="3600" b="0" i="0" dirty="0" smtClean="0">
                <a:ln>
                  <a:noFill/>
                </a:ln>
                <a:solidFill>
                  <a:schemeClr val="tx1"/>
                </a:solidFill>
                <a:latin typeface="AR CENA" pitchFamily="2" charset="0"/>
              </a:rPr>
              <a:t>La Importancia y los Límites de </a:t>
            </a:r>
            <a:r>
              <a:rPr lang="es-ES" sz="3600" b="0" i="0" dirty="0" smtClean="0">
                <a:ln>
                  <a:noFill/>
                </a:ln>
                <a:solidFill>
                  <a:srgbClr val="FF0000"/>
                </a:solidFill>
                <a:latin typeface="AR CENA" pitchFamily="2" charset="0"/>
              </a:rPr>
              <a:t>Tener Tacto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 descr="walking-on-eggshel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609600"/>
            <a:ext cx="5638800" cy="56388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Picture 5" descr="biblia-abierta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085850"/>
            <a:ext cx="3076575" cy="22669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15200" y="685800"/>
            <a:ext cx="1600200" cy="5486400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19017</TotalTime>
  <Words>2754</Words>
  <Application>Microsoft Office PowerPoint</Application>
  <PresentationFormat>On-screen Show (4:3)</PresentationFormat>
  <Paragraphs>299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Arial Black</vt:lpstr>
      <vt:lpstr>AR CENA</vt:lpstr>
      <vt:lpstr>Wingdings</vt:lpstr>
      <vt:lpstr>Trebuchet MS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The Importance and Limitations of Being Tactful</vt:lpstr>
      <vt:lpstr>Slide 10</vt:lpstr>
      <vt:lpstr>Lo Que Significa Tener “Tacto” What It Means To Be “Tactful”</vt:lpstr>
      <vt:lpstr>Lo Que Significa Tener “Tacto” What It Means To Be “Tactful”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</vt:vector>
  </TitlesOfParts>
  <Company>iglesia de Cristo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Templates</dc:title>
  <dc:creator>Jerry Falk</dc:creator>
  <dc:description/>
  <cp:lastModifiedBy>Jerome Thomas Falk</cp:lastModifiedBy>
  <cp:revision>1621</cp:revision>
  <dcterms:created xsi:type="dcterms:W3CDTF">2011-01-15T13:49:11Z</dcterms:created>
  <dcterms:modified xsi:type="dcterms:W3CDTF">2014-05-04T16:44:31Z</dcterms:modified>
</cp:coreProperties>
</file>