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5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10/11/15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10/11/15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Romans 11:22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 smtClean="0">
                <a:latin typeface="Copperplate Gothic Light"/>
                <a:cs typeface="Copperplate Gothic Light"/>
              </a:rPr>
              <a:t>The kindness and severity of God</a:t>
            </a:r>
            <a:endParaRPr lang="en-US" sz="4400" dirty="0">
              <a:latin typeface="Copperplate Gothic Light"/>
              <a:cs typeface="Copperplate Gothic Light"/>
            </a:endParaRPr>
          </a:p>
        </p:txBody>
      </p:sp>
    </p:spTree>
    <p:extLst>
      <p:ext uri="{BB962C8B-B14F-4D97-AF65-F5344CB8AC3E}">
        <p14:creationId xmlns:p14="http://schemas.microsoft.com/office/powerpoint/2010/main" val="2024392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Copperplate Gothic Light"/>
                <a:cs typeface="Copperplate Gothic Light"/>
              </a:rPr>
              <a:t>The kindness and severity of God</a:t>
            </a:r>
            <a:endParaRPr lang="en-US" dirty="0">
              <a:latin typeface="Copperplate Gothic Light"/>
              <a:cs typeface="Copperplate Gothic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The </a:t>
            </a:r>
            <a:r>
              <a:rPr lang="en-US" sz="2800" dirty="0"/>
              <a:t>bible speaks a lot about seeking and knowing God. (Jer. 29:13; Matt. 6:33; John 17:3; Heb. 11:6</a:t>
            </a:r>
            <a:r>
              <a:rPr lang="en-US" sz="2800" dirty="0" smtClean="0"/>
              <a:t>)</a:t>
            </a:r>
          </a:p>
          <a:p>
            <a:pPr marL="342900" lvl="1" indent="-342900"/>
            <a:r>
              <a:rPr lang="en-US" sz="2800" dirty="0"/>
              <a:t>Romans 11:22 brings out two very important aspects of God’s nature – His </a:t>
            </a:r>
            <a:r>
              <a:rPr lang="en-US" sz="2800" u="sng" dirty="0"/>
              <a:t>kindness</a:t>
            </a:r>
            <a:r>
              <a:rPr lang="en-US" sz="2800" dirty="0"/>
              <a:t> and </a:t>
            </a:r>
            <a:r>
              <a:rPr lang="en-US" sz="2800" u="sng" dirty="0"/>
              <a:t>severity</a:t>
            </a:r>
            <a:r>
              <a:rPr lang="en-US" sz="2800" dirty="0"/>
              <a:t>.</a:t>
            </a:r>
          </a:p>
          <a:p>
            <a:pPr marL="342900" lvl="2" indent="-342900"/>
            <a:r>
              <a:rPr lang="en-US" sz="2800" dirty="0"/>
              <a:t>These two characteristics of God can be traced throughout the entire bible, whether it be in statements made about Him or in His dealings with man</a:t>
            </a:r>
            <a:r>
              <a:rPr lang="en-US" sz="2800" dirty="0" smtClean="0"/>
              <a:t>.</a:t>
            </a:r>
          </a:p>
          <a:p>
            <a:pPr marL="800100" lvl="3" indent="-342900"/>
            <a:r>
              <a:rPr lang="en-US" sz="2400" dirty="0"/>
              <a:t>T</a:t>
            </a:r>
            <a:r>
              <a:rPr lang="en-US" sz="2400" dirty="0" smtClean="0"/>
              <a:t>hese </a:t>
            </a:r>
            <a:r>
              <a:rPr lang="en-US" sz="2400" dirty="0"/>
              <a:t>characteristics of God are inseparable.  (Ps. 33:5; 37:28; 89:14)</a:t>
            </a:r>
          </a:p>
          <a:p>
            <a:pPr marL="800100" lvl="3" indent="-342900"/>
            <a:endParaRPr lang="en-US" sz="2800" dirty="0"/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055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Copperplate Gothic Light"/>
                <a:cs typeface="Copperplate Gothic Light"/>
              </a:rPr>
              <a:t>The kindness and severity of God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sz="2800" dirty="0" smtClean="0"/>
              <a:t>Ex. 34:6-7</a:t>
            </a:r>
          </a:p>
          <a:p>
            <a:pPr marL="0" indent="0">
              <a:buNone/>
            </a:pPr>
            <a:endParaRPr lang="en-US" sz="2800" dirty="0" smtClean="0"/>
          </a:p>
          <a:p>
            <a:pPr marL="342900" lvl="3" indent="-342900"/>
            <a:r>
              <a:rPr lang="en-US" sz="2800" dirty="0" smtClean="0"/>
              <a:t>The correlation </a:t>
            </a:r>
            <a:r>
              <a:rPr lang="en-US" sz="2800" dirty="0"/>
              <a:t>between God’s love and discipline are not foreign in the New Testament, but are plainly portrayed in passages such as Heb. 12:6-8 and Rev. 3:19.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8312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Copperplate Gothic Light"/>
                <a:cs typeface="Copperplate Gothic Light"/>
              </a:rPr>
              <a:t>God’s Kindness and Severity at Work</a:t>
            </a:r>
            <a:endParaRPr lang="en-US" sz="3200" dirty="0">
              <a:latin typeface="Copperplate Gothic Light"/>
              <a:cs typeface="Copperplate Gothic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What specific biblical examples are given of God’s goodness and severity being seen in His dealings with man</a:t>
            </a:r>
            <a:r>
              <a:rPr lang="en-US" sz="2800" dirty="0" smtClean="0"/>
              <a:t>?</a:t>
            </a:r>
          </a:p>
          <a:p>
            <a:pPr lvl="1"/>
            <a:r>
              <a:rPr lang="en-US" sz="2400" dirty="0"/>
              <a:t>Adam and Eve – Gen. 1:</a:t>
            </a:r>
            <a:r>
              <a:rPr lang="en-US" sz="2400" dirty="0" smtClean="0"/>
              <a:t>31; 2</a:t>
            </a:r>
            <a:r>
              <a:rPr lang="en-US" sz="2400" dirty="0"/>
              <a:t>:</a:t>
            </a:r>
            <a:r>
              <a:rPr lang="en-US" sz="2400" dirty="0" smtClean="0"/>
              <a:t>18; Gen </a:t>
            </a:r>
            <a:r>
              <a:rPr lang="en-US" sz="2400" dirty="0"/>
              <a:t>3:16-19,  23-</a:t>
            </a:r>
            <a:r>
              <a:rPr lang="en-US" sz="2400" dirty="0" smtClean="0"/>
              <a:t>24</a:t>
            </a:r>
          </a:p>
          <a:p>
            <a:pPr lvl="1"/>
            <a:r>
              <a:rPr lang="en-US" sz="2400" dirty="0"/>
              <a:t>People of Israel </a:t>
            </a:r>
            <a:r>
              <a:rPr lang="en-US" sz="2400" dirty="0" smtClean="0"/>
              <a:t>– Ex</a:t>
            </a:r>
            <a:r>
              <a:rPr lang="en-US" sz="2400" dirty="0"/>
              <a:t>. 2:23-</a:t>
            </a:r>
            <a:r>
              <a:rPr lang="en-US" sz="2400" dirty="0" smtClean="0"/>
              <a:t>25; Num</a:t>
            </a:r>
            <a:r>
              <a:rPr lang="en-US" sz="2400" dirty="0"/>
              <a:t>.  21:4-9 </a:t>
            </a:r>
            <a:endParaRPr lang="en-US" sz="2400" dirty="0" smtClean="0"/>
          </a:p>
          <a:p>
            <a:pPr lvl="1"/>
            <a:r>
              <a:rPr lang="en-US" sz="2400" dirty="0"/>
              <a:t>Churches of Asia – Rev. 2:3-</a:t>
            </a:r>
            <a:r>
              <a:rPr lang="en-US" sz="2400" dirty="0" smtClean="0"/>
              <a:t>5</a:t>
            </a:r>
          </a:p>
          <a:p>
            <a:pPr lvl="2"/>
            <a:r>
              <a:rPr lang="en-US" sz="1800" dirty="0"/>
              <a:t>All of the above examples bring to light some key points about God’s goodness and </a:t>
            </a:r>
            <a:r>
              <a:rPr lang="en-US" sz="1800" dirty="0" smtClean="0"/>
              <a:t>severity.</a:t>
            </a:r>
            <a:endParaRPr lang="en-US" sz="1800" dirty="0"/>
          </a:p>
          <a:p>
            <a:pPr lvl="3"/>
            <a:r>
              <a:rPr lang="en-US" sz="1800" dirty="0" smtClean="0"/>
              <a:t>1) God’s </a:t>
            </a:r>
            <a:r>
              <a:rPr lang="en-US" sz="1800" dirty="0"/>
              <a:t>goodness is often </a:t>
            </a:r>
            <a:r>
              <a:rPr lang="en-US" sz="1800" dirty="0" smtClean="0"/>
              <a:t>unmerited (Eph. 2:4-5).</a:t>
            </a:r>
          </a:p>
          <a:p>
            <a:pPr lvl="3"/>
            <a:r>
              <a:rPr lang="en-US" sz="1800" dirty="0" smtClean="0"/>
              <a:t>2) God’s </a:t>
            </a:r>
            <a:r>
              <a:rPr lang="en-US" sz="1800" dirty="0"/>
              <a:t>severity is </a:t>
            </a:r>
            <a:r>
              <a:rPr lang="en-US" sz="1800" dirty="0" smtClean="0"/>
              <a:t>frightening (</a:t>
            </a:r>
            <a:r>
              <a:rPr lang="en-US" sz="1800" dirty="0"/>
              <a:t>H</a:t>
            </a:r>
            <a:r>
              <a:rPr lang="en-US" sz="1800" dirty="0" smtClean="0"/>
              <a:t>eb. 10:31).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818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 smtClean="0">
                <a:latin typeface="Copperplate Gothic Light"/>
                <a:cs typeface="Copperplate Gothic Light"/>
              </a:rPr>
              <a:t>Our Response to God’s Kindness and Severity </a:t>
            </a:r>
            <a:endParaRPr lang="en-US" sz="3200" dirty="0">
              <a:latin typeface="Copperplate Gothic Light"/>
              <a:cs typeface="Copperplate Gothic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Enlightenment into the goodness and severity of God should cause a reaction within our hearts and lives.</a:t>
            </a:r>
          </a:p>
          <a:p>
            <a:pPr lvl="0"/>
            <a:r>
              <a:rPr lang="en-US" sz="2800" dirty="0"/>
              <a:t>What reactions should be produced from the recognition of the goodness and severity of God?</a:t>
            </a:r>
          </a:p>
          <a:p>
            <a:pPr lvl="1"/>
            <a:r>
              <a:rPr lang="en-US" sz="2400" dirty="0"/>
              <a:t>Thankfulness – Col. 1:12; 3:15 </a:t>
            </a:r>
            <a:endParaRPr lang="en-US" sz="2400" dirty="0" smtClean="0"/>
          </a:p>
          <a:p>
            <a:pPr lvl="1"/>
            <a:r>
              <a:rPr lang="en-US" sz="2400" dirty="0" smtClean="0"/>
              <a:t>Repentance </a:t>
            </a:r>
            <a:r>
              <a:rPr lang="en-US" sz="2400" dirty="0"/>
              <a:t>– Rom. 2:4; Rev. 3:19 </a:t>
            </a:r>
            <a:endParaRPr lang="en-US" sz="2400" dirty="0" smtClean="0"/>
          </a:p>
          <a:p>
            <a:pPr lvl="1"/>
            <a:r>
              <a:rPr lang="en-US" sz="2400" dirty="0" smtClean="0"/>
              <a:t>Fear </a:t>
            </a:r>
            <a:r>
              <a:rPr lang="en-US" sz="2400" dirty="0"/>
              <a:t>– Rev. 14-6-</a:t>
            </a:r>
            <a:r>
              <a:rPr lang="en-US" sz="2400" dirty="0" smtClean="0"/>
              <a:t>7</a:t>
            </a:r>
          </a:p>
          <a:p>
            <a:pPr lvl="1"/>
            <a:r>
              <a:rPr lang="en-US" sz="2400" dirty="0" smtClean="0"/>
              <a:t>Submission </a:t>
            </a:r>
            <a:r>
              <a:rPr lang="en-US" sz="2400" dirty="0"/>
              <a:t>– James 4:6-</a:t>
            </a:r>
            <a:r>
              <a:rPr lang="en-US" sz="2400" dirty="0" smtClean="0"/>
              <a:t>7</a:t>
            </a:r>
          </a:p>
          <a:p>
            <a:pPr lvl="1"/>
            <a:r>
              <a:rPr lang="en-US" sz="2400" dirty="0" smtClean="0"/>
              <a:t>Obedience </a:t>
            </a:r>
            <a:r>
              <a:rPr lang="en-US" sz="2400" dirty="0"/>
              <a:t>– Rom. 16:25-</a:t>
            </a:r>
            <a:r>
              <a:rPr lang="en-US" sz="2400" dirty="0" smtClean="0"/>
              <a:t>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4955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93189"/>
            <a:ext cx="7924800" cy="1143000"/>
          </a:xfrm>
        </p:spPr>
        <p:txBody>
          <a:bodyPr/>
          <a:lstStyle/>
          <a:p>
            <a:pPr algn="ctr"/>
            <a:r>
              <a:rPr lang="en-US" sz="4800" i="1" dirty="0">
                <a:latin typeface="Copperplate Gothic Light"/>
                <a:cs typeface="Copperplate Gothic Light"/>
              </a:rPr>
              <a:t>Do you recognize the </a:t>
            </a:r>
            <a:r>
              <a:rPr lang="en-US" sz="4800" i="1" dirty="0" smtClean="0">
                <a:latin typeface="Copperplate Gothic Light"/>
                <a:cs typeface="Copperplate Gothic Light"/>
              </a:rPr>
              <a:t>Kindness </a:t>
            </a:r>
            <a:r>
              <a:rPr lang="en-US" sz="4800" i="1" dirty="0">
                <a:latin typeface="Copperplate Gothic Light"/>
                <a:cs typeface="Copperplate Gothic Light"/>
              </a:rPr>
              <a:t>and severity of God?</a:t>
            </a:r>
            <a:r>
              <a:rPr lang="en-US" sz="4800" dirty="0">
                <a:latin typeface="Copperplate Gothic Light"/>
                <a:cs typeface="Copperplate Gothic Light"/>
              </a:rPr>
              <a:t/>
            </a:r>
            <a:br>
              <a:rPr lang="en-US" sz="4800" dirty="0">
                <a:latin typeface="Copperplate Gothic Light"/>
                <a:cs typeface="Copperplate Gothic Light"/>
              </a:rPr>
            </a:br>
            <a:endParaRPr lang="en-US" sz="4800" dirty="0">
              <a:latin typeface="Copperplate Gothic Light"/>
              <a:cs typeface="Copperplate Gothic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09600" y="4661752"/>
            <a:ext cx="7924800" cy="105324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63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ＭＳ ゴシック"/>
        <a:font script="Hang" typeface="HY얕은샘물M"/>
        <a:font script="Hans" typeface="华文新魏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51</TotalTime>
  <Words>398</Words>
  <Application>Microsoft Macintosh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Horizon</vt:lpstr>
      <vt:lpstr>The kindness and severity of God</vt:lpstr>
      <vt:lpstr>The kindness and severity of God</vt:lpstr>
      <vt:lpstr>The kindness and severity of God</vt:lpstr>
      <vt:lpstr>God’s Kindness and Severity at Work</vt:lpstr>
      <vt:lpstr>Our Response to God’s Kindness and Severity </vt:lpstr>
      <vt:lpstr>Do you recognize the Kindness and severity of God?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kindness and severity of God</dc:title>
  <dc:creator>Michael David Watson</dc:creator>
  <cp:lastModifiedBy>Michael David Watson</cp:lastModifiedBy>
  <cp:revision>6</cp:revision>
  <dcterms:created xsi:type="dcterms:W3CDTF">2015-09-15T15:17:08Z</dcterms:created>
  <dcterms:modified xsi:type="dcterms:W3CDTF">2015-10-11T12:45:31Z</dcterms:modified>
</cp:coreProperties>
</file>