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4"/>
  </p:notesMasterIdLst>
  <p:handoutMasterIdLst>
    <p:handoutMasterId r:id="rId15"/>
  </p:handoutMasterIdLst>
  <p:sldIdLst>
    <p:sldId id="266" r:id="rId2"/>
    <p:sldId id="256" r:id="rId3"/>
    <p:sldId id="274" r:id="rId4"/>
    <p:sldId id="269" r:id="rId5"/>
    <p:sldId id="284" r:id="rId6"/>
    <p:sldId id="285" r:id="rId7"/>
    <p:sldId id="286" r:id="rId8"/>
    <p:sldId id="287" r:id="rId9"/>
    <p:sldId id="290" r:id="rId10"/>
    <p:sldId id="288" r:id="rId11"/>
    <p:sldId id="289" r:id="rId12"/>
    <p:sldId id="267" r:id="rId13"/>
  </p:sldIdLst>
  <p:sldSz cx="9144000" cy="6858000" type="screen4x3"/>
  <p:notesSz cx="9144000" cy="6858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900D5F1F-AF93-4EBB-86DA-867494555EDD}" type="datetimeFigureOut">
              <a:rPr lang="en-US" smtClean="0"/>
              <a:t>10/21/2015</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3340390A-0ABA-4759-BC7E-DB0B0856903E}" type="slidenum">
              <a:rPr lang="en-US" smtClean="0"/>
              <a:t>‹#›</a:t>
            </a:fld>
            <a:endParaRPr lang="en-US"/>
          </a:p>
        </p:txBody>
      </p:sp>
    </p:spTree>
    <p:extLst>
      <p:ext uri="{BB962C8B-B14F-4D97-AF65-F5344CB8AC3E}">
        <p14:creationId xmlns:p14="http://schemas.microsoft.com/office/powerpoint/2010/main" val="4275167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3075" name="Rectangle 3"/>
          <p:cNvSpPr>
            <a:spLocks noGrp="1" noChangeArrowheads="1"/>
          </p:cNvSpPr>
          <p:nvPr>
            <p:ph type="dt" idx="1"/>
          </p:nvPr>
        </p:nvSpPr>
        <p:spPr bwMode="auto">
          <a:xfrm>
            <a:off x="5179484"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US" altLang="en-US"/>
          </a:p>
        </p:txBody>
      </p:sp>
      <p:sp>
        <p:nvSpPr>
          <p:cNvPr id="307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3257550"/>
            <a:ext cx="73152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3079" name="Rectangle 7"/>
          <p:cNvSpPr>
            <a:spLocks noGrp="1" noChangeArrowheads="1"/>
          </p:cNvSpPr>
          <p:nvPr>
            <p:ph type="sldNum" sz="quarter" idx="5"/>
          </p:nvPr>
        </p:nvSpPr>
        <p:spPr bwMode="auto">
          <a:xfrm>
            <a:off x="5179484"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223903A6-7F9A-4F75-80FF-C845F0A79031}" type="slidenum">
              <a:rPr lang="en-US" altLang="en-US"/>
              <a:pPr/>
              <a:t>‹#›</a:t>
            </a:fld>
            <a:endParaRPr lang="en-US" altLang="en-US"/>
          </a:p>
        </p:txBody>
      </p:sp>
    </p:spTree>
    <p:extLst>
      <p:ext uri="{BB962C8B-B14F-4D97-AF65-F5344CB8AC3E}">
        <p14:creationId xmlns:p14="http://schemas.microsoft.com/office/powerpoint/2010/main" val="5704975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6F3E20-21E4-44DF-8C47-4BCEAFFB6C6E}" type="slidenum">
              <a:rPr lang="en-US" altLang="en-US"/>
              <a:pPr/>
              <a:t>1</a:t>
            </a:fld>
            <a:endParaRPr lang="en-US" alt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94241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10</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009351-1DDF-4349-A41A-6C5C4E97DE3C}" type="slidenum">
              <a:rPr lang="en-US" altLang="en-US"/>
              <a:pPr/>
              <a:t>11</a:t>
            </a:fld>
            <a:endParaRPr lang="en-US" alt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20526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537B1-0A41-4CC9-84BA-4E616FAD7DF4}" type="slidenum">
              <a:rPr lang="en-US" altLang="en-US"/>
              <a:pPr/>
              <a:t>12</a:t>
            </a:fld>
            <a:endParaRPr lang="en-US" alt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92417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6292B3-7962-4F18-B13C-47C38787D6E1}" type="slidenum">
              <a:rPr lang="en-US" altLang="en-US"/>
              <a:pPr/>
              <a:t>2</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93853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BA9CF2-41E5-45C9-99FC-4743B110C345}" type="slidenum">
              <a:rPr lang="en-US" altLang="en-US"/>
              <a:pPr/>
              <a:t>3</a:t>
            </a:fld>
            <a:endParaRPr lang="en-US" alt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56924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4</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5</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6</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7</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8</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53DAC-8139-4862-AF4B-1F490D6DCEC8}" type="slidenum">
              <a:rPr lang="en-US" altLang="en-US"/>
              <a:pPr/>
              <a:t>9</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61621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a:xfrm>
            <a:off x="1921934" y="5054602"/>
            <a:ext cx="4064860" cy="279400"/>
          </a:xfrm>
        </p:spPr>
        <p:txBody>
          <a:bodyPr/>
          <a:lstStyle/>
          <a:p>
            <a:endParaRPr lang="en-US" dirty="0"/>
          </a:p>
        </p:txBody>
      </p:sp>
      <p:sp>
        <p:nvSpPr>
          <p:cNvPr id="6" name="Slide Number Placeholder 5"/>
          <p:cNvSpPr>
            <a:spLocks noGrp="1"/>
          </p:cNvSpPr>
          <p:nvPr>
            <p:ph type="sldNum" sz="quarter" idx="12"/>
          </p:nvPr>
        </p:nvSpPr>
        <p:spPr>
          <a:xfrm>
            <a:off x="6817317" y="5054602"/>
            <a:ext cx="413483"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41643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78239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496607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4552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09389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3639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44093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910622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4563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95400" y="16764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838200"/>
            <a:ext cx="6798734" cy="76106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176865" y="1828801"/>
            <a:ext cx="6798736" cy="4106332"/>
          </a:xfrm>
        </p:spPr>
        <p:txBody>
          <a:bodyPr>
            <a:normAutofit/>
          </a:bodyPr>
          <a:lstStyle>
            <a:lvl1pPr>
              <a:defRPr sz="3200"/>
            </a:lvl1pPr>
            <a:lvl2pPr>
              <a:defRPr sz="2800"/>
            </a:lvl2pPr>
            <a:lvl3pPr>
              <a:defRPr sz="2400"/>
            </a:lvl3pPr>
            <a:lvl4pPr>
              <a:defRPr sz="20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extLst>
      <p:ext uri="{BB962C8B-B14F-4D97-AF65-F5344CB8AC3E}">
        <p14:creationId xmlns:p14="http://schemas.microsoft.com/office/powerpoint/2010/main" val="27055442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878867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t>10/21/2015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extLst>
      <p:ext uri="{BB962C8B-B14F-4D97-AF65-F5344CB8AC3E}">
        <p14:creationId xmlns:p14="http://schemas.microsoft.com/office/powerpoint/2010/main" val="6280747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825964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639861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5C583844-0A6C-46BE-ACA2-54E6D67DF5E9}" type="slidenum">
              <a:rPr lang="en-US" altLang="en-US" smtClean="0"/>
              <a:pPr/>
              <a:t>‹#›</a:t>
            </a:fld>
            <a:endParaRPr lang="en-US" altLang="en-US"/>
          </a:p>
        </p:txBody>
      </p:sp>
    </p:spTree>
    <p:extLst>
      <p:ext uri="{BB962C8B-B14F-4D97-AF65-F5344CB8AC3E}">
        <p14:creationId xmlns:p14="http://schemas.microsoft.com/office/powerpoint/2010/main" val="394477427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629665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1820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10/21/2015</a:t>
            </a:fld>
            <a:endParaRPr lang="en-US" dirty="0"/>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7553730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iming>
    <p:tnLst>
      <p:par>
        <p:cTn id="1" dur="indefinite" restart="never" nodeType="tmRoot"/>
      </p:par>
    </p:tnLst>
  </p:timing>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Cambria" panose="02040503050406030204"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Cambria" panose="02040503050406030204" pitchFamily="18" charset="0"/>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Cambria" panose="02040503050406030204" pitchFamily="18" charset="0"/>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Cambria" panose="02040503050406030204" pitchFamily="18" charset="0"/>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Cambria" panose="02040503050406030204" pitchFamily="18" charset="0"/>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Cambria" panose="02040503050406030204" pitchFamily="18" charset="0"/>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7650" name="TextBox 3"/>
          <p:cNvSpPr txBox="1">
            <a:spLocks noChangeArrowheads="1"/>
          </p:cNvSpPr>
          <p:nvPr/>
        </p:nvSpPr>
        <p:spPr bwMode="auto">
          <a:xfrm>
            <a:off x="1143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a:solidFill>
                  <a:schemeClr val="bg1"/>
                </a:solidFill>
                <a:latin typeface="Calibri" panose="020F0502020204030204" pitchFamily="34" charset="0"/>
              </a:rPr>
              <a:t>…</a:t>
            </a:r>
          </a:p>
        </p:txBody>
      </p:sp>
      <p:sp>
        <p:nvSpPr>
          <p:cNvPr id="27651" name="Rectangle 3"/>
          <p:cNvSpPr>
            <a:spLocks noChangeArrowheads="1"/>
          </p:cNvSpPr>
          <p:nvPr/>
        </p:nvSpPr>
        <p:spPr bwMode="auto">
          <a:xfrm>
            <a:off x="8153400" y="6248400"/>
            <a:ext cx="838200" cy="6096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2" name="Rectangle 4"/>
          <p:cNvSpPr>
            <a:spLocks noChangeArrowheads="1"/>
          </p:cNvSpPr>
          <p:nvPr/>
        </p:nvSpPr>
        <p:spPr bwMode="auto">
          <a:xfrm>
            <a:off x="381000" y="6324600"/>
            <a:ext cx="914400" cy="533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ltLang="en-US" dirty="0" smtClean="0"/>
              <a:t>Queen of Sheba Visit</a:t>
            </a:r>
            <a:endParaRPr lang="en-US" altLang="en-US" dirty="0"/>
          </a:p>
        </p:txBody>
      </p:sp>
      <p:sp>
        <p:nvSpPr>
          <p:cNvPr id="9219" name="Rectangle 3"/>
          <p:cNvSpPr>
            <a:spLocks noGrp="1" noChangeArrowheads="1"/>
          </p:cNvSpPr>
          <p:nvPr>
            <p:ph idx="1"/>
          </p:nvPr>
        </p:nvSpPr>
        <p:spPr>
          <a:xfrm>
            <a:off x="1176864" y="1828801"/>
            <a:ext cx="6976535" cy="4106332"/>
          </a:xfrm>
        </p:spPr>
        <p:txBody>
          <a:bodyPr>
            <a:normAutofit/>
          </a:bodyPr>
          <a:lstStyle/>
          <a:p>
            <a:pPr marL="0" indent="0">
              <a:buNone/>
            </a:pPr>
            <a:r>
              <a:rPr lang="en-US" altLang="en-US" dirty="0" smtClean="0"/>
              <a:t>“You are far greater in wealth and wisdom than I had heard.  How happy your men must be to have you for their king....God is to be praised who has delighted in you and placed you upon the throne.  Because of His eternal love for Israel, He has made you king to uphold justice &amp; righteousness.”</a:t>
            </a:r>
          </a:p>
          <a:p>
            <a:pPr marL="0" indent="0">
              <a:buNone/>
            </a:pPr>
            <a:endParaRPr lang="en-US" altLang="en-US" dirty="0" smtClean="0"/>
          </a:p>
        </p:txBody>
      </p:sp>
    </p:spTree>
    <p:extLst>
      <p:ext uri="{BB962C8B-B14F-4D97-AF65-F5344CB8AC3E}">
        <p14:creationId xmlns:p14="http://schemas.microsoft.com/office/powerpoint/2010/main" val="3430745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sz="4200" dirty="0" smtClean="0"/>
              <a:t>Thoughts</a:t>
            </a:r>
            <a:endParaRPr lang="en-US" altLang="en-US" sz="4200" dirty="0"/>
          </a:p>
        </p:txBody>
      </p:sp>
      <p:sp>
        <p:nvSpPr>
          <p:cNvPr id="5" name="Content Placeholder 4"/>
          <p:cNvSpPr>
            <a:spLocks noGrp="1"/>
          </p:cNvSpPr>
          <p:nvPr>
            <p:ph idx="1"/>
          </p:nvPr>
        </p:nvSpPr>
        <p:spPr/>
        <p:txBody>
          <a:bodyPr>
            <a:normAutofit fontScale="92500" lnSpcReduction="10000"/>
          </a:bodyPr>
          <a:lstStyle/>
          <a:p>
            <a:r>
              <a:rPr lang="en-US" dirty="0" smtClean="0"/>
              <a:t>What might the queen’s visit do to Solomon’s ego?</a:t>
            </a:r>
          </a:p>
          <a:p>
            <a:r>
              <a:rPr lang="en-US" dirty="0"/>
              <a:t>God will hear us when we turn to Him</a:t>
            </a:r>
          </a:p>
          <a:p>
            <a:pPr lvl="1"/>
            <a:r>
              <a:rPr lang="en-US" altLang="en-US" dirty="0"/>
              <a:t>Humble yourself</a:t>
            </a:r>
          </a:p>
          <a:p>
            <a:pPr lvl="1"/>
            <a:r>
              <a:rPr lang="en-US" altLang="en-US" dirty="0"/>
              <a:t>Seek Him</a:t>
            </a:r>
          </a:p>
          <a:p>
            <a:pPr lvl="1"/>
            <a:r>
              <a:rPr lang="en-US" altLang="en-US" dirty="0"/>
              <a:t>Turn from evil/sin</a:t>
            </a:r>
          </a:p>
          <a:p>
            <a:pPr lvl="1"/>
            <a:r>
              <a:rPr lang="en-US" altLang="en-US" dirty="0"/>
              <a:t>He promises to hear from heaven and forgive</a:t>
            </a:r>
          </a:p>
          <a:p>
            <a:endParaRPr lang="en-US" dirty="0" smtClean="0"/>
          </a:p>
        </p:txBody>
      </p:sp>
    </p:spTree>
    <p:extLst>
      <p:ext uri="{BB962C8B-B14F-4D97-AF65-F5344CB8AC3E}">
        <p14:creationId xmlns:p14="http://schemas.microsoft.com/office/powerpoint/2010/main" val="2506118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0722" name="TextBox 3"/>
          <p:cNvSpPr txBox="1">
            <a:spLocks noChangeArrowheads="1"/>
          </p:cNvSpPr>
          <p:nvPr/>
        </p:nvSpPr>
        <p:spPr bwMode="auto">
          <a:xfrm>
            <a:off x="1143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a:solidFill>
                  <a:schemeClr val="bg1"/>
                </a:solidFill>
                <a:latin typeface="Calibri" panose="020F0502020204030204" pitchFamily="34" charset="0"/>
              </a:rPr>
              <a:t>…</a:t>
            </a:r>
          </a:p>
        </p:txBody>
      </p:sp>
      <p:sp>
        <p:nvSpPr>
          <p:cNvPr id="30723" name="Rectangle 3"/>
          <p:cNvSpPr>
            <a:spLocks noChangeArrowheads="1"/>
          </p:cNvSpPr>
          <p:nvPr/>
        </p:nvSpPr>
        <p:spPr bwMode="auto">
          <a:xfrm>
            <a:off x="8153400" y="6248400"/>
            <a:ext cx="838200" cy="6096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4" name="Rectangle 4"/>
          <p:cNvSpPr>
            <a:spLocks noChangeArrowheads="1"/>
          </p:cNvSpPr>
          <p:nvPr/>
        </p:nvSpPr>
        <p:spPr bwMode="auto">
          <a:xfrm>
            <a:off x="381000" y="6324600"/>
            <a:ext cx="914400" cy="533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en-US"/>
              <a:t>United Kingdom – Part 2</a:t>
            </a:r>
          </a:p>
        </p:txBody>
      </p:sp>
      <p:sp>
        <p:nvSpPr>
          <p:cNvPr id="2051" name="Rectangle 3"/>
          <p:cNvSpPr>
            <a:spLocks noGrp="1" noChangeArrowheads="1"/>
          </p:cNvSpPr>
          <p:nvPr>
            <p:ph type="subTitle" idx="1"/>
          </p:nvPr>
        </p:nvSpPr>
        <p:spPr/>
        <p:txBody>
          <a:bodyPr>
            <a:normAutofit fontScale="92500" lnSpcReduction="10000"/>
          </a:bodyPr>
          <a:lstStyle/>
          <a:p>
            <a:r>
              <a:rPr lang="en-US" altLang="en-US" sz="2800" dirty="0"/>
              <a:t>Lesson </a:t>
            </a:r>
            <a:r>
              <a:rPr lang="en-US" altLang="en-US" sz="2800" dirty="0" smtClean="0"/>
              <a:t>13</a:t>
            </a:r>
            <a:endParaRPr lang="en-US" altLang="en-US" sz="2800" dirty="0"/>
          </a:p>
          <a:p>
            <a:r>
              <a:rPr lang="en-US" altLang="en-US" sz="2800" dirty="0"/>
              <a:t>I Kings 9:1-27, 10:1-29; II Chronicles 7:11-9:28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dirty="0" smtClean="0"/>
              <a:t>Review</a:t>
            </a:r>
            <a:endParaRPr lang="en-US" altLang="en-US" dirty="0"/>
          </a:p>
        </p:txBody>
      </p:sp>
      <p:sp>
        <p:nvSpPr>
          <p:cNvPr id="7171" name="Rectangle 3"/>
          <p:cNvSpPr>
            <a:spLocks noGrp="1" noChangeArrowheads="1"/>
          </p:cNvSpPr>
          <p:nvPr>
            <p:ph idx="1"/>
          </p:nvPr>
        </p:nvSpPr>
        <p:spPr>
          <a:xfrm>
            <a:off x="914400" y="1828800"/>
            <a:ext cx="7467600" cy="4419599"/>
          </a:xfrm>
        </p:spPr>
        <p:txBody>
          <a:bodyPr>
            <a:normAutofit/>
          </a:bodyPr>
          <a:lstStyle/>
          <a:p>
            <a:r>
              <a:rPr lang="en-US" altLang="en-US" dirty="0" smtClean="0"/>
              <a:t>Kingdom at peace &amp; prosperous </a:t>
            </a:r>
          </a:p>
          <a:p>
            <a:r>
              <a:rPr lang="en-US" altLang="en-US" dirty="0" smtClean="0"/>
              <a:t>Temple is built and dedicated</a:t>
            </a:r>
          </a:p>
          <a:p>
            <a:r>
              <a:rPr lang="en-US" altLang="en-US" dirty="0" smtClean="0"/>
              <a:t>God descends and ‘inhabits’ the temple</a:t>
            </a:r>
          </a:p>
          <a:p>
            <a:r>
              <a:rPr lang="en-US" altLang="en-US" dirty="0" smtClean="0"/>
              <a:t>Solomon’s prayer</a:t>
            </a:r>
          </a:p>
          <a:p>
            <a:pPr lvl="1"/>
            <a:r>
              <a:rPr lang="en-US" altLang="en-US" dirty="0" smtClean="0"/>
              <a:t>You keep your promises</a:t>
            </a:r>
          </a:p>
          <a:p>
            <a:pPr lvl="1"/>
            <a:r>
              <a:rPr lang="en-US" altLang="en-US" dirty="0" smtClean="0"/>
              <a:t>If we sin, then pray...please hear &amp; forgive</a:t>
            </a:r>
          </a:p>
          <a:p>
            <a:r>
              <a:rPr lang="en-US" altLang="en-US" dirty="0" smtClean="0"/>
              <a:t>Solomon builds his own house</a:t>
            </a:r>
            <a:endParaRPr lang="en-US" altLang="en-US" dirty="0"/>
          </a:p>
        </p:txBody>
      </p:sp>
    </p:spTree>
    <p:extLst>
      <p:ext uri="{BB962C8B-B14F-4D97-AF65-F5344CB8AC3E}">
        <p14:creationId xmlns:p14="http://schemas.microsoft.com/office/powerpoint/2010/main" val="1616736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altLang="en-US" dirty="0" smtClean="0"/>
              <a:t>God’s relationship w/ His own</a:t>
            </a:r>
            <a:endParaRPr lang="en-US" altLang="en-US" dirty="0"/>
          </a:p>
        </p:txBody>
      </p:sp>
      <p:sp>
        <p:nvSpPr>
          <p:cNvPr id="9219" name="Rectangle 3"/>
          <p:cNvSpPr>
            <a:spLocks noGrp="1" noChangeArrowheads="1"/>
          </p:cNvSpPr>
          <p:nvPr>
            <p:ph idx="1"/>
          </p:nvPr>
        </p:nvSpPr>
        <p:spPr/>
        <p:txBody>
          <a:bodyPr>
            <a:normAutofit/>
          </a:bodyPr>
          <a:lstStyle/>
          <a:p>
            <a:r>
              <a:rPr lang="en-US" altLang="en-US" dirty="0" smtClean="0"/>
              <a:t>God appears to Solomon – 2</a:t>
            </a:r>
            <a:r>
              <a:rPr lang="en-US" altLang="en-US" baseline="30000" dirty="0" smtClean="0"/>
              <a:t>nd</a:t>
            </a:r>
            <a:r>
              <a:rPr lang="en-US" altLang="en-US" dirty="0" smtClean="0"/>
              <a:t> time</a:t>
            </a:r>
          </a:p>
          <a:p>
            <a:pPr lvl="1"/>
            <a:r>
              <a:rPr lang="en-US" altLang="en-US" dirty="0" smtClean="0"/>
              <a:t>Whatever condition you’re in:</a:t>
            </a:r>
          </a:p>
          <a:p>
            <a:pPr lvl="2"/>
            <a:r>
              <a:rPr lang="en-US" altLang="en-US" dirty="0" smtClean="0"/>
              <a:t>Humble yourselves</a:t>
            </a:r>
          </a:p>
          <a:p>
            <a:pPr lvl="2"/>
            <a:r>
              <a:rPr lang="en-US" altLang="en-US" dirty="0" smtClean="0"/>
              <a:t>Seek Me</a:t>
            </a:r>
          </a:p>
          <a:p>
            <a:pPr lvl="2"/>
            <a:r>
              <a:rPr lang="en-US" altLang="en-US" dirty="0" smtClean="0"/>
              <a:t>Turn from evil/sin</a:t>
            </a:r>
          </a:p>
          <a:p>
            <a:pPr lvl="2"/>
            <a:r>
              <a:rPr lang="en-US" altLang="en-US" dirty="0" smtClean="0"/>
              <a:t>I will hear from heaven and forgive</a:t>
            </a:r>
          </a:p>
          <a:p>
            <a:pPr lvl="1"/>
            <a:endParaRPr lang="en-US" altLang="en-US" dirty="0" smtClean="0"/>
          </a:p>
        </p:txBody>
      </p:sp>
    </p:spTree>
    <p:extLst>
      <p:ext uri="{BB962C8B-B14F-4D97-AF65-F5344CB8AC3E}">
        <p14:creationId xmlns:p14="http://schemas.microsoft.com/office/powerpoint/2010/main" val="2621157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ltLang="en-US" dirty="0" smtClean="0"/>
              <a:t>God’s relationship w/ Solomon and Israel</a:t>
            </a:r>
            <a:endParaRPr lang="en-US" altLang="en-US" dirty="0"/>
          </a:p>
        </p:txBody>
      </p:sp>
      <p:sp>
        <p:nvSpPr>
          <p:cNvPr id="9219" name="Rectangle 3"/>
          <p:cNvSpPr>
            <a:spLocks noGrp="1" noChangeArrowheads="1"/>
          </p:cNvSpPr>
          <p:nvPr>
            <p:ph idx="1"/>
          </p:nvPr>
        </p:nvSpPr>
        <p:spPr/>
        <p:txBody>
          <a:bodyPr>
            <a:normAutofit lnSpcReduction="10000"/>
          </a:bodyPr>
          <a:lstStyle/>
          <a:p>
            <a:r>
              <a:rPr lang="en-US" altLang="en-US" dirty="0" smtClean="0"/>
              <a:t>God appears to Solomon – 2</a:t>
            </a:r>
            <a:r>
              <a:rPr lang="en-US" altLang="en-US" baseline="30000" dirty="0" smtClean="0"/>
              <a:t>nd</a:t>
            </a:r>
            <a:r>
              <a:rPr lang="en-US" altLang="en-US" dirty="0" smtClean="0"/>
              <a:t> time</a:t>
            </a:r>
          </a:p>
          <a:p>
            <a:pPr lvl="1"/>
            <a:r>
              <a:rPr lang="en-US" altLang="en-US" dirty="0" smtClean="0"/>
              <a:t>If you, Solomon walk before me...</a:t>
            </a:r>
          </a:p>
          <a:p>
            <a:pPr lvl="2"/>
            <a:r>
              <a:rPr lang="en-US" altLang="en-US" dirty="0" smtClean="0"/>
              <a:t>Your throne will be established</a:t>
            </a:r>
          </a:p>
          <a:p>
            <a:pPr lvl="1"/>
            <a:r>
              <a:rPr lang="en-US" altLang="en-US" dirty="0" smtClean="0"/>
              <a:t>But if you do not and turn away...</a:t>
            </a:r>
          </a:p>
          <a:p>
            <a:pPr lvl="2"/>
            <a:r>
              <a:rPr lang="en-US" altLang="en-US" dirty="0" smtClean="0"/>
              <a:t>Israel will be cut off from this land</a:t>
            </a:r>
          </a:p>
          <a:p>
            <a:pPr lvl="2"/>
            <a:r>
              <a:rPr lang="en-US" altLang="en-US" dirty="0" smtClean="0"/>
              <a:t>Temple will be destroyed</a:t>
            </a:r>
          </a:p>
          <a:p>
            <a:pPr lvl="2"/>
            <a:r>
              <a:rPr lang="en-US" altLang="en-US" dirty="0" smtClean="0"/>
              <a:t>Passersby will ask, “ What happened here?”</a:t>
            </a:r>
          </a:p>
        </p:txBody>
      </p:sp>
    </p:spTree>
    <p:extLst>
      <p:ext uri="{BB962C8B-B14F-4D97-AF65-F5344CB8AC3E}">
        <p14:creationId xmlns:p14="http://schemas.microsoft.com/office/powerpoint/2010/main" val="2374910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ltLang="en-US" dirty="0"/>
              <a:t>Solomon Continues Building and Expanding</a:t>
            </a:r>
          </a:p>
        </p:txBody>
      </p:sp>
      <p:sp>
        <p:nvSpPr>
          <p:cNvPr id="9219" name="Rectangle 3"/>
          <p:cNvSpPr>
            <a:spLocks noGrp="1" noChangeArrowheads="1"/>
          </p:cNvSpPr>
          <p:nvPr>
            <p:ph idx="1"/>
          </p:nvPr>
        </p:nvSpPr>
        <p:spPr/>
        <p:txBody>
          <a:bodyPr>
            <a:normAutofit fontScale="92500" lnSpcReduction="10000"/>
          </a:bodyPr>
          <a:lstStyle/>
          <a:p>
            <a:r>
              <a:rPr lang="en-US" altLang="en-US" dirty="0" smtClean="0"/>
              <a:t>20 </a:t>
            </a:r>
            <a:r>
              <a:rPr lang="en-US" altLang="en-US" dirty="0" err="1" smtClean="0"/>
              <a:t>yrs</a:t>
            </a:r>
            <a:r>
              <a:rPr lang="en-US" altLang="en-US" dirty="0" smtClean="0"/>
              <a:t> to build temple and palace</a:t>
            </a:r>
          </a:p>
          <a:p>
            <a:r>
              <a:rPr lang="en-US" altLang="en-US" dirty="0" smtClean="0"/>
              <a:t>Solomon gave Hiram of </a:t>
            </a:r>
            <a:r>
              <a:rPr lang="en-US" altLang="en-US" dirty="0" err="1" smtClean="0"/>
              <a:t>Tyre</a:t>
            </a:r>
            <a:r>
              <a:rPr lang="en-US" altLang="en-US" dirty="0" smtClean="0"/>
              <a:t> 20 cities in exchange for gold</a:t>
            </a:r>
          </a:p>
          <a:p>
            <a:pPr lvl="1"/>
            <a:r>
              <a:rPr lang="en-US" altLang="en-US" dirty="0" smtClean="0"/>
              <a:t>Hiram saw the cities and was displeased</a:t>
            </a:r>
          </a:p>
          <a:p>
            <a:r>
              <a:rPr lang="en-US" altLang="en-US" dirty="0" smtClean="0"/>
              <a:t>Fortified cities, broadened kingdom to the north and extended walls of Jerusalem to include Mt Moriah (temple mount)</a:t>
            </a:r>
          </a:p>
        </p:txBody>
      </p:sp>
    </p:spTree>
    <p:extLst>
      <p:ext uri="{BB962C8B-B14F-4D97-AF65-F5344CB8AC3E}">
        <p14:creationId xmlns:p14="http://schemas.microsoft.com/office/powerpoint/2010/main" val="340484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ltLang="en-US" dirty="0" smtClean="0"/>
              <a:t>Solomon Continues Building and Expanding</a:t>
            </a:r>
            <a:endParaRPr lang="en-US" altLang="en-US" dirty="0"/>
          </a:p>
        </p:txBody>
      </p:sp>
      <p:sp>
        <p:nvSpPr>
          <p:cNvPr id="9219" name="Rectangle 3"/>
          <p:cNvSpPr>
            <a:spLocks noGrp="1" noChangeArrowheads="1"/>
          </p:cNvSpPr>
          <p:nvPr>
            <p:ph idx="1"/>
          </p:nvPr>
        </p:nvSpPr>
        <p:spPr/>
        <p:txBody>
          <a:bodyPr>
            <a:normAutofit/>
          </a:bodyPr>
          <a:lstStyle/>
          <a:p>
            <a:r>
              <a:rPr lang="en-US" altLang="en-US" dirty="0" smtClean="0"/>
              <a:t>Built navies in two seas:  Mediterranean and Red Sea/Indian Ocean</a:t>
            </a:r>
          </a:p>
          <a:p>
            <a:r>
              <a:rPr lang="en-US" altLang="en-US" dirty="0" smtClean="0"/>
              <a:t>Gold, silver, ivory, apes, peacocks</a:t>
            </a:r>
          </a:p>
          <a:p>
            <a:pPr lvl="1"/>
            <a:r>
              <a:rPr lang="en-US" altLang="en-US" dirty="0" smtClean="0"/>
              <a:t>Gold, Gold, Gold – 25 tons each year</a:t>
            </a:r>
          </a:p>
          <a:p>
            <a:pPr lvl="2"/>
            <a:r>
              <a:rPr lang="en-US" altLang="en-US" dirty="0" smtClean="0"/>
              <a:t>200 large shields (~7.5 </a:t>
            </a:r>
            <a:r>
              <a:rPr lang="en-US" altLang="en-US" dirty="0" err="1" smtClean="0"/>
              <a:t>lbs</a:t>
            </a:r>
            <a:r>
              <a:rPr lang="en-US" altLang="en-US" dirty="0" smtClean="0"/>
              <a:t>)</a:t>
            </a:r>
          </a:p>
          <a:p>
            <a:pPr lvl="2"/>
            <a:r>
              <a:rPr lang="en-US" altLang="en-US" dirty="0"/>
              <a:t>3</a:t>
            </a:r>
            <a:r>
              <a:rPr lang="en-US" altLang="en-US" dirty="0" smtClean="0"/>
              <a:t>00 small shields (~3.75 </a:t>
            </a:r>
            <a:r>
              <a:rPr lang="en-US" altLang="en-US" dirty="0" err="1" smtClean="0"/>
              <a:t>lbs</a:t>
            </a:r>
            <a:r>
              <a:rPr lang="en-US" altLang="en-US" dirty="0" smtClean="0"/>
              <a:t>)</a:t>
            </a:r>
          </a:p>
        </p:txBody>
      </p:sp>
    </p:spTree>
    <p:extLst>
      <p:ext uri="{BB962C8B-B14F-4D97-AF65-F5344CB8AC3E}">
        <p14:creationId xmlns:p14="http://schemas.microsoft.com/office/powerpoint/2010/main" val="3958224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ltLang="en-US" dirty="0" smtClean="0"/>
              <a:t>Solomon Continues Building and Expanding</a:t>
            </a:r>
            <a:endParaRPr lang="en-US" altLang="en-US" dirty="0"/>
          </a:p>
        </p:txBody>
      </p:sp>
      <p:sp>
        <p:nvSpPr>
          <p:cNvPr id="9219" name="Rectangle 3"/>
          <p:cNvSpPr>
            <a:spLocks noGrp="1" noChangeArrowheads="1"/>
          </p:cNvSpPr>
          <p:nvPr>
            <p:ph idx="1"/>
          </p:nvPr>
        </p:nvSpPr>
        <p:spPr/>
        <p:txBody>
          <a:bodyPr>
            <a:normAutofit/>
          </a:bodyPr>
          <a:lstStyle/>
          <a:p>
            <a:r>
              <a:rPr lang="en-US" altLang="en-US" dirty="0" smtClean="0"/>
              <a:t>Horse trader</a:t>
            </a:r>
          </a:p>
          <a:p>
            <a:r>
              <a:rPr lang="en-US" altLang="en-US" dirty="0" smtClean="0"/>
              <a:t>Chariot  dealer</a:t>
            </a:r>
          </a:p>
          <a:p>
            <a:r>
              <a:rPr lang="en-US" altLang="en-US" dirty="0"/>
              <a:t>Silver as common as stones in the street </a:t>
            </a:r>
            <a:endParaRPr lang="en-US" altLang="en-US" dirty="0" smtClean="0"/>
          </a:p>
          <a:p>
            <a:r>
              <a:rPr lang="en-US" altLang="en-US" dirty="0" smtClean="0"/>
              <a:t>Tourists came from all over to see Solomon’s kingdom and hear his wisdom:  always bringing gifts</a:t>
            </a:r>
          </a:p>
          <a:p>
            <a:endParaRPr lang="en-US" altLang="en-US" dirty="0" smtClean="0"/>
          </a:p>
        </p:txBody>
      </p:sp>
    </p:spTree>
    <p:extLst>
      <p:ext uri="{BB962C8B-B14F-4D97-AF65-F5344CB8AC3E}">
        <p14:creationId xmlns:p14="http://schemas.microsoft.com/office/powerpoint/2010/main" val="38659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endParaRPr lang="en-US" altLang="en-US" dirty="0"/>
          </a:p>
        </p:txBody>
      </p:sp>
      <p:sp>
        <p:nvSpPr>
          <p:cNvPr id="9219" name="Rectangle 3"/>
          <p:cNvSpPr>
            <a:spLocks noGrp="1" noChangeArrowheads="1"/>
          </p:cNvSpPr>
          <p:nvPr>
            <p:ph idx="1"/>
          </p:nvPr>
        </p:nvSpPr>
        <p:spPr>
          <a:xfrm>
            <a:off x="914400" y="1828801"/>
            <a:ext cx="7467600" cy="4106332"/>
          </a:xfrm>
        </p:spPr>
        <p:txBody>
          <a:bodyPr>
            <a:normAutofit fontScale="92500" lnSpcReduction="20000"/>
          </a:bodyPr>
          <a:lstStyle/>
          <a:p>
            <a:r>
              <a:rPr lang="en-US" altLang="en-US" dirty="0" smtClean="0"/>
              <a:t>Just for fun...</a:t>
            </a:r>
          </a:p>
          <a:p>
            <a:pPr lvl="1"/>
            <a:r>
              <a:rPr lang="en-US" altLang="en-US" dirty="0" smtClean="0"/>
              <a:t>120 talents </a:t>
            </a:r>
          </a:p>
          <a:p>
            <a:pPr lvl="1"/>
            <a:r>
              <a:rPr lang="en-US" altLang="en-US" dirty="0" smtClean="0"/>
              <a:t>1 talent = 75 </a:t>
            </a:r>
            <a:r>
              <a:rPr lang="en-US" altLang="en-US" dirty="0" err="1" smtClean="0"/>
              <a:t>lbs</a:t>
            </a:r>
            <a:r>
              <a:rPr lang="en-US" altLang="en-US" dirty="0" smtClean="0"/>
              <a:t>         (guestimate)</a:t>
            </a:r>
          </a:p>
          <a:p>
            <a:pPr lvl="1"/>
            <a:r>
              <a:rPr lang="en-US" altLang="en-US" dirty="0" smtClean="0"/>
              <a:t>120 x 75lbs = 9,000 </a:t>
            </a:r>
            <a:r>
              <a:rPr lang="en-US" altLang="en-US" dirty="0" err="1" smtClean="0"/>
              <a:t>lbs</a:t>
            </a:r>
            <a:endParaRPr lang="en-US" altLang="en-US" dirty="0" smtClean="0"/>
          </a:p>
          <a:p>
            <a:pPr lvl="2"/>
            <a:r>
              <a:rPr lang="en-US" altLang="en-US" dirty="0" smtClean="0"/>
              <a:t>In 2015 gold is worth &gt; $1,100 p/</a:t>
            </a:r>
            <a:r>
              <a:rPr lang="en-US" altLang="en-US" dirty="0" err="1" smtClean="0"/>
              <a:t>oz</a:t>
            </a:r>
            <a:r>
              <a:rPr lang="en-US" altLang="en-US" dirty="0" smtClean="0"/>
              <a:t> ($17,000p/</a:t>
            </a:r>
            <a:r>
              <a:rPr lang="en-US" altLang="en-US" dirty="0" err="1" smtClean="0"/>
              <a:t>lb</a:t>
            </a:r>
            <a:r>
              <a:rPr lang="en-US" altLang="en-US" dirty="0" smtClean="0"/>
              <a:t>)</a:t>
            </a:r>
          </a:p>
          <a:p>
            <a:pPr lvl="2"/>
            <a:r>
              <a:rPr lang="en-US" altLang="en-US" dirty="0" smtClean="0"/>
              <a:t>In 1971 gold was worth ~$40 p/</a:t>
            </a:r>
            <a:r>
              <a:rPr lang="en-US" altLang="en-US" dirty="0" err="1" smtClean="0"/>
              <a:t>oz</a:t>
            </a:r>
            <a:r>
              <a:rPr lang="en-US" altLang="en-US" dirty="0" smtClean="0"/>
              <a:t> ($640 p/</a:t>
            </a:r>
            <a:r>
              <a:rPr lang="en-US" altLang="en-US" dirty="0" err="1" smtClean="0"/>
              <a:t>lb</a:t>
            </a:r>
            <a:r>
              <a:rPr lang="en-US" altLang="en-US" dirty="0" smtClean="0"/>
              <a:t>)</a:t>
            </a:r>
          </a:p>
          <a:p>
            <a:pPr lvl="2"/>
            <a:r>
              <a:rPr lang="en-US" altLang="en-US" dirty="0" smtClean="0"/>
              <a:t>So, the value back in Solomon’s day....</a:t>
            </a:r>
          </a:p>
          <a:p>
            <a:pPr lvl="1"/>
            <a:r>
              <a:rPr lang="en-US" altLang="en-US" dirty="0" smtClean="0"/>
              <a:t>But, today’s value is approximately        $17,000 x 9,000 = $153,000,000</a:t>
            </a:r>
            <a:endParaRPr lang="en-US" altLang="en-US" dirty="0"/>
          </a:p>
          <a:p>
            <a:endParaRPr lang="en-US" altLang="en-US" dirty="0" smtClean="0"/>
          </a:p>
        </p:txBody>
      </p:sp>
    </p:spTree>
    <p:extLst>
      <p:ext uri="{BB962C8B-B14F-4D97-AF65-F5344CB8AC3E}">
        <p14:creationId xmlns:p14="http://schemas.microsoft.com/office/powerpoint/2010/main" val="2626604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1426</TotalTime>
  <Words>462</Words>
  <Application>Microsoft Office PowerPoint</Application>
  <PresentationFormat>On-screen Show (4:3)</PresentationFormat>
  <Paragraphs>73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Garamond</vt:lpstr>
      <vt:lpstr>Verdana</vt:lpstr>
      <vt:lpstr>Organic</vt:lpstr>
      <vt:lpstr>PowerPoint Presentation</vt:lpstr>
      <vt:lpstr>United Kingdom – Part 2</vt:lpstr>
      <vt:lpstr>Review</vt:lpstr>
      <vt:lpstr>God’s relationship w/ His own</vt:lpstr>
      <vt:lpstr>God’s relationship w/ Solomon and Israel</vt:lpstr>
      <vt:lpstr>Solomon Continues Building and Expanding</vt:lpstr>
      <vt:lpstr>Solomon Continues Building and Expanding</vt:lpstr>
      <vt:lpstr>Solomon Continues Building and Expanding</vt:lpstr>
      <vt:lpstr>PowerPoint Presentation</vt:lpstr>
      <vt:lpstr>Queen of Sheba Visit</vt:lpstr>
      <vt:lpstr>Thoughts</vt:lpstr>
      <vt:lpstr>PowerPoint Presentation</vt:lpstr>
    </vt:vector>
  </TitlesOfParts>
  <Company>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Kingdom – Part 2</dc:title>
  <dc:creator>Holt</dc:creator>
  <cp:lastModifiedBy>Eastside Enlightener</cp:lastModifiedBy>
  <cp:revision>95</cp:revision>
  <cp:lastPrinted>2015-09-06T03:37:17Z</cp:lastPrinted>
  <dcterms:created xsi:type="dcterms:W3CDTF">2009-09-09T01:59:35Z</dcterms:created>
  <dcterms:modified xsi:type="dcterms:W3CDTF">2015-10-22T01:13:43Z</dcterms:modified>
</cp:coreProperties>
</file>