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7" r:id="rId3"/>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3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59" autoAdjust="0"/>
  </p:normalViewPr>
  <p:slideViewPr>
    <p:cSldViewPr snapToGrid="0">
      <p:cViewPr varScale="1">
        <p:scale>
          <a:sx n="85" d="100"/>
          <a:sy n="85" d="100"/>
        </p:scale>
        <p:origin x="282" y="90"/>
      </p:cViewPr>
      <p:guideLst/>
    </p:cSldViewPr>
  </p:slideViewPr>
  <p:notesTextViewPr>
    <p:cViewPr>
      <p:scale>
        <a:sx n="1" d="1"/>
        <a:sy n="1" d="1"/>
      </p:scale>
      <p:origin x="0" y="0"/>
    </p:cViewPr>
  </p:notesTextViewPr>
  <p:sorterViewPr>
    <p:cViewPr>
      <p:scale>
        <a:sx n="100" d="100"/>
        <a:sy n="100" d="100"/>
      </p:scale>
      <p:origin x="0" y="-18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97291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149079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256800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353753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291656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18745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138386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132131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182160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111782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901074-EF76-40CC-ABC3-0791CD13E912}"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646B7-A5A6-42FF-B80C-D3A711EC5D7E}" type="slidenum">
              <a:rPr lang="en-US" smtClean="0"/>
              <a:t>‹#›</a:t>
            </a:fld>
            <a:endParaRPr lang="en-US" dirty="0"/>
          </a:p>
        </p:txBody>
      </p:sp>
    </p:spTree>
    <p:extLst>
      <p:ext uri="{BB962C8B-B14F-4D97-AF65-F5344CB8AC3E}">
        <p14:creationId xmlns:p14="http://schemas.microsoft.com/office/powerpoint/2010/main" val="6915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01074-EF76-40CC-ABC3-0791CD13E912}" type="datetimeFigureOut">
              <a:rPr lang="en-US" smtClean="0"/>
              <a:t>8/31/2016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646B7-A5A6-42FF-B80C-D3A711EC5D7E}" type="slidenum">
              <a:rPr lang="en-US" smtClean="0"/>
              <a:t>‹#›</a:t>
            </a:fld>
            <a:endParaRPr lang="en-US" dirty="0"/>
          </a:p>
        </p:txBody>
      </p:sp>
    </p:spTree>
    <p:extLst>
      <p:ext uri="{BB962C8B-B14F-4D97-AF65-F5344CB8AC3E}">
        <p14:creationId xmlns:p14="http://schemas.microsoft.com/office/powerpoint/2010/main" val="294990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2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5425" y="53788"/>
            <a:ext cx="10206316" cy="6804212"/>
          </a:xfrm>
          <a:prstGeom prst="rect">
            <a:avLst/>
          </a:prstGeom>
        </p:spPr>
      </p:pic>
      <p:sp>
        <p:nvSpPr>
          <p:cNvPr id="3" name="Rectangle 2"/>
          <p:cNvSpPr/>
          <p:nvPr/>
        </p:nvSpPr>
        <p:spPr>
          <a:xfrm>
            <a:off x="1592132" y="3076687"/>
            <a:ext cx="9509760" cy="132319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230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399" y="0"/>
            <a:ext cx="10421471" cy="6858000"/>
          </a:xfrm>
          <a:prstGeom prst="rect">
            <a:avLst/>
          </a:prstGeom>
        </p:spPr>
      </p:pic>
      <p:cxnSp>
        <p:nvCxnSpPr>
          <p:cNvPr id="4" name="Straight Connector 3"/>
          <p:cNvCxnSpPr/>
          <p:nvPr/>
        </p:nvCxnSpPr>
        <p:spPr>
          <a:xfrm>
            <a:off x="7584141" y="5723068"/>
            <a:ext cx="3313355" cy="0"/>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033195" y="6250193"/>
            <a:ext cx="2377440" cy="21515"/>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45920" y="4023359"/>
            <a:ext cx="9689950" cy="242047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082" y="33618"/>
            <a:ext cx="10139083" cy="6824382"/>
          </a:xfrm>
          <a:prstGeom prst="rect">
            <a:avLst/>
          </a:prstGeom>
        </p:spPr>
      </p:pic>
    </p:spTree>
    <p:extLst>
      <p:ext uri="{BB962C8B-B14F-4D97-AF65-F5344CB8AC3E}">
        <p14:creationId xmlns:p14="http://schemas.microsoft.com/office/powerpoint/2010/main" val="418444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5425" y="94130"/>
            <a:ext cx="10179422" cy="6827744"/>
          </a:xfrm>
          <a:prstGeom prst="rect">
            <a:avLst/>
          </a:prstGeom>
        </p:spPr>
      </p:pic>
      <p:cxnSp>
        <p:nvCxnSpPr>
          <p:cNvPr id="4" name="Straight Connector 3"/>
          <p:cNvCxnSpPr/>
          <p:nvPr/>
        </p:nvCxnSpPr>
        <p:spPr>
          <a:xfrm>
            <a:off x="2753958" y="2506532"/>
            <a:ext cx="3098202" cy="1075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26833" y="3410174"/>
            <a:ext cx="7863840" cy="1086522"/>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3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9212" y="13446"/>
            <a:ext cx="10206317" cy="6844554"/>
          </a:xfrm>
          <a:prstGeom prst="rect">
            <a:avLst/>
          </a:prstGeom>
        </p:spPr>
      </p:pic>
      <p:sp>
        <p:nvSpPr>
          <p:cNvPr id="3" name="Rectangle 2"/>
          <p:cNvSpPr/>
          <p:nvPr/>
        </p:nvSpPr>
        <p:spPr>
          <a:xfrm>
            <a:off x="1473798" y="4647304"/>
            <a:ext cx="9219303" cy="16136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118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718" y="53788"/>
            <a:ext cx="10676964" cy="6804212"/>
          </a:xfrm>
          <a:prstGeom prst="rect">
            <a:avLst/>
          </a:prstGeom>
        </p:spPr>
      </p:pic>
      <p:sp>
        <p:nvSpPr>
          <p:cNvPr id="3" name="Rectangle 2"/>
          <p:cNvSpPr/>
          <p:nvPr/>
        </p:nvSpPr>
        <p:spPr>
          <a:xfrm>
            <a:off x="1484555" y="1495313"/>
            <a:ext cx="9477487" cy="1065007"/>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365956" y="2686756"/>
            <a:ext cx="9596086" cy="3533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4554" y="2686756"/>
            <a:ext cx="9477487" cy="3970318"/>
          </a:xfrm>
          <a:prstGeom prst="rect">
            <a:avLst/>
          </a:prstGeom>
          <a:noFill/>
        </p:spPr>
        <p:txBody>
          <a:bodyPr wrap="square" rtlCol="0">
            <a:spAutoFit/>
          </a:bodyPr>
          <a:lstStyle/>
          <a:p>
            <a:r>
              <a:rPr lang="en-US" sz="3600" b="1" dirty="0"/>
              <a:t>Ac 19:2 he said to them, "Did you receive the Holy Spirit when you believed?" So they said to him, "We have not so much as heard whether there is a Holy Spirit."</a:t>
            </a:r>
          </a:p>
          <a:p>
            <a:r>
              <a:rPr lang="en-US" sz="3600" b="1" dirty="0"/>
              <a:t> 3 And he said to them, "Into what then were you baptized?" So they said, "Into John's baptism."</a:t>
            </a:r>
          </a:p>
        </p:txBody>
      </p:sp>
    </p:spTree>
    <p:extLst>
      <p:ext uri="{BB962C8B-B14F-4D97-AF65-F5344CB8AC3E}">
        <p14:creationId xmlns:p14="http://schemas.microsoft.com/office/powerpoint/2010/main" val="311539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988" y="-16810"/>
            <a:ext cx="10636624" cy="6874810"/>
          </a:xfrm>
          <a:prstGeom prst="rect">
            <a:avLst/>
          </a:prstGeom>
        </p:spPr>
      </p:pic>
      <p:sp>
        <p:nvSpPr>
          <p:cNvPr id="3" name="Rectangle 2"/>
          <p:cNvSpPr/>
          <p:nvPr/>
        </p:nvSpPr>
        <p:spPr>
          <a:xfrm>
            <a:off x="1366221" y="4098664"/>
            <a:ext cx="9445214" cy="2334409"/>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133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1635" y="0"/>
            <a:ext cx="10125635" cy="6858000"/>
          </a:xfrm>
          <a:prstGeom prst="rect">
            <a:avLst/>
          </a:prstGeom>
        </p:spPr>
      </p:pic>
    </p:spTree>
    <p:extLst>
      <p:ext uri="{BB962C8B-B14F-4D97-AF65-F5344CB8AC3E}">
        <p14:creationId xmlns:p14="http://schemas.microsoft.com/office/powerpoint/2010/main" val="381066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1293" y="0"/>
            <a:ext cx="10354235" cy="6858000"/>
          </a:xfrm>
          <a:prstGeom prst="rect">
            <a:avLst/>
          </a:prstGeom>
        </p:spPr>
      </p:pic>
    </p:spTree>
    <p:extLst>
      <p:ext uri="{BB962C8B-B14F-4D97-AF65-F5344CB8AC3E}">
        <p14:creationId xmlns:p14="http://schemas.microsoft.com/office/powerpoint/2010/main" val="408064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7436" y="3362"/>
            <a:ext cx="8996082" cy="6962214"/>
          </a:xfrm>
          <a:prstGeom prst="rect">
            <a:avLst/>
          </a:prstGeom>
        </p:spPr>
      </p:pic>
    </p:spTree>
    <p:extLst>
      <p:ext uri="{BB962C8B-B14F-4D97-AF65-F5344CB8AC3E}">
        <p14:creationId xmlns:p14="http://schemas.microsoft.com/office/powerpoint/2010/main" val="415201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78"/>
            <a:ext cx="10515600" cy="914400"/>
          </a:xfrm>
        </p:spPr>
        <p:txBody>
          <a:bodyPr>
            <a:normAutofit fontScale="90000"/>
          </a:bodyPr>
          <a:lstStyle/>
          <a:p>
            <a:r>
              <a:rPr lang="en-US" sz="4800" b="1" dirty="0"/>
              <a:t>The reason God  caused Israel go into captivity</a:t>
            </a:r>
          </a:p>
        </p:txBody>
      </p:sp>
      <p:sp>
        <p:nvSpPr>
          <p:cNvPr id="3" name="Content Placeholder 2"/>
          <p:cNvSpPr>
            <a:spLocks noGrp="1"/>
          </p:cNvSpPr>
          <p:nvPr>
            <p:ph idx="1"/>
          </p:nvPr>
        </p:nvSpPr>
        <p:spPr>
          <a:xfrm>
            <a:off x="203199" y="891822"/>
            <a:ext cx="11774311" cy="5966178"/>
          </a:xfrm>
        </p:spPr>
        <p:txBody>
          <a:bodyPr>
            <a:normAutofit fontScale="85000" lnSpcReduction="20000"/>
          </a:bodyPr>
          <a:lstStyle/>
          <a:p>
            <a:r>
              <a:rPr lang="en-US" sz="4400" b="1" dirty="0" err="1"/>
              <a:t>Jer</a:t>
            </a:r>
            <a:r>
              <a:rPr lang="en-US" sz="4400" b="1" dirty="0"/>
              <a:t> 15:4 And I will cause them to be removed into all kingdoms of the earth, because of Manasseh the son of Hezekiah king of Judah, for that which he did in Jerusalem. </a:t>
            </a:r>
          </a:p>
          <a:p>
            <a:r>
              <a:rPr lang="en-US" sz="4400" b="1" dirty="0" err="1"/>
              <a:t>Jer</a:t>
            </a:r>
            <a:r>
              <a:rPr lang="en-US" sz="4400" b="1" dirty="0"/>
              <a:t> 19:3  'Hear the word of the LORD, O kings of Judah and inhabitants of Jerusalem. Thus says the LORD of hosts, the God of Israel: Behold, I will bring such a catastrophe on this place, that whoever hears of it, his ears will tingle.</a:t>
            </a:r>
          </a:p>
          <a:p>
            <a:r>
              <a:rPr lang="en-US" sz="4400" b="1" dirty="0"/>
              <a:t> 4 "Because they have forsaken Me and made this an alien place, because they have burned incense in it to other gods whom neither they, their fathers, nor the kings of Judah have known, and have filled this place with the blood of the innocents</a:t>
            </a:r>
          </a:p>
        </p:txBody>
      </p:sp>
      <p:cxnSp>
        <p:nvCxnSpPr>
          <p:cNvPr id="5" name="Straight Connector 4"/>
          <p:cNvCxnSpPr/>
          <p:nvPr/>
        </p:nvCxnSpPr>
        <p:spPr>
          <a:xfrm>
            <a:off x="2980267" y="1230489"/>
            <a:ext cx="6299200" cy="11289"/>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80000" y="1659467"/>
            <a:ext cx="4109156" cy="11290"/>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888089" y="3804356"/>
            <a:ext cx="5768622" cy="11288"/>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80267" y="4707467"/>
            <a:ext cx="4289777" cy="11289"/>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78578" y="5057422"/>
            <a:ext cx="7450666" cy="33867"/>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4133" y="5486400"/>
            <a:ext cx="959556" cy="0"/>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5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3532"/>
            <a:ext cx="10932459" cy="6834468"/>
          </a:xfrm>
          <a:prstGeom prst="rect">
            <a:avLst/>
          </a:prstGeom>
        </p:spPr>
      </p:pic>
    </p:spTree>
    <p:extLst>
      <p:ext uri="{BB962C8B-B14F-4D97-AF65-F5344CB8AC3E}">
        <p14:creationId xmlns:p14="http://schemas.microsoft.com/office/powerpoint/2010/main" val="263253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005047" cy="6858000"/>
          </a:xfrm>
          <a:prstGeom prst="rect">
            <a:avLst/>
          </a:prstGeom>
        </p:spPr>
      </p:pic>
    </p:spTree>
    <p:extLst>
      <p:ext uri="{BB962C8B-B14F-4D97-AF65-F5344CB8AC3E}">
        <p14:creationId xmlns:p14="http://schemas.microsoft.com/office/powerpoint/2010/main" val="207705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1976" y="3362"/>
            <a:ext cx="9950824" cy="6854638"/>
          </a:xfrm>
          <a:prstGeom prst="rect">
            <a:avLst/>
          </a:prstGeom>
        </p:spPr>
      </p:pic>
      <p:sp>
        <p:nvSpPr>
          <p:cNvPr id="3" name="Rectangle 2"/>
          <p:cNvSpPr/>
          <p:nvPr/>
        </p:nvSpPr>
        <p:spPr>
          <a:xfrm>
            <a:off x="2022438" y="4883972"/>
            <a:ext cx="8573844" cy="131243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215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9894" y="63874"/>
            <a:ext cx="9923930" cy="6794126"/>
          </a:xfrm>
          <a:prstGeom prst="rect">
            <a:avLst/>
          </a:prstGeom>
        </p:spPr>
      </p:pic>
      <p:cxnSp>
        <p:nvCxnSpPr>
          <p:cNvPr id="4" name="Straight Connector 3"/>
          <p:cNvCxnSpPr/>
          <p:nvPr/>
        </p:nvCxnSpPr>
        <p:spPr>
          <a:xfrm>
            <a:off x="2269864" y="2581835"/>
            <a:ext cx="6250192" cy="0"/>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280621" y="5733826"/>
            <a:ext cx="7164593" cy="21515"/>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0621" y="3732904"/>
            <a:ext cx="7982174" cy="32272"/>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0621" y="4109421"/>
            <a:ext cx="5325035" cy="32273"/>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36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329" y="53788"/>
            <a:ext cx="10932459" cy="6804212"/>
          </a:xfrm>
          <a:prstGeom prst="rect">
            <a:avLst/>
          </a:prstGeom>
        </p:spPr>
      </p:pic>
    </p:spTree>
    <p:extLst>
      <p:ext uri="{BB962C8B-B14F-4D97-AF65-F5344CB8AC3E}">
        <p14:creationId xmlns:p14="http://schemas.microsoft.com/office/powerpoint/2010/main" val="4039888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9248" y="33618"/>
            <a:ext cx="10690412" cy="6824382"/>
          </a:xfrm>
          <a:prstGeom prst="rect">
            <a:avLst/>
          </a:prstGeom>
        </p:spPr>
      </p:pic>
      <p:sp>
        <p:nvSpPr>
          <p:cNvPr id="3" name="Rectangle 2"/>
          <p:cNvSpPr/>
          <p:nvPr/>
        </p:nvSpPr>
        <p:spPr>
          <a:xfrm>
            <a:off x="860612" y="946673"/>
            <a:ext cx="10529048" cy="20116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4140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1" y="0"/>
            <a:ext cx="10152528" cy="6858000"/>
          </a:xfrm>
          <a:prstGeom prst="rect">
            <a:avLst/>
          </a:prstGeom>
        </p:spPr>
      </p:pic>
      <p:sp>
        <p:nvSpPr>
          <p:cNvPr id="3" name="Rectangle 2"/>
          <p:cNvSpPr/>
          <p:nvPr/>
        </p:nvSpPr>
        <p:spPr>
          <a:xfrm>
            <a:off x="1592132" y="5249732"/>
            <a:ext cx="9563548" cy="1065007"/>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88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847" y="0"/>
            <a:ext cx="10609729" cy="6750424"/>
          </a:xfrm>
          <a:prstGeom prst="rect">
            <a:avLst/>
          </a:prstGeom>
        </p:spPr>
      </p:pic>
      <p:sp>
        <p:nvSpPr>
          <p:cNvPr id="3" name="Rectangle 2"/>
          <p:cNvSpPr/>
          <p:nvPr/>
        </p:nvSpPr>
        <p:spPr>
          <a:xfrm>
            <a:off x="1355464" y="5561704"/>
            <a:ext cx="10101430" cy="11887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73045" y="3797449"/>
            <a:ext cx="8810513" cy="1344706"/>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3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6141" y="-6724"/>
            <a:ext cx="10313894" cy="6864724"/>
          </a:xfrm>
          <a:prstGeom prst="rect">
            <a:avLst/>
          </a:prstGeom>
        </p:spPr>
      </p:pic>
      <p:cxnSp>
        <p:nvCxnSpPr>
          <p:cNvPr id="4" name="Straight Connector 3"/>
          <p:cNvCxnSpPr/>
          <p:nvPr/>
        </p:nvCxnSpPr>
        <p:spPr>
          <a:xfrm flipV="1">
            <a:off x="2678654" y="2818504"/>
            <a:ext cx="4421393" cy="10757"/>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27464" y="5378824"/>
            <a:ext cx="4851698" cy="21515"/>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38805" y="5938221"/>
            <a:ext cx="3377901" cy="10758"/>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485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166" y="43702"/>
            <a:ext cx="10475258" cy="6814298"/>
          </a:xfrm>
          <a:prstGeom prst="rect">
            <a:avLst/>
          </a:prstGeom>
        </p:spPr>
      </p:pic>
      <p:sp>
        <p:nvSpPr>
          <p:cNvPr id="3" name="Rectangle 2"/>
          <p:cNvSpPr/>
          <p:nvPr/>
        </p:nvSpPr>
        <p:spPr>
          <a:xfrm>
            <a:off x="1785769" y="4023360"/>
            <a:ext cx="9047182" cy="1430767"/>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386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21397"/>
          </a:xfrm>
        </p:spPr>
        <p:txBody>
          <a:bodyPr>
            <a:normAutofit/>
          </a:bodyPr>
          <a:lstStyle/>
          <a:p>
            <a:r>
              <a:rPr lang="en-US" sz="3600" b="1" dirty="0"/>
              <a:t>Review of Captivity, Return and Years of Silence</a:t>
            </a:r>
          </a:p>
        </p:txBody>
      </p:sp>
      <p:sp>
        <p:nvSpPr>
          <p:cNvPr id="5" name="Content Placeholder 4"/>
          <p:cNvSpPr>
            <a:spLocks noGrp="1"/>
          </p:cNvSpPr>
          <p:nvPr>
            <p:ph idx="1"/>
          </p:nvPr>
        </p:nvSpPr>
        <p:spPr>
          <a:xfrm>
            <a:off x="0" y="989704"/>
            <a:ext cx="12192000" cy="5868296"/>
          </a:xfrm>
          <a:noFill/>
        </p:spPr>
        <p:txBody>
          <a:bodyPr>
            <a:normAutofit/>
          </a:bodyPr>
          <a:lstStyle/>
          <a:p>
            <a:r>
              <a:rPr lang="en-US" sz="3200" b="1" dirty="0"/>
              <a:t>             1st captives taken  (Daniel &amp; 3 friends)   606 B C</a:t>
            </a:r>
          </a:p>
          <a:p>
            <a:r>
              <a:rPr lang="en-US" sz="3200" b="1" dirty="0"/>
              <a:t>             Judah falls to Babylon; captivity begins  586 B C</a:t>
            </a:r>
          </a:p>
          <a:p>
            <a:r>
              <a:rPr lang="en-US" sz="3200" b="1" dirty="0"/>
              <a:t>             Medo-Persia defeats Babylon  539 B C</a:t>
            </a:r>
          </a:p>
          <a:p>
            <a:r>
              <a:rPr lang="en-US" sz="3200" b="1" dirty="0"/>
              <a:t>            1</a:t>
            </a:r>
            <a:r>
              <a:rPr lang="en-US" sz="3200" b="1" baseline="30000" dirty="0"/>
              <a:t>st</a:t>
            </a:r>
            <a:r>
              <a:rPr lang="en-US" sz="3200" b="1" dirty="0"/>
              <a:t> Return – Zerubbabel  (temple)  536 B C</a:t>
            </a:r>
          </a:p>
          <a:p>
            <a:endParaRPr lang="en-US" sz="3200" b="1" dirty="0"/>
          </a:p>
          <a:p>
            <a:r>
              <a:rPr lang="en-US" sz="3200" b="1" dirty="0"/>
              <a:t>          Nebuchadnezzar’s 2nd year Ruler in Babylon   Dan 2: 1</a:t>
            </a:r>
          </a:p>
          <a:p>
            <a:r>
              <a:rPr lang="en-US" sz="3200" b="1" dirty="0"/>
              <a:t>          Still during Daniel’s “training period” along with others    1:5</a:t>
            </a:r>
          </a:p>
          <a:p>
            <a:r>
              <a:rPr lang="en-US" sz="3200" b="1" dirty="0"/>
              <a:t>         Nebuchadnezzar’s dream we looked at near the first of class</a:t>
            </a:r>
          </a:p>
          <a:p>
            <a:endParaRPr lang="en-US" sz="3200" b="1" dirty="0"/>
          </a:p>
        </p:txBody>
      </p:sp>
      <p:sp>
        <p:nvSpPr>
          <p:cNvPr id="2" name="Rectangle 1"/>
          <p:cNvSpPr/>
          <p:nvPr/>
        </p:nvSpPr>
        <p:spPr>
          <a:xfrm>
            <a:off x="838200" y="4862456"/>
            <a:ext cx="10780059" cy="7315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2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8188" y="43702"/>
            <a:ext cx="10502153" cy="6814298"/>
          </a:xfrm>
          <a:prstGeom prst="rect">
            <a:avLst/>
          </a:prstGeom>
        </p:spPr>
      </p:pic>
      <p:sp>
        <p:nvSpPr>
          <p:cNvPr id="3" name="Rectangle 2"/>
          <p:cNvSpPr/>
          <p:nvPr/>
        </p:nvSpPr>
        <p:spPr>
          <a:xfrm>
            <a:off x="1785769" y="3840480"/>
            <a:ext cx="9057939" cy="2657139"/>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07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718" y="33618"/>
            <a:ext cx="10717306" cy="6824382"/>
          </a:xfrm>
          <a:prstGeom prst="rect">
            <a:avLst/>
          </a:prstGeom>
        </p:spPr>
      </p:pic>
    </p:spTree>
    <p:extLst>
      <p:ext uri="{BB962C8B-B14F-4D97-AF65-F5344CB8AC3E}">
        <p14:creationId xmlns:p14="http://schemas.microsoft.com/office/powerpoint/2010/main" val="246843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376" y="84044"/>
            <a:ext cx="10771095" cy="6773956"/>
          </a:xfrm>
          <a:prstGeom prst="rect">
            <a:avLst/>
          </a:prstGeom>
        </p:spPr>
      </p:pic>
      <p:cxnSp>
        <p:nvCxnSpPr>
          <p:cNvPr id="4" name="Straight Connector 3"/>
          <p:cNvCxnSpPr/>
          <p:nvPr/>
        </p:nvCxnSpPr>
        <p:spPr>
          <a:xfrm>
            <a:off x="1893346" y="2624866"/>
            <a:ext cx="8832028" cy="10758"/>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86522" y="5637007"/>
            <a:ext cx="10477949" cy="925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21224" y="5637007"/>
            <a:ext cx="9509760" cy="646331"/>
          </a:xfrm>
          <a:prstGeom prst="rect">
            <a:avLst/>
          </a:prstGeom>
          <a:noFill/>
        </p:spPr>
        <p:txBody>
          <a:bodyPr wrap="square" rtlCol="0">
            <a:spAutoFit/>
          </a:bodyPr>
          <a:lstStyle/>
          <a:p>
            <a:r>
              <a:rPr lang="en-US" sz="3600" b="1" dirty="0"/>
              <a:t>The next great empire of the world</a:t>
            </a:r>
          </a:p>
        </p:txBody>
      </p:sp>
      <p:sp>
        <p:nvSpPr>
          <p:cNvPr id="6" name="Rectangle 5"/>
          <p:cNvSpPr/>
          <p:nvPr/>
        </p:nvSpPr>
        <p:spPr>
          <a:xfrm>
            <a:off x="1420009" y="5637007"/>
            <a:ext cx="7971417" cy="849854"/>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7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376" y="-77322"/>
            <a:ext cx="10730753" cy="7049621"/>
          </a:xfrm>
          <a:prstGeom prst="rect">
            <a:avLst/>
          </a:prstGeom>
        </p:spPr>
      </p:pic>
      <p:cxnSp>
        <p:nvCxnSpPr>
          <p:cNvPr id="4" name="Straight Connector 3"/>
          <p:cNvCxnSpPr/>
          <p:nvPr/>
        </p:nvCxnSpPr>
        <p:spPr>
          <a:xfrm>
            <a:off x="1861073" y="2592593"/>
            <a:ext cx="6906409" cy="10758"/>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89704" y="4249271"/>
            <a:ext cx="7336715" cy="1688950"/>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9067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4059" y="23532"/>
            <a:ext cx="10340787" cy="6834468"/>
          </a:xfrm>
          <a:prstGeom prst="rect">
            <a:avLst/>
          </a:prstGeom>
        </p:spPr>
      </p:pic>
      <p:sp>
        <p:nvSpPr>
          <p:cNvPr id="3" name="Rectangle 2"/>
          <p:cNvSpPr/>
          <p:nvPr/>
        </p:nvSpPr>
        <p:spPr>
          <a:xfrm>
            <a:off x="1323191" y="2355925"/>
            <a:ext cx="9391425" cy="763793"/>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1128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2353" y="73958"/>
            <a:ext cx="10650071" cy="6784042"/>
          </a:xfrm>
          <a:prstGeom prst="rect">
            <a:avLst/>
          </a:prstGeom>
        </p:spPr>
      </p:pic>
      <p:cxnSp>
        <p:nvCxnSpPr>
          <p:cNvPr id="4" name="Straight Connector 3"/>
          <p:cNvCxnSpPr/>
          <p:nvPr/>
        </p:nvCxnSpPr>
        <p:spPr>
          <a:xfrm flipV="1">
            <a:off x="2495774" y="2517289"/>
            <a:ext cx="7820810" cy="10758"/>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94560" y="4615031"/>
            <a:ext cx="8068235" cy="1204856"/>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6660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1998" cy="6858000"/>
          </a:xfrm>
          <a:prstGeom prst="rect">
            <a:avLst/>
          </a:prstGeom>
        </p:spPr>
      </p:pic>
      <p:sp>
        <p:nvSpPr>
          <p:cNvPr id="3" name="Rectangle 2"/>
          <p:cNvSpPr/>
          <p:nvPr/>
        </p:nvSpPr>
        <p:spPr>
          <a:xfrm>
            <a:off x="3657600" y="0"/>
            <a:ext cx="7379746" cy="1882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818965" y="1882588"/>
            <a:ext cx="7218381" cy="119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818965" y="2915322"/>
            <a:ext cx="7498080" cy="1226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550024" y="4012601"/>
            <a:ext cx="8035962" cy="197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36376" y="387275"/>
            <a:ext cx="1882589" cy="5604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36376" y="5992008"/>
            <a:ext cx="1420010" cy="699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30475" y="5992008"/>
            <a:ext cx="914400" cy="6992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484094" y="-228600"/>
            <a:ext cx="12839380" cy="7315200"/>
          </a:xfrm>
          <a:prstGeom prst="rect">
            <a:avLst/>
          </a:prstGeom>
        </p:spPr>
      </p:pic>
      <p:sp>
        <p:nvSpPr>
          <p:cNvPr id="12" name="TextBox 11"/>
          <p:cNvSpPr txBox="1"/>
          <p:nvPr/>
        </p:nvSpPr>
        <p:spPr>
          <a:xfrm>
            <a:off x="5290457" y="0"/>
            <a:ext cx="6901543" cy="1384995"/>
          </a:xfrm>
          <a:prstGeom prst="rect">
            <a:avLst/>
          </a:prstGeom>
          <a:noFill/>
        </p:spPr>
        <p:txBody>
          <a:bodyPr wrap="square" rtlCol="0">
            <a:spAutoFit/>
          </a:bodyPr>
          <a:lstStyle/>
          <a:p>
            <a:r>
              <a:rPr lang="en-US" sz="2800" b="1" dirty="0">
                <a:solidFill>
                  <a:schemeClr val="bg1"/>
                </a:solidFill>
              </a:rPr>
              <a:t>The Kingdom of God filled the whole earth and will never be destroyed like other                           </a:t>
            </a:r>
          </a:p>
          <a:p>
            <a:r>
              <a:rPr lang="en-US" sz="2800" b="1" dirty="0">
                <a:solidFill>
                  <a:schemeClr val="bg1"/>
                </a:solidFill>
              </a:rPr>
              <a:t>                                kingdoms</a:t>
            </a:r>
          </a:p>
        </p:txBody>
      </p:sp>
    </p:spTree>
    <p:extLst>
      <p:ext uri="{BB962C8B-B14F-4D97-AF65-F5344CB8AC3E}">
        <p14:creationId xmlns:p14="http://schemas.microsoft.com/office/powerpoint/2010/main" val="23332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4" grpId="0" animBg="1"/>
      <p:bldP spid="8" grpId="0" animBg="1"/>
      <p:bldP spid="9"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953" y="0"/>
            <a:ext cx="10596282" cy="6864724"/>
          </a:xfrm>
          <a:prstGeom prst="rect">
            <a:avLst/>
          </a:prstGeom>
        </p:spPr>
      </p:pic>
      <p:sp>
        <p:nvSpPr>
          <p:cNvPr id="3" name="Rectangle 2"/>
          <p:cNvSpPr/>
          <p:nvPr/>
        </p:nvSpPr>
        <p:spPr>
          <a:xfrm>
            <a:off x="1312433" y="5464885"/>
            <a:ext cx="9542033" cy="613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312433" y="3829722"/>
            <a:ext cx="9542033" cy="1398494"/>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1768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0"/>
            <a:ext cx="10744200" cy="6938683"/>
          </a:xfrm>
          <a:prstGeom prst="rect">
            <a:avLst/>
          </a:prstGeom>
        </p:spPr>
      </p:pic>
      <p:sp>
        <p:nvSpPr>
          <p:cNvPr id="3" name="Rectangle 2"/>
          <p:cNvSpPr/>
          <p:nvPr/>
        </p:nvSpPr>
        <p:spPr>
          <a:xfrm>
            <a:off x="871369" y="3334871"/>
            <a:ext cx="10391887" cy="1527585"/>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1964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565" y="1"/>
            <a:ext cx="10824882" cy="6858000"/>
          </a:xfrm>
          <a:prstGeom prst="rect">
            <a:avLst/>
          </a:prstGeom>
        </p:spPr>
      </p:pic>
    </p:spTree>
    <p:extLst>
      <p:ext uri="{BB962C8B-B14F-4D97-AF65-F5344CB8AC3E}">
        <p14:creationId xmlns:p14="http://schemas.microsoft.com/office/powerpoint/2010/main" val="218283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12" y="84044"/>
            <a:ext cx="10690411" cy="6773956"/>
          </a:xfrm>
          <a:prstGeom prst="rect">
            <a:avLst/>
          </a:prstGeom>
        </p:spPr>
      </p:pic>
    </p:spTree>
    <p:extLst>
      <p:ext uri="{BB962C8B-B14F-4D97-AF65-F5344CB8AC3E}">
        <p14:creationId xmlns:p14="http://schemas.microsoft.com/office/powerpoint/2010/main" val="2669741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376" y="-77322"/>
            <a:ext cx="10663518" cy="6935322"/>
          </a:xfrm>
          <a:prstGeom prst="rect">
            <a:avLst/>
          </a:prstGeom>
        </p:spPr>
      </p:pic>
      <p:cxnSp>
        <p:nvCxnSpPr>
          <p:cNvPr id="4" name="Straight Connector 3"/>
          <p:cNvCxnSpPr/>
          <p:nvPr/>
        </p:nvCxnSpPr>
        <p:spPr>
          <a:xfrm>
            <a:off x="1904104" y="2140772"/>
            <a:ext cx="7670202" cy="1075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04104" y="3012141"/>
            <a:ext cx="5626249" cy="21515"/>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97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224" y="10085"/>
            <a:ext cx="11134164" cy="6847915"/>
          </a:xfrm>
          <a:prstGeom prst="rect">
            <a:avLst/>
          </a:prstGeom>
        </p:spPr>
      </p:pic>
    </p:spTree>
    <p:extLst>
      <p:ext uri="{BB962C8B-B14F-4D97-AF65-F5344CB8AC3E}">
        <p14:creationId xmlns:p14="http://schemas.microsoft.com/office/powerpoint/2010/main" val="3808109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9664" y="-87406"/>
            <a:ext cx="10636624" cy="6945406"/>
          </a:xfrm>
          <a:prstGeom prst="rect">
            <a:avLst/>
          </a:prstGeom>
        </p:spPr>
      </p:pic>
      <p:sp>
        <p:nvSpPr>
          <p:cNvPr id="3" name="Rectangle 2"/>
          <p:cNvSpPr/>
          <p:nvPr/>
        </p:nvSpPr>
        <p:spPr>
          <a:xfrm>
            <a:off x="1344706" y="2130014"/>
            <a:ext cx="9767943" cy="197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93347" y="2205318"/>
            <a:ext cx="9316122" cy="1569660"/>
          </a:xfrm>
          <a:prstGeom prst="rect">
            <a:avLst/>
          </a:prstGeom>
          <a:noFill/>
        </p:spPr>
        <p:txBody>
          <a:bodyPr wrap="square" rtlCol="0">
            <a:spAutoFit/>
          </a:bodyPr>
          <a:lstStyle/>
          <a:p>
            <a:r>
              <a:rPr lang="en-US" sz="3200" b="1" dirty="0"/>
              <a:t>It is almost certain the Pharisees grew out of the Hasidim or “Pious ones” but the Hasidim began before the Pharisees came into the picture.</a:t>
            </a:r>
          </a:p>
        </p:txBody>
      </p:sp>
      <p:sp>
        <p:nvSpPr>
          <p:cNvPr id="5" name="Rectangle 4"/>
          <p:cNvSpPr/>
          <p:nvPr/>
        </p:nvSpPr>
        <p:spPr>
          <a:xfrm>
            <a:off x="1344706" y="2205318"/>
            <a:ext cx="9563548" cy="1699708"/>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53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329" y="13446"/>
            <a:ext cx="11066930" cy="7005919"/>
          </a:xfrm>
          <a:prstGeom prst="rect">
            <a:avLst/>
          </a:prstGeom>
        </p:spPr>
      </p:pic>
    </p:spTree>
    <p:extLst>
      <p:ext uri="{BB962C8B-B14F-4D97-AF65-F5344CB8AC3E}">
        <p14:creationId xmlns:p14="http://schemas.microsoft.com/office/powerpoint/2010/main" val="1584246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822" y="43702"/>
            <a:ext cx="11080376" cy="6814298"/>
          </a:xfrm>
          <a:prstGeom prst="rect">
            <a:avLst/>
          </a:prstGeom>
        </p:spPr>
      </p:pic>
      <p:cxnSp>
        <p:nvCxnSpPr>
          <p:cNvPr id="4" name="Straight Connector 3"/>
          <p:cNvCxnSpPr/>
          <p:nvPr/>
        </p:nvCxnSpPr>
        <p:spPr>
          <a:xfrm>
            <a:off x="7239896" y="2635624"/>
            <a:ext cx="2646382" cy="0"/>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131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718" y="-67236"/>
            <a:ext cx="10596282" cy="6925236"/>
          </a:xfrm>
          <a:prstGeom prst="rect">
            <a:avLst/>
          </a:prstGeom>
        </p:spPr>
      </p:pic>
    </p:spTree>
    <p:extLst>
      <p:ext uri="{BB962C8B-B14F-4D97-AF65-F5344CB8AC3E}">
        <p14:creationId xmlns:p14="http://schemas.microsoft.com/office/powerpoint/2010/main" val="1274369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6724"/>
            <a:ext cx="10434918" cy="6864724"/>
          </a:xfrm>
          <a:prstGeom prst="rect">
            <a:avLst/>
          </a:prstGeom>
        </p:spPr>
      </p:pic>
      <p:cxnSp>
        <p:nvCxnSpPr>
          <p:cNvPr id="4" name="Straight Connector 3"/>
          <p:cNvCxnSpPr/>
          <p:nvPr/>
        </p:nvCxnSpPr>
        <p:spPr>
          <a:xfrm>
            <a:off x="4001845" y="3797449"/>
            <a:ext cx="6164131" cy="32273"/>
          </a:xfrm>
          <a:prstGeom prst="line">
            <a:avLst/>
          </a:prstGeom>
          <a:ln w="76200">
            <a:solidFill>
              <a:srgbClr val="633C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6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48" y="365125"/>
            <a:ext cx="11295530" cy="1325563"/>
          </a:xfrm>
        </p:spPr>
        <p:txBody>
          <a:bodyPr>
            <a:noAutofit/>
          </a:bodyPr>
          <a:lstStyle/>
          <a:p>
            <a:r>
              <a:rPr lang="en-US" sz="6000" b="1" dirty="0">
                <a:solidFill>
                  <a:srgbClr val="633CF4"/>
                </a:solidFill>
              </a:rPr>
              <a:t>God was in Control then and is NOW</a:t>
            </a:r>
          </a:p>
        </p:txBody>
      </p:sp>
      <p:sp>
        <p:nvSpPr>
          <p:cNvPr id="3" name="Content Placeholder 2"/>
          <p:cNvSpPr>
            <a:spLocks noGrp="1"/>
          </p:cNvSpPr>
          <p:nvPr>
            <p:ph idx="1"/>
          </p:nvPr>
        </p:nvSpPr>
        <p:spPr/>
        <p:txBody>
          <a:bodyPr>
            <a:normAutofit/>
          </a:bodyPr>
          <a:lstStyle/>
          <a:p>
            <a:r>
              <a:rPr lang="en-US" sz="3600" b="1" dirty="0"/>
              <a:t>Obey His laws to the letter</a:t>
            </a:r>
          </a:p>
          <a:p>
            <a:r>
              <a:rPr lang="en-US" sz="3600" b="1" dirty="0"/>
              <a:t>Do not add to or take away from the word of God</a:t>
            </a:r>
          </a:p>
          <a:p>
            <a:r>
              <a:rPr lang="en-US" sz="3600" b="1" dirty="0"/>
              <a:t>Live a life acceptable to God throughout your life no matter what persecution might come</a:t>
            </a:r>
          </a:p>
        </p:txBody>
      </p:sp>
    </p:spTree>
    <p:extLst>
      <p:ext uri="{BB962C8B-B14F-4D97-AF65-F5344CB8AC3E}">
        <p14:creationId xmlns:p14="http://schemas.microsoft.com/office/powerpoint/2010/main" val="795488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042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Autofit/>
          </a:bodyPr>
          <a:lstStyle/>
          <a:p>
            <a:pPr algn="ctr"/>
            <a:r>
              <a:rPr lang="en-US" sz="4800" b="1" dirty="0"/>
              <a:t>Lessons from Daniel</a:t>
            </a:r>
          </a:p>
        </p:txBody>
      </p:sp>
      <p:sp>
        <p:nvSpPr>
          <p:cNvPr id="3" name="Content Placeholder 2"/>
          <p:cNvSpPr>
            <a:spLocks noGrp="1"/>
          </p:cNvSpPr>
          <p:nvPr>
            <p:ph idx="1"/>
          </p:nvPr>
        </p:nvSpPr>
        <p:spPr>
          <a:xfrm>
            <a:off x="500743" y="990600"/>
            <a:ext cx="10755085" cy="5747657"/>
          </a:xfrm>
        </p:spPr>
        <p:txBody>
          <a:bodyPr>
            <a:normAutofit fontScale="85000" lnSpcReduction="20000"/>
          </a:bodyPr>
          <a:lstStyle/>
          <a:p>
            <a:r>
              <a:rPr lang="en-US" sz="4600" b="1" dirty="0"/>
              <a:t>Nothing good will occur until we first “make up</a:t>
            </a:r>
          </a:p>
          <a:p>
            <a:r>
              <a:rPr lang="en-US" sz="4600" b="1" dirty="0"/>
              <a:t> our minds” to do God’s will no matter what</a:t>
            </a:r>
          </a:p>
          <a:p>
            <a:r>
              <a:rPr lang="en-US" sz="4600" b="1" dirty="0"/>
              <a:t>Actions always follow thoughts    </a:t>
            </a:r>
            <a:endParaRPr lang="en-US" sz="3200" b="1" dirty="0"/>
          </a:p>
          <a:p>
            <a:r>
              <a:rPr lang="en-US" sz="3300" b="1" dirty="0"/>
              <a:t>Mr 7:18 So He said to them, "Are you thus without understanding also? Do you not perceive that whatever enters a man from outside cannot defile him,</a:t>
            </a:r>
          </a:p>
          <a:p>
            <a:r>
              <a:rPr lang="en-US" sz="3300" b="1" dirty="0"/>
              <a:t> 19 "because it does not enter his heart but his stomach, and is eliminated, thus purifying all foods?"</a:t>
            </a:r>
          </a:p>
          <a:p>
            <a:r>
              <a:rPr lang="en-US" sz="3300" b="1" dirty="0"/>
              <a:t> 20 And He said, "What comes out of a man, that defiles a man.</a:t>
            </a:r>
          </a:p>
          <a:p>
            <a:r>
              <a:rPr lang="en-US" sz="3300" b="1" dirty="0"/>
              <a:t> 21 "For from within, out of the heart of men, proceed evil thoughts, adulteries, fornications, murders,</a:t>
            </a:r>
          </a:p>
          <a:p>
            <a:r>
              <a:rPr lang="en-US" sz="3300" b="1" dirty="0"/>
              <a:t> 22 "thefts, covetousness, wickedness, deceit, lewdness, an evil eye, blasphemy, pride, foolishness.</a:t>
            </a:r>
          </a:p>
          <a:p>
            <a:r>
              <a:rPr lang="en-US" sz="3300" b="1" dirty="0"/>
              <a:t> 23 "All these evil things come from within and defile a man."</a:t>
            </a:r>
          </a:p>
        </p:txBody>
      </p:sp>
      <p:cxnSp>
        <p:nvCxnSpPr>
          <p:cNvPr id="5" name="Straight Connector 4"/>
          <p:cNvCxnSpPr/>
          <p:nvPr/>
        </p:nvCxnSpPr>
        <p:spPr>
          <a:xfrm>
            <a:off x="4038600" y="5127171"/>
            <a:ext cx="681445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5421086"/>
            <a:ext cx="4800600" cy="217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5823857"/>
            <a:ext cx="9372600" cy="653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 y="6172200"/>
            <a:ext cx="4343400" cy="217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29722" y="1420009"/>
            <a:ext cx="6336254" cy="69924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38500" y="4303059"/>
            <a:ext cx="7505700" cy="484094"/>
          </a:xfrm>
          <a:prstGeom prst="rect">
            <a:avLst/>
          </a:prstGeom>
          <a:noFill/>
          <a:ln w="76200">
            <a:solidFill>
              <a:srgbClr val="633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96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03704"/>
          </a:xfrm>
        </p:spPr>
        <p:txBody>
          <a:bodyPr>
            <a:normAutofit fontScale="90000"/>
          </a:bodyPr>
          <a:lstStyle/>
          <a:p>
            <a:pPr algn="ctr"/>
            <a:r>
              <a:rPr lang="en-US" b="1" dirty="0"/>
              <a:t>Lessons from Daniel and Ezekiel</a:t>
            </a:r>
          </a:p>
        </p:txBody>
      </p:sp>
      <p:sp>
        <p:nvSpPr>
          <p:cNvPr id="5" name="Content Placeholder 4"/>
          <p:cNvSpPr>
            <a:spLocks noGrp="1"/>
          </p:cNvSpPr>
          <p:nvPr>
            <p:ph idx="1"/>
          </p:nvPr>
        </p:nvSpPr>
        <p:spPr>
          <a:xfrm>
            <a:off x="1306286" y="1066800"/>
            <a:ext cx="9481457" cy="5660571"/>
          </a:xfrm>
        </p:spPr>
        <p:txBody>
          <a:bodyPr>
            <a:normAutofit fontScale="92500" lnSpcReduction="10000"/>
          </a:bodyPr>
          <a:lstStyle/>
          <a:p>
            <a:r>
              <a:rPr lang="en-US" sz="3200" b="1" dirty="0"/>
              <a:t>The Messianic kingdom     Dan 2</a:t>
            </a:r>
          </a:p>
          <a:p>
            <a:r>
              <a:rPr lang="en-US" sz="3200" b="1" dirty="0"/>
              <a:t>Important in establishing the identity of the N.T.</a:t>
            </a:r>
          </a:p>
          <a:p>
            <a:pPr marL="0" indent="0">
              <a:buNone/>
            </a:pPr>
            <a:r>
              <a:rPr lang="en-US" sz="3200" b="1" dirty="0"/>
              <a:t>  church of Christ</a:t>
            </a:r>
          </a:p>
          <a:p>
            <a:pPr marL="0" indent="0">
              <a:buNone/>
            </a:pPr>
            <a:r>
              <a:rPr lang="en-US" sz="3200" b="1" dirty="0"/>
              <a:t>   Four primary objectives God had in mind for Ezekiel’s work:</a:t>
            </a:r>
          </a:p>
          <a:p>
            <a:pPr marL="0" indent="0">
              <a:buNone/>
            </a:pPr>
            <a:r>
              <a:rPr lang="en-US" sz="3200" b="1" dirty="0"/>
              <a:t>To dispel any hope that the yoke of Babylon might soon be broken.</a:t>
            </a:r>
          </a:p>
          <a:p>
            <a:pPr marL="0" indent="0">
              <a:buNone/>
            </a:pPr>
            <a:r>
              <a:rPr lang="en-US" sz="3200" b="1" dirty="0"/>
              <a:t>To present God’s case against Israel, to show how deeply they had sinned.</a:t>
            </a:r>
          </a:p>
          <a:p>
            <a:pPr marL="0" indent="0">
              <a:buNone/>
            </a:pPr>
            <a:r>
              <a:rPr lang="en-US" sz="3200" b="1" dirty="0"/>
              <a:t>To help move His people to repentance.</a:t>
            </a:r>
          </a:p>
          <a:p>
            <a:pPr marL="0" indent="0">
              <a:buNone/>
            </a:pPr>
            <a:r>
              <a:rPr lang="en-US" sz="3200" b="1" dirty="0"/>
              <a:t>To offer His people hope, to encourage them to turn to Him and to renew their efforts to serve Him.</a:t>
            </a:r>
          </a:p>
          <a:p>
            <a:pPr marL="0" indent="0">
              <a:buNone/>
            </a:pPr>
            <a:endParaRPr lang="en-US" sz="3200" b="1" dirty="0"/>
          </a:p>
          <a:p>
            <a:endParaRPr lang="en-US" sz="3200" b="1" dirty="0"/>
          </a:p>
        </p:txBody>
      </p:sp>
    </p:spTree>
    <p:extLst>
      <p:ext uri="{BB962C8B-B14F-4D97-AF65-F5344CB8AC3E}">
        <p14:creationId xmlns:p14="http://schemas.microsoft.com/office/powerpoint/2010/main" val="34526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8905" y="178174"/>
            <a:ext cx="10636623" cy="6726892"/>
          </a:xfrm>
          <a:prstGeom prst="rect">
            <a:avLst/>
          </a:prstGeom>
        </p:spPr>
      </p:pic>
      <p:sp>
        <p:nvSpPr>
          <p:cNvPr id="2" name="Rectangle 1"/>
          <p:cNvSpPr/>
          <p:nvPr/>
        </p:nvSpPr>
        <p:spPr>
          <a:xfrm>
            <a:off x="658905" y="3345628"/>
            <a:ext cx="9926620" cy="221607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964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39" y="107576"/>
            <a:ext cx="11650530" cy="5632311"/>
          </a:xfrm>
          <a:prstGeom prst="rect">
            <a:avLst/>
          </a:prstGeom>
        </p:spPr>
        <p:txBody>
          <a:bodyPr wrap="square">
            <a:spAutoFit/>
          </a:bodyPr>
          <a:lstStyle/>
          <a:p>
            <a:r>
              <a:rPr lang="en-US" sz="3600" b="1" dirty="0"/>
              <a:t>Ezekiel’s is made a watchman (Chap. 3:16-27):</a:t>
            </a:r>
          </a:p>
          <a:p>
            <a:r>
              <a:rPr lang="en-US" sz="3600" b="1" dirty="0"/>
              <a:t>(vs. 17) “Son of man, I have made you a watchman for the house of Israel; therefore hear a word from My mouth and give them warning from Me…”</a:t>
            </a:r>
          </a:p>
          <a:p>
            <a:r>
              <a:rPr lang="en-US" sz="3600" b="1" dirty="0"/>
              <a:t>Wicked:</a:t>
            </a:r>
          </a:p>
          <a:p>
            <a:r>
              <a:rPr lang="en-US" sz="3600" b="1" dirty="0"/>
              <a:t>If no warning given, the wicked would die in their iniquities but God would require their blood at his hand.</a:t>
            </a:r>
          </a:p>
          <a:p>
            <a:r>
              <a:rPr lang="en-US" sz="3600" b="1" dirty="0"/>
              <a:t>If warning was given, the wicked would still die in their iniquities if they did not turn, but the watchman would have delivered his soul.</a:t>
            </a:r>
          </a:p>
        </p:txBody>
      </p:sp>
      <p:cxnSp>
        <p:nvCxnSpPr>
          <p:cNvPr id="4" name="Straight Connector 3"/>
          <p:cNvCxnSpPr/>
          <p:nvPr/>
        </p:nvCxnSpPr>
        <p:spPr>
          <a:xfrm>
            <a:off x="5195944" y="1775012"/>
            <a:ext cx="5378823" cy="21515"/>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1972" y="2323652"/>
            <a:ext cx="517442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1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9633" y="0"/>
            <a:ext cx="10125634" cy="6807575"/>
          </a:xfrm>
          <a:prstGeom prst="rect">
            <a:avLst/>
          </a:prstGeom>
        </p:spPr>
      </p:pic>
      <p:cxnSp>
        <p:nvCxnSpPr>
          <p:cNvPr id="4" name="Straight Connector 3"/>
          <p:cNvCxnSpPr/>
          <p:nvPr/>
        </p:nvCxnSpPr>
        <p:spPr>
          <a:xfrm>
            <a:off x="2355925" y="2323652"/>
            <a:ext cx="5787614" cy="4303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96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745</Words>
  <Application>Microsoft Office PowerPoint</Application>
  <PresentationFormat>Widescreen</PresentationFormat>
  <Paragraphs>47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The reason God  caused Israel go into captivity</vt:lpstr>
      <vt:lpstr>Review of Captivity, Return and Years of Silence</vt:lpstr>
      <vt:lpstr>PowerPoint Presentation</vt:lpstr>
      <vt:lpstr>Lessons from Daniel</vt:lpstr>
      <vt:lpstr>Lessons from Daniel and Ezekiel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was in Control then and is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Captivity, Return and Years of Silence</dc:title>
  <dc:creator>Fred Richter</dc:creator>
  <cp:lastModifiedBy>Fred Richter</cp:lastModifiedBy>
  <cp:revision>40</cp:revision>
  <dcterms:created xsi:type="dcterms:W3CDTF">2016-08-19T23:13:49Z</dcterms:created>
  <dcterms:modified xsi:type="dcterms:W3CDTF">2016-08-31T17:39:03Z</dcterms:modified>
</cp:coreProperties>
</file>