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0" r:id="rId3"/>
    <p:sldId id="258" r:id="rId4"/>
    <p:sldId id="257" r:id="rId5"/>
    <p:sldId id="259" r:id="rId6"/>
    <p:sldId id="261" r:id="rId7"/>
    <p:sldId id="262" r:id="rId8"/>
    <p:sldId id="263" r:id="rId9"/>
    <p:sldId id="264" r:id="rId10"/>
    <p:sldId id="265" r:id="rId11"/>
    <p:sldId id="266" r:id="rId12"/>
  </p:sldIdLst>
  <p:sldSz cx="12192000" cy="6858000"/>
  <p:notesSz cx="6954838" cy="9239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29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8124" autoAdjust="0"/>
  </p:normalViewPr>
  <p:slideViewPr>
    <p:cSldViewPr snapToGrid="0">
      <p:cViewPr varScale="1">
        <p:scale>
          <a:sx n="55" d="100"/>
          <a:sy n="55" d="100"/>
        </p:scale>
        <p:origin x="102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3567"/>
          </a:xfrm>
          <a:prstGeom prst="rect">
            <a:avLst/>
          </a:prstGeom>
        </p:spPr>
        <p:txBody>
          <a:bodyPr vert="horz" lIns="92537" tIns="46269" rIns="92537" bIns="46269" rtlCol="0"/>
          <a:lstStyle>
            <a:lvl1pPr algn="l">
              <a:defRPr sz="1200"/>
            </a:lvl1pPr>
          </a:lstStyle>
          <a:p>
            <a:endParaRPr lang="en-US"/>
          </a:p>
        </p:txBody>
      </p:sp>
      <p:sp>
        <p:nvSpPr>
          <p:cNvPr id="3" name="Date Placeholder 2"/>
          <p:cNvSpPr>
            <a:spLocks noGrp="1"/>
          </p:cNvSpPr>
          <p:nvPr>
            <p:ph type="dt" idx="1"/>
          </p:nvPr>
        </p:nvSpPr>
        <p:spPr>
          <a:xfrm>
            <a:off x="3939466" y="0"/>
            <a:ext cx="3013763" cy="463567"/>
          </a:xfrm>
          <a:prstGeom prst="rect">
            <a:avLst/>
          </a:prstGeom>
        </p:spPr>
        <p:txBody>
          <a:bodyPr vert="horz" lIns="92537" tIns="46269" rIns="92537" bIns="46269" rtlCol="0"/>
          <a:lstStyle>
            <a:lvl1pPr algn="r">
              <a:defRPr sz="1200"/>
            </a:lvl1pPr>
          </a:lstStyle>
          <a:p>
            <a:fld id="{367FB0F6-433A-48E5-AE45-4C4D2D315BB2}" type="datetimeFigureOut">
              <a:rPr lang="en-US" smtClean="0"/>
              <a:t>10/9/2021</a:t>
            </a:fld>
            <a:endParaRPr lang="en-US"/>
          </a:p>
        </p:txBody>
      </p:sp>
      <p:sp>
        <p:nvSpPr>
          <p:cNvPr id="4" name="Slide Image Placeholder 3"/>
          <p:cNvSpPr>
            <a:spLocks noGrp="1" noRot="1" noChangeAspect="1"/>
          </p:cNvSpPr>
          <p:nvPr>
            <p:ph type="sldImg" idx="2"/>
          </p:nvPr>
        </p:nvSpPr>
        <p:spPr>
          <a:xfrm>
            <a:off x="704850" y="1154113"/>
            <a:ext cx="5545138" cy="3119437"/>
          </a:xfrm>
          <a:prstGeom prst="rect">
            <a:avLst/>
          </a:prstGeom>
          <a:noFill/>
          <a:ln w="12700">
            <a:solidFill>
              <a:prstClr val="black"/>
            </a:solidFill>
          </a:ln>
        </p:spPr>
        <p:txBody>
          <a:bodyPr vert="horz" lIns="92537" tIns="46269" rIns="92537" bIns="46269" rtlCol="0" anchor="ctr"/>
          <a:lstStyle/>
          <a:p>
            <a:endParaRPr lang="en-US"/>
          </a:p>
        </p:txBody>
      </p:sp>
      <p:sp>
        <p:nvSpPr>
          <p:cNvPr id="5" name="Notes Placeholder 4"/>
          <p:cNvSpPr>
            <a:spLocks noGrp="1"/>
          </p:cNvSpPr>
          <p:nvPr>
            <p:ph type="body" sz="quarter" idx="3"/>
          </p:nvPr>
        </p:nvSpPr>
        <p:spPr>
          <a:xfrm>
            <a:off x="695484" y="4446389"/>
            <a:ext cx="5563870" cy="3637955"/>
          </a:xfrm>
          <a:prstGeom prst="rect">
            <a:avLst/>
          </a:prstGeom>
        </p:spPr>
        <p:txBody>
          <a:bodyPr vert="horz" lIns="92537" tIns="46269" rIns="92537" bIns="4626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5684"/>
            <a:ext cx="3013763" cy="463566"/>
          </a:xfrm>
          <a:prstGeom prst="rect">
            <a:avLst/>
          </a:prstGeom>
        </p:spPr>
        <p:txBody>
          <a:bodyPr vert="horz" lIns="92537" tIns="46269" rIns="92537" bIns="46269"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775684"/>
            <a:ext cx="3013763" cy="463566"/>
          </a:xfrm>
          <a:prstGeom prst="rect">
            <a:avLst/>
          </a:prstGeom>
        </p:spPr>
        <p:txBody>
          <a:bodyPr vert="horz" lIns="92537" tIns="46269" rIns="92537" bIns="46269" rtlCol="0" anchor="b"/>
          <a:lstStyle>
            <a:lvl1pPr algn="r">
              <a:defRPr sz="1200"/>
            </a:lvl1pPr>
          </a:lstStyle>
          <a:p>
            <a:fld id="{E49E7366-6C2C-4371-A58F-3171F7E109A8}" type="slidenum">
              <a:rPr lang="en-US" smtClean="0"/>
              <a:t>‹#›</a:t>
            </a:fld>
            <a:endParaRPr lang="en-US"/>
          </a:p>
        </p:txBody>
      </p:sp>
    </p:spTree>
    <p:extLst>
      <p:ext uri="{BB962C8B-B14F-4D97-AF65-F5344CB8AC3E}">
        <p14:creationId xmlns:p14="http://schemas.microsoft.com/office/powerpoint/2010/main" val="3835375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Ephesians 3:1-5  </a:t>
            </a:r>
            <a:r>
              <a:rPr lang="en-US" dirty="0"/>
              <a:t>For this reason I, Paul, the prisoner of Christ Jesus for you Gentiles—  2  if indeed you have heard of the dispensation of the grace of God which was given to me for you,  3  how that by revelation He made known to me the mystery (as I have briefly written already,  4  by which, when you read, you may understand my knowledge in the mystery of Christ),  5  which in other ages was not made known to the sons of men, as it has now been revealed by the Spirit to His holy apostles and prophets:</a:t>
            </a:r>
          </a:p>
          <a:p>
            <a:r>
              <a:rPr lang="en-US" b="1" dirty="0"/>
              <a:t>Ephesians 2:19-20  </a:t>
            </a:r>
            <a:r>
              <a:rPr lang="en-US" dirty="0"/>
              <a:t>Now, therefore, you are no longer strangers and foreigners, but fellow citizens with the saints and members of the household of God,  20  having been built on the foundation of the apostles and prophets, Jesus Christ Himself being the chief cornerstone,</a:t>
            </a:r>
          </a:p>
        </p:txBody>
      </p:sp>
      <p:sp>
        <p:nvSpPr>
          <p:cNvPr id="4" name="Slide Number Placeholder 3"/>
          <p:cNvSpPr>
            <a:spLocks noGrp="1"/>
          </p:cNvSpPr>
          <p:nvPr>
            <p:ph type="sldNum" sz="quarter" idx="5"/>
          </p:nvPr>
        </p:nvSpPr>
        <p:spPr/>
        <p:txBody>
          <a:bodyPr/>
          <a:lstStyle/>
          <a:p>
            <a:fld id="{E49E7366-6C2C-4371-A58F-3171F7E109A8}" type="slidenum">
              <a:rPr lang="en-US" smtClean="0"/>
              <a:t>4</a:t>
            </a:fld>
            <a:endParaRPr lang="en-US"/>
          </a:p>
        </p:txBody>
      </p:sp>
    </p:spTree>
    <p:extLst>
      <p:ext uri="{BB962C8B-B14F-4D97-AF65-F5344CB8AC3E}">
        <p14:creationId xmlns:p14="http://schemas.microsoft.com/office/powerpoint/2010/main" val="4066452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Habakkuk 1:13 </a:t>
            </a:r>
            <a:r>
              <a:rPr lang="en-US" dirty="0"/>
              <a:t>You are of purer eyes than to behold evil, And cannot look on wickedness.</a:t>
            </a:r>
          </a:p>
          <a:p>
            <a:r>
              <a:rPr lang="en-US" b="1" dirty="0"/>
              <a:t>Romans 8:7  </a:t>
            </a:r>
            <a:r>
              <a:rPr lang="en-US" dirty="0"/>
              <a:t>Because the carnal mind is enmity against God; for it is not subject to the law of God, nor indeed can be.</a:t>
            </a:r>
          </a:p>
          <a:p>
            <a:r>
              <a:rPr lang="en-US" b="1" dirty="0"/>
              <a:t>James 4:4  </a:t>
            </a:r>
            <a:r>
              <a:rPr lang="en-US" dirty="0"/>
              <a:t>Adulterers and adulteresses! Do you not know that friendship with the world is enmity with God? Whoever therefore wants to be a friend of the world makes himself an enemy of God.</a:t>
            </a:r>
          </a:p>
          <a:p>
            <a:r>
              <a:rPr lang="en-US" b="1" dirty="0"/>
              <a:t>Ephesians 5:6  </a:t>
            </a:r>
            <a:r>
              <a:rPr lang="en-US" dirty="0"/>
              <a:t>Let no one deceive you with empty words, for because of these things the wrath of God comes upon the sons of disobedience.</a:t>
            </a:r>
          </a:p>
          <a:p>
            <a:r>
              <a:rPr lang="en-US" b="1" dirty="0"/>
              <a:t>Colossians 3:5-6 </a:t>
            </a:r>
            <a:r>
              <a:rPr lang="en-US" dirty="0"/>
              <a:t>Therefore put to death your members which are on the earth: fornication, uncleanness, passion, evil desire, and covetousness, which is idolatry. Because of these things the wrath of God is coming upon the sons of disobedience,</a:t>
            </a:r>
          </a:p>
          <a:p>
            <a:endParaRPr lang="en-US" dirty="0"/>
          </a:p>
        </p:txBody>
      </p:sp>
      <p:sp>
        <p:nvSpPr>
          <p:cNvPr id="4" name="Slide Number Placeholder 3"/>
          <p:cNvSpPr>
            <a:spLocks noGrp="1"/>
          </p:cNvSpPr>
          <p:nvPr>
            <p:ph type="sldNum" sz="quarter" idx="5"/>
          </p:nvPr>
        </p:nvSpPr>
        <p:spPr/>
        <p:txBody>
          <a:bodyPr/>
          <a:lstStyle/>
          <a:p>
            <a:fld id="{E49E7366-6C2C-4371-A58F-3171F7E109A8}" type="slidenum">
              <a:rPr lang="en-US" smtClean="0"/>
              <a:t>6</a:t>
            </a:fld>
            <a:endParaRPr lang="en-US"/>
          </a:p>
        </p:txBody>
      </p:sp>
    </p:spTree>
    <p:extLst>
      <p:ext uri="{BB962C8B-B14F-4D97-AF65-F5344CB8AC3E}">
        <p14:creationId xmlns:p14="http://schemas.microsoft.com/office/powerpoint/2010/main" val="39042892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Leviticus 16:15-16  "</a:t>
            </a:r>
            <a:r>
              <a:rPr lang="en-US" b="0" dirty="0"/>
              <a:t>Then he shall kill the goat of the sin offering, which is for the people, bring its blood inside the veil, do with that blood as he did with the blood of the bull, and sprinkle it on the mercy seat and before the mercy seat.  16  So he shall make atonement for the Holy Place, because of the uncleanness of the children of Israel, and because of their transgressions, for all their sins; and so he shall do for the tabernacle of meeting which remains among them in the midst of their uncleanness.</a:t>
            </a:r>
          </a:p>
          <a:p>
            <a:r>
              <a:rPr lang="en-US" b="1" dirty="0"/>
              <a:t>1 John 2:2  </a:t>
            </a:r>
            <a:r>
              <a:rPr lang="en-US" b="0" dirty="0"/>
              <a:t>And He Himself is the propitiation for our sins, and not for ours only but also for the whole world.</a:t>
            </a:r>
          </a:p>
          <a:p>
            <a:r>
              <a:rPr lang="en-US" b="1" dirty="0"/>
              <a:t>1 John 4:10  </a:t>
            </a:r>
            <a:r>
              <a:rPr lang="en-US" b="0" dirty="0"/>
              <a:t>In this is love, not that we loved God, but that He loved us and sent His Son to be the propitiation for our sins.</a:t>
            </a:r>
          </a:p>
          <a:p>
            <a:r>
              <a:rPr lang="en-US" b="1" dirty="0"/>
              <a:t>Isaiah 53:3-6  </a:t>
            </a:r>
            <a:r>
              <a:rPr lang="en-US" dirty="0"/>
              <a:t>He is despised and rejected by men, A Man of sorrows and acquainted with grief. And we hid, as it were, our faces from Him; He was despised, and we did not esteem Him.  4  Surely He has borne our griefs And carried our sorrows; Yet we esteemed Him stricken, Smitten by God, and afflicted.  5  But He was wounded for our transgressions, He was bruised for our iniquities; The chastisement for our peace was upon Him, And by His stripes we are healed.  6  All we like sheep have gone astray; We have turned, every one, to his own way; And the LORD has laid on Him the iniquity of us all.</a:t>
            </a:r>
          </a:p>
        </p:txBody>
      </p:sp>
      <p:sp>
        <p:nvSpPr>
          <p:cNvPr id="4" name="Slide Number Placeholder 3"/>
          <p:cNvSpPr>
            <a:spLocks noGrp="1"/>
          </p:cNvSpPr>
          <p:nvPr>
            <p:ph type="sldNum" sz="quarter" idx="5"/>
          </p:nvPr>
        </p:nvSpPr>
        <p:spPr/>
        <p:txBody>
          <a:bodyPr/>
          <a:lstStyle/>
          <a:p>
            <a:fld id="{E49E7366-6C2C-4371-A58F-3171F7E109A8}" type="slidenum">
              <a:rPr lang="en-US" smtClean="0"/>
              <a:t>8</a:t>
            </a:fld>
            <a:endParaRPr lang="en-US"/>
          </a:p>
        </p:txBody>
      </p:sp>
    </p:spTree>
    <p:extLst>
      <p:ext uri="{BB962C8B-B14F-4D97-AF65-F5344CB8AC3E}">
        <p14:creationId xmlns:p14="http://schemas.microsoft.com/office/powerpoint/2010/main" val="36136125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7:2-4  </a:t>
            </a:r>
            <a:r>
              <a:rPr lang="en-US" dirty="0"/>
              <a:t>And he said, "Brethren and fathers, listen: The God of glory appeared to our father Abraham when he was in Mesopotamia, before he dwelt in Haran,  3  and said to him, 'GET OUT OF YOUR COUNTRY AND FROM YOUR RELATIVES, AND COME TO A LAND THAT I WILL SHOW YOU.'  4  Then he came out of the land of the Chaldeans and dwelt in Haran. And from there, when his father was dead, He moved him to this land in which you now dwell.</a:t>
            </a:r>
          </a:p>
          <a:p>
            <a:r>
              <a:rPr lang="en-US" b="1" dirty="0"/>
              <a:t>Hebrews 11:8  </a:t>
            </a:r>
            <a:r>
              <a:rPr lang="en-US" dirty="0"/>
              <a:t>By faith Abraham obeyed when he was called to go out to the place which he would receive as an inheritance. And he went out, not knowing where he was going.</a:t>
            </a:r>
          </a:p>
          <a:p>
            <a:r>
              <a:rPr lang="en-US" b="1" dirty="0"/>
              <a:t>Galatians 3:6  </a:t>
            </a:r>
            <a:r>
              <a:rPr lang="en-US" dirty="0"/>
              <a:t>just as Abraham "BELIEVED GOD, AND IT WAS ACCOUNTED TO HIM FOR RIGHTEOUSNESS.“</a:t>
            </a:r>
          </a:p>
          <a:p>
            <a:r>
              <a:rPr lang="en-US" b="1" dirty="0"/>
              <a:t>James 2:20-24  </a:t>
            </a:r>
            <a:r>
              <a:rPr lang="en-US" dirty="0"/>
              <a:t>But do you want to know, O foolish man, that faith without works is dead?  21  Was not Abraham our father justified by works when he offered Isaac his son on the altar?  22  Do you see that faith was working together with his works, and by works faith was made perfect?  23  And the Scripture was fulfilled which says, "ABRAHAM BELIEVED GOD, AND IT WAS ACCOUNTED TO HIM FOR RIGHTEOUSNESS." And he was called the friend of God.  24  You see then that a man is justified by works, and not by faith only.</a:t>
            </a:r>
          </a:p>
        </p:txBody>
      </p:sp>
      <p:sp>
        <p:nvSpPr>
          <p:cNvPr id="4" name="Slide Number Placeholder 3"/>
          <p:cNvSpPr>
            <a:spLocks noGrp="1"/>
          </p:cNvSpPr>
          <p:nvPr>
            <p:ph type="sldNum" sz="quarter" idx="5"/>
          </p:nvPr>
        </p:nvSpPr>
        <p:spPr/>
        <p:txBody>
          <a:bodyPr/>
          <a:lstStyle/>
          <a:p>
            <a:fld id="{E49E7366-6C2C-4371-A58F-3171F7E109A8}" type="slidenum">
              <a:rPr lang="en-US" smtClean="0"/>
              <a:t>9</a:t>
            </a:fld>
            <a:endParaRPr lang="en-US"/>
          </a:p>
        </p:txBody>
      </p:sp>
    </p:spTree>
    <p:extLst>
      <p:ext uri="{BB962C8B-B14F-4D97-AF65-F5344CB8AC3E}">
        <p14:creationId xmlns:p14="http://schemas.microsoft.com/office/powerpoint/2010/main" val="24872141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Genesis 15:6  </a:t>
            </a:r>
            <a:r>
              <a:rPr lang="en-US" dirty="0"/>
              <a:t>And he believed in the LORD, and He accounted it to him for righteousness.</a:t>
            </a:r>
          </a:p>
          <a:p>
            <a:r>
              <a:rPr lang="en-US" b="1" dirty="0"/>
              <a:t>Genesis 16:16  </a:t>
            </a:r>
            <a:r>
              <a:rPr lang="en-US" dirty="0"/>
              <a:t>Abram was eighty-six years old when Hagar bore Ishmael to Abram.</a:t>
            </a:r>
          </a:p>
          <a:p>
            <a:r>
              <a:rPr lang="en-US" b="1" dirty="0"/>
              <a:t>Genesis 17:1  </a:t>
            </a:r>
            <a:r>
              <a:rPr lang="en-US" dirty="0"/>
              <a:t>When Abram was ninety-nine years old, the LORD appeared to Abram and said to him, "I am Almighty God; walk before Me and be blameless.</a:t>
            </a:r>
          </a:p>
          <a:p>
            <a:r>
              <a:rPr lang="en-US" b="1" dirty="0"/>
              <a:t>Genesis 17:11  </a:t>
            </a:r>
            <a:r>
              <a:rPr lang="en-US" dirty="0"/>
              <a:t>and you shall be circumcised in the flesh of your foreskins, and it shall be a sign of the covenant between Me and you.</a:t>
            </a:r>
          </a:p>
          <a:p>
            <a:r>
              <a:rPr lang="en-US" dirty="0"/>
              <a:t>*If the inheritance is obtained by keeping law then (1) the promise is of no value, and (2) no one would receive the inheritance because the law brings sin and wrath (7:7; 1 John 3:4).</a:t>
            </a:r>
          </a:p>
          <a:p>
            <a:endParaRPr lang="en-US" dirty="0"/>
          </a:p>
        </p:txBody>
      </p:sp>
      <p:sp>
        <p:nvSpPr>
          <p:cNvPr id="4" name="Slide Number Placeholder 3"/>
          <p:cNvSpPr>
            <a:spLocks noGrp="1"/>
          </p:cNvSpPr>
          <p:nvPr>
            <p:ph type="sldNum" sz="quarter" idx="5"/>
          </p:nvPr>
        </p:nvSpPr>
        <p:spPr/>
        <p:txBody>
          <a:bodyPr/>
          <a:lstStyle/>
          <a:p>
            <a:fld id="{E49E7366-6C2C-4371-A58F-3171F7E109A8}" type="slidenum">
              <a:rPr lang="en-US" smtClean="0"/>
              <a:t>10</a:t>
            </a:fld>
            <a:endParaRPr lang="en-US"/>
          </a:p>
        </p:txBody>
      </p:sp>
    </p:spTree>
    <p:extLst>
      <p:ext uri="{BB962C8B-B14F-4D97-AF65-F5344CB8AC3E}">
        <p14:creationId xmlns:p14="http://schemas.microsoft.com/office/powerpoint/2010/main" val="585024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9E7366-6C2C-4371-A58F-3171F7E109A8}" type="slidenum">
              <a:rPr lang="en-US" smtClean="0"/>
              <a:t>11</a:t>
            </a:fld>
            <a:endParaRPr lang="en-US"/>
          </a:p>
        </p:txBody>
      </p:sp>
    </p:spTree>
    <p:extLst>
      <p:ext uri="{BB962C8B-B14F-4D97-AF65-F5344CB8AC3E}">
        <p14:creationId xmlns:p14="http://schemas.microsoft.com/office/powerpoint/2010/main" val="2128446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C9C55-2726-49F0-9190-2BB9C0258A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0C295C7-C99A-46DC-A930-1EEDC2C99A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D4A5808-1CF4-4C33-A9E0-06F1CC042A99}"/>
              </a:ext>
            </a:extLst>
          </p:cNvPr>
          <p:cNvSpPr>
            <a:spLocks noGrp="1"/>
          </p:cNvSpPr>
          <p:nvPr>
            <p:ph type="dt" sz="half" idx="10"/>
          </p:nvPr>
        </p:nvSpPr>
        <p:spPr/>
        <p:txBody>
          <a:bodyPr/>
          <a:lstStyle/>
          <a:p>
            <a:fld id="{29F5B714-DC44-4532-8319-8C898E6EFB96}" type="datetimeFigureOut">
              <a:rPr lang="en-US" smtClean="0"/>
              <a:t>10/9/2021</a:t>
            </a:fld>
            <a:endParaRPr lang="en-US"/>
          </a:p>
        </p:txBody>
      </p:sp>
      <p:sp>
        <p:nvSpPr>
          <p:cNvPr id="5" name="Footer Placeholder 4">
            <a:extLst>
              <a:ext uri="{FF2B5EF4-FFF2-40B4-BE49-F238E27FC236}">
                <a16:creationId xmlns:a16="http://schemas.microsoft.com/office/drawing/2014/main" id="{E60B50FF-FD82-4326-83B0-844DF2E9EE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441BC8-1094-48D0-A903-6AF20542CF51}"/>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4018981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2B9C6-6A02-429E-B58B-6D964AD24A6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7623EE-F956-4D0F-8867-105C6561512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E054B8-2A4D-4375-8D3A-BD46BA2783F3}"/>
              </a:ext>
            </a:extLst>
          </p:cNvPr>
          <p:cNvSpPr>
            <a:spLocks noGrp="1"/>
          </p:cNvSpPr>
          <p:nvPr>
            <p:ph type="dt" sz="half" idx="10"/>
          </p:nvPr>
        </p:nvSpPr>
        <p:spPr/>
        <p:txBody>
          <a:bodyPr/>
          <a:lstStyle/>
          <a:p>
            <a:fld id="{29F5B714-DC44-4532-8319-8C898E6EFB96}" type="datetimeFigureOut">
              <a:rPr lang="en-US" smtClean="0"/>
              <a:t>10/9/2021</a:t>
            </a:fld>
            <a:endParaRPr lang="en-US"/>
          </a:p>
        </p:txBody>
      </p:sp>
      <p:sp>
        <p:nvSpPr>
          <p:cNvPr id="5" name="Footer Placeholder 4">
            <a:extLst>
              <a:ext uri="{FF2B5EF4-FFF2-40B4-BE49-F238E27FC236}">
                <a16:creationId xmlns:a16="http://schemas.microsoft.com/office/drawing/2014/main" id="{DDE17280-C2F4-4947-A8F3-4E9B7989F5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D441FD-C37E-4236-86F5-15DCD81A61AD}"/>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3603858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C064EF-C2D8-49F0-98CE-5F62948389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5922134-BA8F-4667-BBCD-9A4BC2C26A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A35C30-6135-41D7-9C5E-79F09D52B454}"/>
              </a:ext>
            </a:extLst>
          </p:cNvPr>
          <p:cNvSpPr>
            <a:spLocks noGrp="1"/>
          </p:cNvSpPr>
          <p:nvPr>
            <p:ph type="dt" sz="half" idx="10"/>
          </p:nvPr>
        </p:nvSpPr>
        <p:spPr/>
        <p:txBody>
          <a:bodyPr/>
          <a:lstStyle/>
          <a:p>
            <a:fld id="{29F5B714-DC44-4532-8319-8C898E6EFB96}" type="datetimeFigureOut">
              <a:rPr lang="en-US" smtClean="0"/>
              <a:t>10/9/2021</a:t>
            </a:fld>
            <a:endParaRPr lang="en-US"/>
          </a:p>
        </p:txBody>
      </p:sp>
      <p:sp>
        <p:nvSpPr>
          <p:cNvPr id="5" name="Footer Placeholder 4">
            <a:extLst>
              <a:ext uri="{FF2B5EF4-FFF2-40B4-BE49-F238E27FC236}">
                <a16:creationId xmlns:a16="http://schemas.microsoft.com/office/drawing/2014/main" id="{E11C4570-16EA-484C-A146-A7616EAD66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3C1BE1-CF7E-431F-8B05-C2200764A0C6}"/>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1538634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76293-4BD8-4066-AA92-F3825A70D9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37A83A-5CCF-4979-8DBD-5DE4C3CD78D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E16B57-3232-4D2D-91A9-DB7186601E70}"/>
              </a:ext>
            </a:extLst>
          </p:cNvPr>
          <p:cNvSpPr>
            <a:spLocks noGrp="1"/>
          </p:cNvSpPr>
          <p:nvPr>
            <p:ph type="dt" sz="half" idx="10"/>
          </p:nvPr>
        </p:nvSpPr>
        <p:spPr/>
        <p:txBody>
          <a:bodyPr/>
          <a:lstStyle/>
          <a:p>
            <a:fld id="{29F5B714-DC44-4532-8319-8C898E6EFB96}" type="datetimeFigureOut">
              <a:rPr lang="en-US" smtClean="0"/>
              <a:t>10/9/2021</a:t>
            </a:fld>
            <a:endParaRPr lang="en-US"/>
          </a:p>
        </p:txBody>
      </p:sp>
      <p:sp>
        <p:nvSpPr>
          <p:cNvPr id="5" name="Footer Placeholder 4">
            <a:extLst>
              <a:ext uri="{FF2B5EF4-FFF2-40B4-BE49-F238E27FC236}">
                <a16:creationId xmlns:a16="http://schemas.microsoft.com/office/drawing/2014/main" id="{B23C84E4-5B1A-4CF2-A7D7-56D1B302EB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C1C5F8-A3AF-4D87-874C-27857F54A09D}"/>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2929651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16BE0-EC6C-431A-9E16-E6E7DD6193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8B7CA22-6F72-482D-9347-6AD08AFC67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741D21-6AF3-47DE-9EE5-0BC39F05D241}"/>
              </a:ext>
            </a:extLst>
          </p:cNvPr>
          <p:cNvSpPr>
            <a:spLocks noGrp="1"/>
          </p:cNvSpPr>
          <p:nvPr>
            <p:ph type="dt" sz="half" idx="10"/>
          </p:nvPr>
        </p:nvSpPr>
        <p:spPr/>
        <p:txBody>
          <a:bodyPr/>
          <a:lstStyle/>
          <a:p>
            <a:fld id="{29F5B714-DC44-4532-8319-8C898E6EFB96}" type="datetimeFigureOut">
              <a:rPr lang="en-US" smtClean="0"/>
              <a:t>10/9/2021</a:t>
            </a:fld>
            <a:endParaRPr lang="en-US"/>
          </a:p>
        </p:txBody>
      </p:sp>
      <p:sp>
        <p:nvSpPr>
          <p:cNvPr id="5" name="Footer Placeholder 4">
            <a:extLst>
              <a:ext uri="{FF2B5EF4-FFF2-40B4-BE49-F238E27FC236}">
                <a16:creationId xmlns:a16="http://schemas.microsoft.com/office/drawing/2014/main" id="{5D48BE4B-0D92-47DF-BEF8-F762BB7337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BECC83-4928-4174-9F2A-7E69D00BE65F}"/>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1046466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3A69E-942A-49FB-9D32-E160FA2EE7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53E2F6-50F4-4530-AFDF-683E9E284C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562BBA7-D54B-4ECA-840E-8511E7245A5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909D035-8B60-4795-AF55-2C0463BE45CB}"/>
              </a:ext>
            </a:extLst>
          </p:cNvPr>
          <p:cNvSpPr>
            <a:spLocks noGrp="1"/>
          </p:cNvSpPr>
          <p:nvPr>
            <p:ph type="dt" sz="half" idx="10"/>
          </p:nvPr>
        </p:nvSpPr>
        <p:spPr/>
        <p:txBody>
          <a:bodyPr/>
          <a:lstStyle/>
          <a:p>
            <a:fld id="{29F5B714-DC44-4532-8319-8C898E6EFB96}" type="datetimeFigureOut">
              <a:rPr lang="en-US" smtClean="0"/>
              <a:t>10/9/2021</a:t>
            </a:fld>
            <a:endParaRPr lang="en-US"/>
          </a:p>
        </p:txBody>
      </p:sp>
      <p:sp>
        <p:nvSpPr>
          <p:cNvPr id="6" name="Footer Placeholder 5">
            <a:extLst>
              <a:ext uri="{FF2B5EF4-FFF2-40B4-BE49-F238E27FC236}">
                <a16:creationId xmlns:a16="http://schemas.microsoft.com/office/drawing/2014/main" id="{A18F57FE-FD39-4877-A24A-14C39A9AD5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7B01A4-464E-4A46-BD4B-40A6A4685F61}"/>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1962402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03F87-30D1-4F66-88EF-8A7152DFE7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96A2C7A-8F85-44DB-A07A-A19A03276C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FF2A6D6-C7E8-4ACB-988D-9159B69812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0A1343D-BF19-4986-BE6B-E1DB477630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B6D917-2544-4E2A-BA02-4BCEBE0A150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7ED56C-2C34-46EE-8101-DF0EBAAEABE0}"/>
              </a:ext>
            </a:extLst>
          </p:cNvPr>
          <p:cNvSpPr>
            <a:spLocks noGrp="1"/>
          </p:cNvSpPr>
          <p:nvPr>
            <p:ph type="dt" sz="half" idx="10"/>
          </p:nvPr>
        </p:nvSpPr>
        <p:spPr/>
        <p:txBody>
          <a:bodyPr/>
          <a:lstStyle/>
          <a:p>
            <a:fld id="{29F5B714-DC44-4532-8319-8C898E6EFB96}" type="datetimeFigureOut">
              <a:rPr lang="en-US" smtClean="0"/>
              <a:t>10/9/2021</a:t>
            </a:fld>
            <a:endParaRPr lang="en-US"/>
          </a:p>
        </p:txBody>
      </p:sp>
      <p:sp>
        <p:nvSpPr>
          <p:cNvPr id="8" name="Footer Placeholder 7">
            <a:extLst>
              <a:ext uri="{FF2B5EF4-FFF2-40B4-BE49-F238E27FC236}">
                <a16:creationId xmlns:a16="http://schemas.microsoft.com/office/drawing/2014/main" id="{F8285862-49A5-403B-AA30-B05505C999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7F1AE2E-4CFF-427A-AB81-24D1485C5BC0}"/>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4277276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C0ED8-6264-4A24-8C61-5B6B6196C04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9D2D4E-3C5A-43CD-811E-D59DF245E832}"/>
              </a:ext>
            </a:extLst>
          </p:cNvPr>
          <p:cNvSpPr>
            <a:spLocks noGrp="1"/>
          </p:cNvSpPr>
          <p:nvPr>
            <p:ph type="dt" sz="half" idx="10"/>
          </p:nvPr>
        </p:nvSpPr>
        <p:spPr/>
        <p:txBody>
          <a:bodyPr/>
          <a:lstStyle/>
          <a:p>
            <a:fld id="{29F5B714-DC44-4532-8319-8C898E6EFB96}" type="datetimeFigureOut">
              <a:rPr lang="en-US" smtClean="0"/>
              <a:t>10/9/2021</a:t>
            </a:fld>
            <a:endParaRPr lang="en-US"/>
          </a:p>
        </p:txBody>
      </p:sp>
      <p:sp>
        <p:nvSpPr>
          <p:cNvPr id="4" name="Footer Placeholder 3">
            <a:extLst>
              <a:ext uri="{FF2B5EF4-FFF2-40B4-BE49-F238E27FC236}">
                <a16:creationId xmlns:a16="http://schemas.microsoft.com/office/drawing/2014/main" id="{005CD935-94FF-49ED-A9B6-4EC17A6B646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33FE076-99E7-4341-962A-15A80069630E}"/>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2313075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7C72D8-A036-4C83-B631-97EEF06BECBD}"/>
              </a:ext>
            </a:extLst>
          </p:cNvPr>
          <p:cNvSpPr>
            <a:spLocks noGrp="1"/>
          </p:cNvSpPr>
          <p:nvPr>
            <p:ph type="dt" sz="half" idx="10"/>
          </p:nvPr>
        </p:nvSpPr>
        <p:spPr/>
        <p:txBody>
          <a:bodyPr/>
          <a:lstStyle/>
          <a:p>
            <a:fld id="{29F5B714-DC44-4532-8319-8C898E6EFB96}" type="datetimeFigureOut">
              <a:rPr lang="en-US" smtClean="0"/>
              <a:t>10/9/2021</a:t>
            </a:fld>
            <a:endParaRPr lang="en-US"/>
          </a:p>
        </p:txBody>
      </p:sp>
      <p:sp>
        <p:nvSpPr>
          <p:cNvPr id="3" name="Footer Placeholder 2">
            <a:extLst>
              <a:ext uri="{FF2B5EF4-FFF2-40B4-BE49-F238E27FC236}">
                <a16:creationId xmlns:a16="http://schemas.microsoft.com/office/drawing/2014/main" id="{E2D0929A-9491-4AD1-9605-618935BF2BB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3736C25-6FA9-4964-A1D0-FE31E6D0593B}"/>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3411221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9CDBC-6FAA-466F-9183-3089C1CBCA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BC1E16D-2BEA-4EB9-8136-DFAF6147C3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2808F5-22EA-442A-8F2A-33F879E1C9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702A3F-055C-4B6C-B7E3-0A2C686AF848}"/>
              </a:ext>
            </a:extLst>
          </p:cNvPr>
          <p:cNvSpPr>
            <a:spLocks noGrp="1"/>
          </p:cNvSpPr>
          <p:nvPr>
            <p:ph type="dt" sz="half" idx="10"/>
          </p:nvPr>
        </p:nvSpPr>
        <p:spPr/>
        <p:txBody>
          <a:bodyPr/>
          <a:lstStyle/>
          <a:p>
            <a:fld id="{29F5B714-DC44-4532-8319-8C898E6EFB96}" type="datetimeFigureOut">
              <a:rPr lang="en-US" smtClean="0"/>
              <a:t>10/9/2021</a:t>
            </a:fld>
            <a:endParaRPr lang="en-US"/>
          </a:p>
        </p:txBody>
      </p:sp>
      <p:sp>
        <p:nvSpPr>
          <p:cNvPr id="6" name="Footer Placeholder 5">
            <a:extLst>
              <a:ext uri="{FF2B5EF4-FFF2-40B4-BE49-F238E27FC236}">
                <a16:creationId xmlns:a16="http://schemas.microsoft.com/office/drawing/2014/main" id="{BC513A70-62C6-45EF-93F8-C73BE23CA4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3ADD4E-FC34-4817-9514-5D78F648C64B}"/>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3957539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76E5A-318C-4194-974B-B3E587CBC7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7776E9-3860-408F-9E5C-72D021D870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A4D981-AA07-4E41-89E2-1244295C35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065C88-C13F-4B8B-A23E-A80E7393629A}"/>
              </a:ext>
            </a:extLst>
          </p:cNvPr>
          <p:cNvSpPr>
            <a:spLocks noGrp="1"/>
          </p:cNvSpPr>
          <p:nvPr>
            <p:ph type="dt" sz="half" idx="10"/>
          </p:nvPr>
        </p:nvSpPr>
        <p:spPr/>
        <p:txBody>
          <a:bodyPr/>
          <a:lstStyle/>
          <a:p>
            <a:fld id="{29F5B714-DC44-4532-8319-8C898E6EFB96}" type="datetimeFigureOut">
              <a:rPr lang="en-US" smtClean="0"/>
              <a:t>10/9/2021</a:t>
            </a:fld>
            <a:endParaRPr lang="en-US"/>
          </a:p>
        </p:txBody>
      </p:sp>
      <p:sp>
        <p:nvSpPr>
          <p:cNvPr id="6" name="Footer Placeholder 5">
            <a:extLst>
              <a:ext uri="{FF2B5EF4-FFF2-40B4-BE49-F238E27FC236}">
                <a16:creationId xmlns:a16="http://schemas.microsoft.com/office/drawing/2014/main" id="{2B4F8A2E-225C-45E5-BD16-844FD014B5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0A62E3-49C4-4F6B-96E5-BA41054C0503}"/>
              </a:ext>
            </a:extLst>
          </p:cNvPr>
          <p:cNvSpPr>
            <a:spLocks noGrp="1"/>
          </p:cNvSpPr>
          <p:nvPr>
            <p:ph type="sldNum" sz="quarter" idx="12"/>
          </p:nvPr>
        </p:nvSpPr>
        <p:spPr/>
        <p:txBody>
          <a:bodyPr/>
          <a:lstStyle/>
          <a:p>
            <a:fld id="{5BBA1DAB-7308-4566-A88A-4DFE2AC484A1}" type="slidenum">
              <a:rPr lang="en-US" smtClean="0"/>
              <a:t>‹#›</a:t>
            </a:fld>
            <a:endParaRPr lang="en-US"/>
          </a:p>
        </p:txBody>
      </p:sp>
    </p:spTree>
    <p:extLst>
      <p:ext uri="{BB962C8B-B14F-4D97-AF65-F5344CB8AC3E}">
        <p14:creationId xmlns:p14="http://schemas.microsoft.com/office/powerpoint/2010/main" val="1342248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72949"/>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5121C7-1F5C-41BC-AF26-57E650CFFD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C872A7A-C186-41F0-B215-1B185297E7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CB2D5-69EA-466C-B4B6-8CA03D6000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F5B714-DC44-4532-8319-8C898E6EFB96}" type="datetimeFigureOut">
              <a:rPr lang="en-US" smtClean="0"/>
              <a:t>10/9/2021</a:t>
            </a:fld>
            <a:endParaRPr lang="en-US"/>
          </a:p>
        </p:txBody>
      </p:sp>
      <p:sp>
        <p:nvSpPr>
          <p:cNvPr id="5" name="Footer Placeholder 4">
            <a:extLst>
              <a:ext uri="{FF2B5EF4-FFF2-40B4-BE49-F238E27FC236}">
                <a16:creationId xmlns:a16="http://schemas.microsoft.com/office/drawing/2014/main" id="{3878E038-4E50-4899-AC81-40FF5A24A7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A3257FC-920D-41DD-891C-BE37CD0C38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BA1DAB-7308-4566-A88A-4DFE2AC484A1}" type="slidenum">
              <a:rPr lang="en-US" smtClean="0"/>
              <a:t>‹#›</a:t>
            </a:fld>
            <a:endParaRPr lang="en-US"/>
          </a:p>
        </p:txBody>
      </p:sp>
    </p:spTree>
    <p:extLst>
      <p:ext uri="{BB962C8B-B14F-4D97-AF65-F5344CB8AC3E}">
        <p14:creationId xmlns:p14="http://schemas.microsoft.com/office/powerpoint/2010/main" val="3993465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A2FCD-B1D0-4E0C-B97E-F6BC9DD4815E}"/>
              </a:ext>
            </a:extLst>
          </p:cNvPr>
          <p:cNvSpPr>
            <a:spLocks noGrp="1"/>
          </p:cNvSpPr>
          <p:nvPr>
            <p:ph type="ctrTitle"/>
          </p:nvPr>
        </p:nvSpPr>
        <p:spPr/>
        <p:txBody>
          <a:bodyPr/>
          <a:lstStyle/>
          <a:p>
            <a:r>
              <a:rPr lang="en-US" dirty="0">
                <a:solidFill>
                  <a:schemeClr val="bg1"/>
                </a:solidFill>
              </a:rPr>
              <a:t>Studies in the Epistles</a:t>
            </a:r>
          </a:p>
        </p:txBody>
      </p:sp>
      <p:sp>
        <p:nvSpPr>
          <p:cNvPr id="3" name="Subtitle 2">
            <a:extLst>
              <a:ext uri="{FF2B5EF4-FFF2-40B4-BE49-F238E27FC236}">
                <a16:creationId xmlns:a16="http://schemas.microsoft.com/office/drawing/2014/main" id="{BE62BDA6-7398-4DF3-A604-CA312CCD5470}"/>
              </a:ext>
            </a:extLst>
          </p:cNvPr>
          <p:cNvSpPr>
            <a:spLocks noGrp="1"/>
          </p:cNvSpPr>
          <p:nvPr>
            <p:ph type="subTitle" idx="1"/>
          </p:nvPr>
        </p:nvSpPr>
        <p:spPr/>
        <p:txBody>
          <a:bodyPr>
            <a:normAutofit/>
          </a:bodyPr>
          <a:lstStyle/>
          <a:p>
            <a:r>
              <a:rPr lang="en-US" sz="2800" dirty="0">
                <a:solidFill>
                  <a:schemeClr val="bg1"/>
                </a:solidFill>
              </a:rPr>
              <a:t>Foundations  </a:t>
            </a:r>
            <a:r>
              <a:rPr lang="en-US" sz="2800" dirty="0">
                <a:solidFill>
                  <a:schemeClr val="bg1"/>
                </a:solidFill>
                <a:sym typeface="Wingdings" panose="05000000000000000000" pitchFamily="2" charset="2"/>
              </a:rPr>
              <a:t>  </a:t>
            </a:r>
            <a:r>
              <a:rPr lang="en-US" sz="2800" dirty="0">
                <a:solidFill>
                  <a:schemeClr val="bg1"/>
                </a:solidFill>
              </a:rPr>
              <a:t>Quarter 14</a:t>
            </a:r>
          </a:p>
          <a:p>
            <a:r>
              <a:rPr lang="en-US" sz="2800" dirty="0">
                <a:solidFill>
                  <a:schemeClr val="bg1"/>
                </a:solidFill>
              </a:rPr>
              <a:t>Lesson One: Romans 1-4</a:t>
            </a:r>
          </a:p>
        </p:txBody>
      </p:sp>
      <p:pic>
        <p:nvPicPr>
          <p:cNvPr id="4" name="Picture 3">
            <a:extLst>
              <a:ext uri="{FF2B5EF4-FFF2-40B4-BE49-F238E27FC236}">
                <a16:creationId xmlns:a16="http://schemas.microsoft.com/office/drawing/2014/main" id="{0AD18997-D70C-4347-A358-C2ACF8D3240D}"/>
              </a:ext>
            </a:extLst>
          </p:cNvPr>
          <p:cNvPicPr>
            <a:picLocks noChangeAspect="1"/>
          </p:cNvPicPr>
          <p:nvPr/>
        </p:nvPicPr>
        <p:blipFill>
          <a:blip r:embed="rId2"/>
          <a:stretch>
            <a:fillRect/>
          </a:stretch>
        </p:blipFill>
        <p:spPr>
          <a:xfrm>
            <a:off x="9585434" y="5490942"/>
            <a:ext cx="2288409" cy="1212608"/>
          </a:xfrm>
          <a:prstGeom prst="rect">
            <a:avLst/>
          </a:prstGeom>
        </p:spPr>
      </p:pic>
    </p:spTree>
    <p:extLst>
      <p:ext uri="{BB962C8B-B14F-4D97-AF65-F5344CB8AC3E}">
        <p14:creationId xmlns:p14="http://schemas.microsoft.com/office/powerpoint/2010/main" val="2687359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3518F-9C14-48FC-8875-7C45A91CE00F}"/>
              </a:ext>
            </a:extLst>
          </p:cNvPr>
          <p:cNvSpPr>
            <a:spLocks noGrp="1"/>
          </p:cNvSpPr>
          <p:nvPr>
            <p:ph type="title"/>
          </p:nvPr>
        </p:nvSpPr>
        <p:spPr>
          <a:xfrm>
            <a:off x="555585" y="365125"/>
            <a:ext cx="11146557" cy="1325563"/>
          </a:xfrm>
        </p:spPr>
        <p:txBody>
          <a:bodyPr>
            <a:normAutofit/>
          </a:bodyPr>
          <a:lstStyle/>
          <a:p>
            <a:r>
              <a:rPr lang="en-US" sz="4000" dirty="0">
                <a:solidFill>
                  <a:schemeClr val="bg1"/>
                </a:solidFill>
              </a:rPr>
              <a:t>Abraham &amp; Illustrates Justification by Faith </a:t>
            </a:r>
            <a:r>
              <a:rPr lang="en-US" sz="3200" dirty="0">
                <a:solidFill>
                  <a:schemeClr val="bg1"/>
                </a:solidFill>
              </a:rPr>
              <a:t>(Romans 4:9-25)</a:t>
            </a:r>
            <a:endParaRPr lang="en-US" dirty="0">
              <a:solidFill>
                <a:schemeClr val="bg1"/>
              </a:solidFill>
            </a:endParaRPr>
          </a:p>
        </p:txBody>
      </p:sp>
      <p:sp>
        <p:nvSpPr>
          <p:cNvPr id="3" name="Content Placeholder 2">
            <a:extLst>
              <a:ext uri="{FF2B5EF4-FFF2-40B4-BE49-F238E27FC236}">
                <a16:creationId xmlns:a16="http://schemas.microsoft.com/office/drawing/2014/main" id="{58DBBC68-842D-4D6A-9BF2-8C3A716DD2B9}"/>
              </a:ext>
            </a:extLst>
          </p:cNvPr>
          <p:cNvSpPr>
            <a:spLocks noGrp="1"/>
          </p:cNvSpPr>
          <p:nvPr>
            <p:ph idx="1"/>
          </p:nvPr>
        </p:nvSpPr>
        <p:spPr>
          <a:xfrm>
            <a:off x="636607" y="1690688"/>
            <a:ext cx="10903351" cy="5167312"/>
          </a:xfrm>
        </p:spPr>
        <p:txBody>
          <a:bodyPr>
            <a:normAutofit fontScale="92500" lnSpcReduction="10000"/>
          </a:bodyPr>
          <a:lstStyle/>
          <a:p>
            <a:pPr marL="288925" lvl="0" indent="-288925">
              <a:defRPr/>
            </a:pPr>
            <a:r>
              <a:rPr kumimoji="0" lang="en-US" sz="3200" b="0" i="0" u="none" strike="noStrike" kern="1200" cap="none" spc="0" normalizeH="0" baseline="0" noProof="0" dirty="0">
                <a:ln>
                  <a:noFill/>
                </a:ln>
                <a:solidFill>
                  <a:prstClr val="white"/>
                </a:solidFill>
                <a:effectLst/>
                <a:uLnTx/>
                <a:uFillTx/>
                <a:latin typeface="Franklin Gothic Book" panose="020B0503020102020204"/>
                <a:ea typeface="+mn-ea"/>
                <a:cs typeface="+mn-cs"/>
              </a:rPr>
              <a:t>Abraham was justified before and without circumcision (4:9-12). </a:t>
            </a:r>
          </a:p>
          <a:p>
            <a:pPr marL="625475" lvl="1" indent="-336550">
              <a:defRPr/>
            </a:pPr>
            <a:r>
              <a:rPr lang="en-US" sz="2800" i="1" dirty="0">
                <a:solidFill>
                  <a:schemeClr val="accent4">
                    <a:lumMod val="40000"/>
                    <a:lumOff val="60000"/>
                  </a:schemeClr>
                </a:solidFill>
                <a:latin typeface="Franklin Gothic Book" panose="020B0503020102020204"/>
              </a:rPr>
              <a:t>Jews thought this fleshly ritual justified them and made them true children of Abraham, but that was not the case (2:28-29; 3:29-30).</a:t>
            </a:r>
          </a:p>
          <a:p>
            <a:pPr marL="625475" lvl="1" indent="-336550">
              <a:defRPr/>
            </a:pPr>
            <a:r>
              <a:rPr lang="en-US" sz="2800" i="1" dirty="0">
                <a:solidFill>
                  <a:schemeClr val="accent4">
                    <a:lumMod val="40000"/>
                    <a:lumOff val="60000"/>
                  </a:schemeClr>
                </a:solidFill>
                <a:latin typeface="Franklin Gothic Book" panose="020B0503020102020204"/>
              </a:rPr>
              <a:t>Abraham’s faith was counted for righteousness at least 14 years before he was circumcised (Gen. 15:6; 16:16; 17:1, 11).</a:t>
            </a:r>
          </a:p>
          <a:p>
            <a:pPr marL="288925" indent="-288925">
              <a:defRPr/>
            </a:pPr>
            <a:r>
              <a:rPr lang="en-US" sz="3200" dirty="0">
                <a:solidFill>
                  <a:schemeClr val="bg1"/>
                </a:solidFill>
                <a:latin typeface="Franklin Gothic Book" panose="020B0503020102020204"/>
              </a:rPr>
              <a:t>The promise to Abraham was given apart from the Law and was received by faith (4:13-15).*</a:t>
            </a:r>
          </a:p>
          <a:p>
            <a:pPr marL="625475" lvl="1" indent="-336550">
              <a:defRPr/>
            </a:pPr>
            <a:r>
              <a:rPr lang="en-US" sz="2800" i="1" dirty="0">
                <a:solidFill>
                  <a:schemeClr val="accent4">
                    <a:lumMod val="40000"/>
                    <a:lumOff val="60000"/>
                  </a:schemeClr>
                </a:solidFill>
                <a:latin typeface="Franklin Gothic Book" panose="020B0503020102020204"/>
              </a:rPr>
              <a:t>Abraham was to be the father of many nations (4:16-18). The promise is to all the seed of Abraham, not just those who received the Law </a:t>
            </a:r>
          </a:p>
          <a:p>
            <a:pPr marL="625475" lvl="1" indent="-336550">
              <a:defRPr/>
            </a:pPr>
            <a:r>
              <a:rPr lang="en-US" sz="2800" i="1" dirty="0">
                <a:solidFill>
                  <a:schemeClr val="accent4">
                    <a:lumMod val="40000"/>
                    <a:lumOff val="60000"/>
                  </a:schemeClr>
                </a:solidFill>
                <a:latin typeface="Franklin Gothic Book" panose="020B0503020102020204"/>
              </a:rPr>
              <a:t>Abraham’s strong faith is illustrated in his belief that God would give him a son in his old age (4:19-22).</a:t>
            </a:r>
            <a:endParaRPr kumimoji="0" lang="en-US" sz="3200" b="0" u="none" strike="noStrike" kern="1200" cap="none" spc="0" normalizeH="0" baseline="0" noProof="0" dirty="0">
              <a:ln>
                <a:noFill/>
              </a:ln>
              <a:solidFill>
                <a:schemeClr val="bg1"/>
              </a:solidFill>
              <a:uLnTx/>
              <a:uFillTx/>
              <a:latin typeface="Franklin Gothic Book" panose="020B0503020102020204"/>
              <a:ea typeface="+mn-ea"/>
              <a:cs typeface="+mn-cs"/>
            </a:endParaRPr>
          </a:p>
          <a:p>
            <a:pPr marL="288925" indent="-288925">
              <a:defRPr/>
            </a:pPr>
            <a:r>
              <a:rPr kumimoji="0" lang="en-US" sz="3200" b="0" u="none" strike="noStrike" kern="1200" cap="none" spc="0" normalizeH="0" baseline="0" noProof="0" dirty="0">
                <a:ln>
                  <a:noFill/>
                </a:ln>
                <a:solidFill>
                  <a:schemeClr val="bg1"/>
                </a:solidFill>
                <a:uLnTx/>
                <a:uFillTx/>
                <a:latin typeface="Franklin Gothic Book" panose="020B0503020102020204"/>
                <a:ea typeface="+mn-ea"/>
                <a:cs typeface="+mn-cs"/>
              </a:rPr>
              <a:t>These facts concerning Abraham’s justification were recorded for OUR benefit! (4:23-25).</a:t>
            </a:r>
          </a:p>
          <a:p>
            <a:endParaRPr lang="en-US" dirty="0"/>
          </a:p>
        </p:txBody>
      </p:sp>
    </p:spTree>
    <p:extLst>
      <p:ext uri="{BB962C8B-B14F-4D97-AF65-F5344CB8AC3E}">
        <p14:creationId xmlns:p14="http://schemas.microsoft.com/office/powerpoint/2010/main" val="1752513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BC5F6-819B-451E-9C4B-ACA90164CECE}"/>
              </a:ext>
            </a:extLst>
          </p:cNvPr>
          <p:cNvSpPr>
            <a:spLocks noGrp="1"/>
          </p:cNvSpPr>
          <p:nvPr>
            <p:ph type="title"/>
          </p:nvPr>
        </p:nvSpPr>
        <p:spPr/>
        <p:txBody>
          <a:bodyPr/>
          <a:lstStyle/>
          <a:p>
            <a:r>
              <a:rPr lang="en-US" dirty="0">
                <a:solidFill>
                  <a:schemeClr val="bg1"/>
                </a:solidFill>
              </a:rPr>
              <a:t>Questions over key concepts:</a:t>
            </a:r>
          </a:p>
        </p:txBody>
      </p:sp>
      <p:sp>
        <p:nvSpPr>
          <p:cNvPr id="3" name="Content Placeholder 2">
            <a:extLst>
              <a:ext uri="{FF2B5EF4-FFF2-40B4-BE49-F238E27FC236}">
                <a16:creationId xmlns:a16="http://schemas.microsoft.com/office/drawing/2014/main" id="{84739013-B2EC-4009-9549-EC88E927629C}"/>
              </a:ext>
            </a:extLst>
          </p:cNvPr>
          <p:cNvSpPr>
            <a:spLocks noGrp="1"/>
          </p:cNvSpPr>
          <p:nvPr>
            <p:ph idx="1"/>
          </p:nvPr>
        </p:nvSpPr>
        <p:spPr>
          <a:xfrm>
            <a:off x="838200" y="1562582"/>
            <a:ext cx="10515600" cy="5023413"/>
          </a:xfrm>
        </p:spPr>
        <p:txBody>
          <a:bodyPr/>
          <a:lstStyle/>
          <a:p>
            <a:r>
              <a:rPr lang="en-US" sz="3200" dirty="0">
                <a:solidFill>
                  <a:schemeClr val="bg1"/>
                </a:solidFill>
              </a:rPr>
              <a:t>What is an </a:t>
            </a:r>
            <a:r>
              <a:rPr lang="en-US" sz="3200" dirty="0">
                <a:solidFill>
                  <a:schemeClr val="bg1"/>
                </a:solidFill>
                <a:effectLst>
                  <a:glow rad="228600">
                    <a:schemeClr val="accent2">
                      <a:satMod val="175000"/>
                      <a:alpha val="40000"/>
                    </a:schemeClr>
                  </a:glow>
                </a:effectLst>
              </a:rPr>
              <a:t>epistle</a:t>
            </a:r>
            <a:r>
              <a:rPr lang="en-US" sz="3200" dirty="0">
                <a:solidFill>
                  <a:schemeClr val="bg1"/>
                </a:solidFill>
              </a:rPr>
              <a:t>?</a:t>
            </a:r>
          </a:p>
          <a:p>
            <a:r>
              <a:rPr lang="en-US" sz="3200" dirty="0">
                <a:solidFill>
                  <a:schemeClr val="bg1"/>
                </a:solidFill>
              </a:rPr>
              <a:t>What is God’s power to salvation?</a:t>
            </a:r>
          </a:p>
          <a:p>
            <a:r>
              <a:rPr lang="en-US" sz="3200" dirty="0">
                <a:solidFill>
                  <a:schemeClr val="bg1"/>
                </a:solidFill>
                <a:effectLst>
                  <a:glow rad="228600">
                    <a:schemeClr val="accent2">
                      <a:satMod val="175000"/>
                      <a:alpha val="40000"/>
                    </a:schemeClr>
                  </a:glow>
                </a:effectLst>
              </a:rPr>
              <a:t>Why </a:t>
            </a:r>
            <a:r>
              <a:rPr lang="en-US" sz="3200" dirty="0">
                <a:solidFill>
                  <a:schemeClr val="bg1"/>
                </a:solidFill>
              </a:rPr>
              <a:t>do people need to be saved, and </a:t>
            </a:r>
            <a:r>
              <a:rPr lang="en-US" sz="3200" dirty="0">
                <a:solidFill>
                  <a:schemeClr val="bg1"/>
                </a:solidFill>
                <a:effectLst>
                  <a:glow rad="228600">
                    <a:schemeClr val="accent2">
                      <a:satMod val="175000"/>
                      <a:alpha val="40000"/>
                    </a:schemeClr>
                  </a:glow>
                </a:effectLst>
              </a:rPr>
              <a:t>from what </a:t>
            </a:r>
            <a:r>
              <a:rPr lang="en-US" sz="3200" dirty="0">
                <a:solidFill>
                  <a:schemeClr val="bg1"/>
                </a:solidFill>
              </a:rPr>
              <a:t>do they need to be saved?</a:t>
            </a:r>
          </a:p>
          <a:p>
            <a:r>
              <a:rPr lang="en-US" sz="3200" dirty="0">
                <a:solidFill>
                  <a:schemeClr val="bg1"/>
                </a:solidFill>
              </a:rPr>
              <a:t>What does it mean to be</a:t>
            </a:r>
            <a:r>
              <a:rPr lang="en-US" sz="3200" dirty="0">
                <a:solidFill>
                  <a:schemeClr val="bg1"/>
                </a:solidFill>
                <a:effectLst>
                  <a:glow rad="228600">
                    <a:schemeClr val="accent2">
                      <a:satMod val="175000"/>
                      <a:alpha val="40000"/>
                    </a:schemeClr>
                  </a:glow>
                </a:effectLst>
              </a:rPr>
              <a:t> justified</a:t>
            </a:r>
            <a:r>
              <a:rPr lang="en-US" sz="3200" dirty="0">
                <a:solidFill>
                  <a:schemeClr val="bg1"/>
                </a:solidFill>
              </a:rPr>
              <a:t>?</a:t>
            </a:r>
          </a:p>
          <a:p>
            <a:r>
              <a:rPr lang="en-US" sz="3200" dirty="0">
                <a:solidFill>
                  <a:schemeClr val="bg1"/>
                </a:solidFill>
              </a:rPr>
              <a:t>What is </a:t>
            </a:r>
            <a:r>
              <a:rPr lang="en-US" sz="3200" dirty="0">
                <a:solidFill>
                  <a:schemeClr val="bg1"/>
                </a:solidFill>
                <a:effectLst>
                  <a:glow rad="228600">
                    <a:schemeClr val="accent2">
                      <a:satMod val="175000"/>
                      <a:alpha val="40000"/>
                    </a:schemeClr>
                  </a:glow>
                </a:effectLst>
              </a:rPr>
              <a:t>grace</a:t>
            </a:r>
            <a:r>
              <a:rPr lang="en-US" sz="3200" dirty="0">
                <a:solidFill>
                  <a:schemeClr val="bg1"/>
                </a:solidFill>
              </a:rPr>
              <a:t>?</a:t>
            </a:r>
          </a:p>
          <a:p>
            <a:r>
              <a:rPr lang="en-US" sz="3200" dirty="0">
                <a:solidFill>
                  <a:schemeClr val="bg1"/>
                </a:solidFill>
              </a:rPr>
              <a:t>How does </a:t>
            </a:r>
            <a:r>
              <a:rPr lang="en-US" sz="3200" dirty="0">
                <a:solidFill>
                  <a:schemeClr val="bg1"/>
                </a:solidFill>
                <a:effectLst>
                  <a:glow rad="228600">
                    <a:schemeClr val="accent2">
                      <a:satMod val="175000"/>
                      <a:alpha val="40000"/>
                    </a:schemeClr>
                  </a:glow>
                </a:effectLst>
              </a:rPr>
              <a:t>faith</a:t>
            </a:r>
            <a:r>
              <a:rPr lang="en-US" sz="3200" dirty="0">
                <a:solidFill>
                  <a:schemeClr val="bg1"/>
                </a:solidFill>
              </a:rPr>
              <a:t> access </a:t>
            </a:r>
            <a:r>
              <a:rPr lang="en-US" sz="3200" dirty="0">
                <a:solidFill>
                  <a:schemeClr val="bg1"/>
                </a:solidFill>
                <a:effectLst>
                  <a:glow rad="228600">
                    <a:schemeClr val="accent2">
                      <a:satMod val="175000"/>
                      <a:alpha val="40000"/>
                    </a:schemeClr>
                  </a:glow>
                </a:effectLst>
              </a:rPr>
              <a:t>grace</a:t>
            </a:r>
            <a:r>
              <a:rPr lang="en-US" sz="3200" dirty="0">
                <a:solidFill>
                  <a:schemeClr val="bg1"/>
                </a:solidFill>
              </a:rPr>
              <a:t>?  How does the </a:t>
            </a:r>
            <a:r>
              <a:rPr lang="en-US" sz="3200" dirty="0">
                <a:solidFill>
                  <a:schemeClr val="bg1"/>
                </a:solidFill>
                <a:effectLst>
                  <a:glow rad="228600">
                    <a:schemeClr val="accent2">
                      <a:satMod val="175000"/>
                      <a:alpha val="40000"/>
                    </a:schemeClr>
                  </a:glow>
                </a:effectLst>
              </a:rPr>
              <a:t>example of Abraham </a:t>
            </a:r>
            <a:r>
              <a:rPr lang="en-US" sz="3200" dirty="0">
                <a:solidFill>
                  <a:schemeClr val="bg1"/>
                </a:solidFill>
              </a:rPr>
              <a:t>illustrate this?</a:t>
            </a:r>
          </a:p>
          <a:p>
            <a:endParaRPr lang="en-US" dirty="0"/>
          </a:p>
        </p:txBody>
      </p:sp>
    </p:spTree>
    <p:extLst>
      <p:ext uri="{BB962C8B-B14F-4D97-AF65-F5344CB8AC3E}">
        <p14:creationId xmlns:p14="http://schemas.microsoft.com/office/powerpoint/2010/main" val="2436008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D0431-A82B-43FB-8883-4C6D267A7DFC}"/>
              </a:ext>
            </a:extLst>
          </p:cNvPr>
          <p:cNvSpPr>
            <a:spLocks noGrp="1"/>
          </p:cNvSpPr>
          <p:nvPr>
            <p:ph type="title"/>
          </p:nvPr>
        </p:nvSpPr>
        <p:spPr>
          <a:xfrm>
            <a:off x="838200" y="220717"/>
            <a:ext cx="10515600" cy="1780803"/>
          </a:xfrm>
        </p:spPr>
        <p:txBody>
          <a:bodyPr>
            <a:normAutofit/>
          </a:bodyPr>
          <a:lstStyle/>
          <a:p>
            <a:pPr algn="ctr"/>
            <a:r>
              <a:rPr lang="en-US" sz="5400" b="1" dirty="0">
                <a:solidFill>
                  <a:schemeClr val="bg1"/>
                </a:solidFill>
              </a:rPr>
              <a:t>Theme of Romans</a:t>
            </a:r>
            <a:br>
              <a:rPr lang="en-US" dirty="0">
                <a:solidFill>
                  <a:schemeClr val="bg1"/>
                </a:solidFill>
              </a:rPr>
            </a:br>
            <a:r>
              <a:rPr lang="en-US" b="1" i="1" dirty="0">
                <a:solidFill>
                  <a:schemeClr val="accent4">
                    <a:lumMod val="40000"/>
                    <a:lumOff val="60000"/>
                  </a:schemeClr>
                </a:solidFill>
              </a:rPr>
              <a:t>The Gospel is God’s Power to Save!</a:t>
            </a:r>
          </a:p>
        </p:txBody>
      </p:sp>
      <p:sp>
        <p:nvSpPr>
          <p:cNvPr id="3" name="Content Placeholder 2">
            <a:extLst>
              <a:ext uri="{FF2B5EF4-FFF2-40B4-BE49-F238E27FC236}">
                <a16:creationId xmlns:a16="http://schemas.microsoft.com/office/drawing/2014/main" id="{30F762E6-7B61-4E8D-A221-C54490A469CE}"/>
              </a:ext>
            </a:extLst>
          </p:cNvPr>
          <p:cNvSpPr>
            <a:spLocks noGrp="1"/>
          </p:cNvSpPr>
          <p:nvPr>
            <p:ph idx="1"/>
          </p:nvPr>
        </p:nvSpPr>
        <p:spPr>
          <a:xfrm>
            <a:off x="2122805" y="2001520"/>
            <a:ext cx="7946390" cy="5019040"/>
          </a:xfrm>
        </p:spPr>
        <p:txBody>
          <a:bodyPr>
            <a:normAutofit/>
          </a:bodyPr>
          <a:lstStyle/>
          <a:p>
            <a:pPr marL="0" indent="0" algn="ctr">
              <a:spcBef>
                <a:spcPts val="300"/>
              </a:spcBef>
              <a:buNone/>
            </a:pPr>
            <a:r>
              <a:rPr lang="en-US" sz="3200" b="1" dirty="0">
                <a:solidFill>
                  <a:schemeClr val="bg1"/>
                </a:solidFill>
              </a:rPr>
              <a:t>“For I am not ashamed of the </a:t>
            </a:r>
            <a:r>
              <a:rPr lang="en-US" sz="3200" b="1" dirty="0">
                <a:solidFill>
                  <a:schemeClr val="bg1"/>
                </a:solidFill>
                <a:effectLst>
                  <a:glow rad="228600">
                    <a:schemeClr val="accent5">
                      <a:satMod val="175000"/>
                      <a:alpha val="40000"/>
                    </a:schemeClr>
                  </a:glow>
                </a:effectLst>
              </a:rPr>
              <a:t>gospel</a:t>
            </a:r>
            <a:r>
              <a:rPr lang="en-US" sz="3200" b="1" dirty="0">
                <a:solidFill>
                  <a:schemeClr val="bg1"/>
                </a:solidFill>
                <a:effectLst>
                  <a:glow rad="139700">
                    <a:schemeClr val="accent5">
                      <a:satMod val="175000"/>
                      <a:alpha val="40000"/>
                    </a:schemeClr>
                  </a:glow>
                </a:effectLst>
              </a:rPr>
              <a:t> </a:t>
            </a:r>
            <a:r>
              <a:rPr lang="en-US" sz="3200" b="1" dirty="0">
                <a:solidFill>
                  <a:schemeClr val="bg1"/>
                </a:solidFill>
              </a:rPr>
              <a:t>of Christ, for it is the </a:t>
            </a:r>
            <a:r>
              <a:rPr lang="en-US" sz="3200" b="1" dirty="0">
                <a:solidFill>
                  <a:schemeClr val="bg1"/>
                </a:solidFill>
                <a:effectLst>
                  <a:glow rad="228600">
                    <a:schemeClr val="accent5">
                      <a:satMod val="175000"/>
                      <a:alpha val="40000"/>
                    </a:schemeClr>
                  </a:glow>
                </a:effectLst>
              </a:rPr>
              <a:t>power of God to salvation </a:t>
            </a:r>
          </a:p>
          <a:p>
            <a:pPr marL="0" indent="0" algn="ctr">
              <a:spcBef>
                <a:spcPts val="300"/>
              </a:spcBef>
              <a:buNone/>
            </a:pPr>
            <a:r>
              <a:rPr lang="en-US" sz="3200" b="1" dirty="0">
                <a:solidFill>
                  <a:schemeClr val="bg1"/>
                </a:solidFill>
              </a:rPr>
              <a:t>for </a:t>
            </a:r>
            <a:r>
              <a:rPr lang="en-US" sz="3200" b="1" dirty="0">
                <a:solidFill>
                  <a:schemeClr val="bg1"/>
                </a:solidFill>
                <a:effectLst>
                  <a:glow rad="228600">
                    <a:schemeClr val="accent5">
                      <a:satMod val="175000"/>
                      <a:alpha val="40000"/>
                    </a:schemeClr>
                  </a:glow>
                </a:effectLst>
              </a:rPr>
              <a:t>everyone </a:t>
            </a:r>
            <a:r>
              <a:rPr lang="en-US" sz="3200" b="1" dirty="0">
                <a:solidFill>
                  <a:schemeClr val="bg1"/>
                </a:solidFill>
              </a:rPr>
              <a:t>who </a:t>
            </a:r>
            <a:r>
              <a:rPr lang="en-US" sz="3200" b="1" dirty="0">
                <a:solidFill>
                  <a:schemeClr val="bg1"/>
                </a:solidFill>
                <a:effectLst>
                  <a:glow rad="228600">
                    <a:schemeClr val="accent5">
                      <a:satMod val="175000"/>
                      <a:alpha val="40000"/>
                    </a:schemeClr>
                  </a:glow>
                </a:effectLst>
              </a:rPr>
              <a:t>believes, </a:t>
            </a:r>
          </a:p>
          <a:p>
            <a:pPr marL="0" indent="0" algn="ctr">
              <a:spcBef>
                <a:spcPts val="300"/>
              </a:spcBef>
              <a:buNone/>
            </a:pPr>
            <a:r>
              <a:rPr lang="en-US" sz="3200" b="1" dirty="0">
                <a:solidFill>
                  <a:schemeClr val="bg1"/>
                </a:solidFill>
              </a:rPr>
              <a:t>for the </a:t>
            </a:r>
            <a:r>
              <a:rPr lang="en-US" sz="3200" b="1" dirty="0">
                <a:solidFill>
                  <a:schemeClr val="bg1"/>
                </a:solidFill>
                <a:effectLst>
                  <a:glow rad="139700">
                    <a:schemeClr val="accent5">
                      <a:satMod val="175000"/>
                      <a:alpha val="40000"/>
                    </a:schemeClr>
                  </a:glow>
                </a:effectLst>
              </a:rPr>
              <a:t>Jew</a:t>
            </a:r>
            <a:r>
              <a:rPr lang="en-US" sz="3200" b="1" dirty="0">
                <a:solidFill>
                  <a:schemeClr val="bg1"/>
                </a:solidFill>
              </a:rPr>
              <a:t> first and also for the </a:t>
            </a:r>
            <a:r>
              <a:rPr lang="en-US" sz="3200" b="1" dirty="0">
                <a:solidFill>
                  <a:schemeClr val="bg1"/>
                </a:solidFill>
                <a:effectLst>
                  <a:glow rad="228600">
                    <a:schemeClr val="accent5">
                      <a:satMod val="175000"/>
                      <a:alpha val="40000"/>
                    </a:schemeClr>
                  </a:glow>
                </a:effectLst>
              </a:rPr>
              <a:t>Greek.  </a:t>
            </a:r>
          </a:p>
          <a:p>
            <a:pPr marL="0" indent="0" algn="ctr">
              <a:spcBef>
                <a:spcPts val="300"/>
              </a:spcBef>
              <a:buNone/>
            </a:pPr>
            <a:r>
              <a:rPr lang="en-US" sz="3200" b="1" dirty="0">
                <a:solidFill>
                  <a:schemeClr val="bg1"/>
                </a:solidFill>
              </a:rPr>
              <a:t>For </a:t>
            </a:r>
            <a:r>
              <a:rPr lang="en-US" sz="3200" b="1" dirty="0">
                <a:solidFill>
                  <a:schemeClr val="bg1"/>
                </a:solidFill>
                <a:effectLst>
                  <a:glow rad="228600">
                    <a:schemeClr val="accent5">
                      <a:satMod val="175000"/>
                      <a:alpha val="40000"/>
                    </a:schemeClr>
                  </a:glow>
                </a:effectLst>
              </a:rPr>
              <a:t>in it the righteousness of God is revealed </a:t>
            </a:r>
            <a:r>
              <a:rPr lang="en-US" sz="3200" b="1" dirty="0">
                <a:solidFill>
                  <a:schemeClr val="bg1"/>
                </a:solidFill>
              </a:rPr>
              <a:t>from faith to faith; as it is written, </a:t>
            </a:r>
          </a:p>
          <a:p>
            <a:pPr marL="0" indent="0" algn="ctr">
              <a:spcBef>
                <a:spcPts val="300"/>
              </a:spcBef>
              <a:buNone/>
            </a:pPr>
            <a:r>
              <a:rPr lang="en-US" sz="3200" b="1" dirty="0">
                <a:solidFill>
                  <a:schemeClr val="bg1"/>
                </a:solidFill>
              </a:rPr>
              <a:t>“</a:t>
            </a:r>
            <a:r>
              <a:rPr lang="en-US" sz="3200" b="1" dirty="0">
                <a:solidFill>
                  <a:schemeClr val="bg1"/>
                </a:solidFill>
                <a:effectLst>
                  <a:glow rad="228600">
                    <a:schemeClr val="accent5">
                      <a:satMod val="175000"/>
                      <a:alpha val="40000"/>
                    </a:schemeClr>
                  </a:glow>
                </a:effectLst>
              </a:rPr>
              <a:t>the just shall live by faith</a:t>
            </a:r>
            <a:r>
              <a:rPr lang="en-US" sz="3200" b="1" dirty="0">
                <a:solidFill>
                  <a:schemeClr val="bg1"/>
                </a:solidFill>
              </a:rPr>
              <a:t>.” </a:t>
            </a:r>
          </a:p>
          <a:p>
            <a:pPr marL="0" indent="0" algn="ctr">
              <a:spcBef>
                <a:spcPts val="300"/>
              </a:spcBef>
              <a:buNone/>
            </a:pPr>
            <a:r>
              <a:rPr lang="en-US" b="1" dirty="0">
                <a:solidFill>
                  <a:schemeClr val="bg1"/>
                </a:solidFill>
              </a:rPr>
              <a:t>(Romans 1:16-17)</a:t>
            </a:r>
            <a:endParaRPr lang="en-US" dirty="0"/>
          </a:p>
        </p:txBody>
      </p:sp>
    </p:spTree>
    <p:extLst>
      <p:ext uri="{BB962C8B-B14F-4D97-AF65-F5344CB8AC3E}">
        <p14:creationId xmlns:p14="http://schemas.microsoft.com/office/powerpoint/2010/main" val="1562962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D0431-A82B-43FB-8883-4C6D267A7DFC}"/>
              </a:ext>
            </a:extLst>
          </p:cNvPr>
          <p:cNvSpPr>
            <a:spLocks noGrp="1"/>
          </p:cNvSpPr>
          <p:nvPr>
            <p:ph type="title"/>
          </p:nvPr>
        </p:nvSpPr>
        <p:spPr>
          <a:xfrm>
            <a:off x="757175" y="115750"/>
            <a:ext cx="10515600" cy="966953"/>
          </a:xfrm>
        </p:spPr>
        <p:txBody>
          <a:bodyPr/>
          <a:lstStyle/>
          <a:p>
            <a:r>
              <a:rPr lang="en-US" dirty="0">
                <a:solidFill>
                  <a:schemeClr val="bg1"/>
                </a:solidFill>
              </a:rPr>
              <a:t>Outline of Romans</a:t>
            </a:r>
          </a:p>
        </p:txBody>
      </p:sp>
      <p:sp>
        <p:nvSpPr>
          <p:cNvPr id="3" name="Content Placeholder 2">
            <a:extLst>
              <a:ext uri="{FF2B5EF4-FFF2-40B4-BE49-F238E27FC236}">
                <a16:creationId xmlns:a16="http://schemas.microsoft.com/office/drawing/2014/main" id="{30F762E6-7B61-4E8D-A221-C54490A469CE}"/>
              </a:ext>
            </a:extLst>
          </p:cNvPr>
          <p:cNvSpPr>
            <a:spLocks noGrp="1"/>
          </p:cNvSpPr>
          <p:nvPr>
            <p:ph idx="1"/>
          </p:nvPr>
        </p:nvSpPr>
        <p:spPr>
          <a:xfrm>
            <a:off x="919225" y="949121"/>
            <a:ext cx="10515600" cy="5793129"/>
          </a:xfrm>
        </p:spPr>
        <p:txBody>
          <a:bodyPr>
            <a:normAutofit/>
          </a:bodyPr>
          <a:lstStyle/>
          <a:p>
            <a:pPr marL="0" indent="0">
              <a:buNone/>
            </a:pPr>
            <a:r>
              <a:rPr lang="en-US" b="1" dirty="0">
                <a:solidFill>
                  <a:schemeClr val="bg1"/>
                </a:solidFill>
              </a:rPr>
              <a:t>I. DOCTRINAL: How the gospel saves the sinner</a:t>
            </a:r>
          </a:p>
          <a:p>
            <a:pPr marL="914400" lvl="1" indent="-457200">
              <a:buFont typeface="+mj-lt"/>
              <a:buAutoNum type="alphaUcPeriod"/>
            </a:pPr>
            <a:r>
              <a:rPr lang="en-US" sz="2600" dirty="0">
                <a:solidFill>
                  <a:schemeClr val="bg1"/>
                </a:solidFill>
              </a:rPr>
              <a:t>Introduction (1:1-17)</a:t>
            </a:r>
          </a:p>
          <a:p>
            <a:pPr marL="914400" lvl="1" indent="-457200">
              <a:buFont typeface="+mj-lt"/>
              <a:buAutoNum type="alphaUcPeriod"/>
            </a:pPr>
            <a:r>
              <a:rPr lang="en-US" sz="2600" dirty="0">
                <a:solidFill>
                  <a:schemeClr val="bg1"/>
                </a:solidFill>
              </a:rPr>
              <a:t>All have sinned and need salvation (1:18—3:31)</a:t>
            </a:r>
          </a:p>
          <a:p>
            <a:pPr marL="914400" lvl="1" indent="-457200">
              <a:buFont typeface="+mj-lt"/>
              <a:buAutoNum type="alphaUcPeriod"/>
            </a:pPr>
            <a:r>
              <a:rPr lang="en-US" sz="2600" dirty="0">
                <a:solidFill>
                  <a:schemeClr val="bg1"/>
                </a:solidFill>
              </a:rPr>
              <a:t>The gospel saves by grace through faith (4:1—5:21)</a:t>
            </a:r>
          </a:p>
          <a:p>
            <a:pPr marL="914400" lvl="1" indent="-457200">
              <a:buFont typeface="+mj-lt"/>
              <a:buAutoNum type="alphaUcPeriod"/>
            </a:pPr>
            <a:r>
              <a:rPr lang="en-US" sz="2600" dirty="0">
                <a:solidFill>
                  <a:schemeClr val="bg1"/>
                </a:solidFill>
              </a:rPr>
              <a:t>Faith requires and acquires a changed life (6:1—8:39</a:t>
            </a:r>
            <a:r>
              <a:rPr lang="en-US" dirty="0">
                <a:solidFill>
                  <a:schemeClr val="bg1"/>
                </a:solidFill>
              </a:rPr>
              <a:t>)</a:t>
            </a:r>
          </a:p>
          <a:p>
            <a:pPr marL="0" indent="0">
              <a:buNone/>
            </a:pPr>
            <a:r>
              <a:rPr lang="en-US" b="1" dirty="0">
                <a:solidFill>
                  <a:schemeClr val="bg1"/>
                </a:solidFill>
              </a:rPr>
              <a:t>II. NATIONAL: How the gospel relates to Israel</a:t>
            </a:r>
          </a:p>
          <a:p>
            <a:pPr marL="914400" lvl="1" indent="-457200">
              <a:buFont typeface="+mj-lt"/>
              <a:buAutoNum type="alphaUcPeriod"/>
            </a:pPr>
            <a:r>
              <a:rPr lang="en-US" sz="2600" dirty="0">
                <a:solidFill>
                  <a:schemeClr val="bg1"/>
                </a:solidFill>
              </a:rPr>
              <a:t>It does not annul God’s purpose for Israel (9:1-33)</a:t>
            </a:r>
          </a:p>
          <a:p>
            <a:pPr marL="914400" lvl="1" indent="-457200">
              <a:buFont typeface="+mj-lt"/>
              <a:buAutoNum type="alphaUcPeriod"/>
            </a:pPr>
            <a:r>
              <a:rPr lang="en-US" sz="2600" dirty="0">
                <a:solidFill>
                  <a:schemeClr val="bg1"/>
                </a:solidFill>
              </a:rPr>
              <a:t>It fulfills God’s promises to Israel (10:1-21)</a:t>
            </a:r>
          </a:p>
          <a:p>
            <a:pPr marL="914400" lvl="1" indent="-457200">
              <a:buFont typeface="+mj-lt"/>
              <a:buAutoNum type="alphaUcPeriod"/>
            </a:pPr>
            <a:r>
              <a:rPr lang="en-US" sz="2600" dirty="0">
                <a:solidFill>
                  <a:schemeClr val="bg1"/>
                </a:solidFill>
              </a:rPr>
              <a:t>It presents a great opportunity for Israel (11:1-36)</a:t>
            </a:r>
          </a:p>
          <a:p>
            <a:pPr marL="0" indent="0">
              <a:buNone/>
            </a:pPr>
            <a:r>
              <a:rPr lang="en-US" b="1" dirty="0">
                <a:solidFill>
                  <a:schemeClr val="bg1"/>
                </a:solidFill>
              </a:rPr>
              <a:t>III. PRACTICAL: How the gospel bears on conduct</a:t>
            </a:r>
          </a:p>
          <a:p>
            <a:pPr marL="914400" lvl="1" indent="-457200">
              <a:buFont typeface="+mj-lt"/>
              <a:buAutoNum type="alphaUcPeriod"/>
            </a:pPr>
            <a:r>
              <a:rPr lang="en-US" sz="2600" dirty="0">
                <a:solidFill>
                  <a:schemeClr val="bg1"/>
                </a:solidFill>
              </a:rPr>
              <a:t>In society (12:1—13:14)</a:t>
            </a:r>
          </a:p>
          <a:p>
            <a:pPr marL="914400" lvl="1" indent="-457200">
              <a:buFont typeface="+mj-lt"/>
              <a:buAutoNum type="alphaUcPeriod"/>
            </a:pPr>
            <a:r>
              <a:rPr lang="en-US" sz="2600" dirty="0">
                <a:solidFill>
                  <a:schemeClr val="bg1"/>
                </a:solidFill>
              </a:rPr>
              <a:t>Among brethren (14:1—15:33) 	</a:t>
            </a:r>
          </a:p>
          <a:p>
            <a:pPr marL="0" indent="0">
              <a:buNone/>
            </a:pPr>
            <a:r>
              <a:rPr lang="en-US" dirty="0">
                <a:solidFill>
                  <a:schemeClr val="bg1"/>
                </a:solidFill>
              </a:rPr>
              <a:t>Conclusion: Exhortations and salutations (16:1-25)</a:t>
            </a:r>
          </a:p>
          <a:p>
            <a:endParaRPr lang="en-US" dirty="0"/>
          </a:p>
        </p:txBody>
      </p:sp>
    </p:spTree>
    <p:extLst>
      <p:ext uri="{BB962C8B-B14F-4D97-AF65-F5344CB8AC3E}">
        <p14:creationId xmlns:p14="http://schemas.microsoft.com/office/powerpoint/2010/main" val="1522418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1000"/>
                                        <p:tgtEl>
                                          <p:spTgt spid="3">
                                            <p:txEl>
                                              <p:pRg st="8" end="8"/>
                                            </p:txEl>
                                          </p:spTgt>
                                        </p:tgtEl>
                                      </p:cBhvr>
                                    </p:animEffect>
                                    <p:anim calcmode="lin" valueType="num">
                                      <p:cBhvr>
                                        <p:cTn id="5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1000"/>
                                        <p:tgtEl>
                                          <p:spTgt spid="3">
                                            <p:txEl>
                                              <p:pRg st="9" end="9"/>
                                            </p:txEl>
                                          </p:spTgt>
                                        </p:tgtEl>
                                      </p:cBhvr>
                                    </p:animEffect>
                                    <p:anim calcmode="lin" valueType="num">
                                      <p:cBhvr>
                                        <p:cTn id="5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9" end="9"/>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Effect transition="in" filter="fade">
                                      <p:cBhvr>
                                        <p:cTn id="61" dur="1000"/>
                                        <p:tgtEl>
                                          <p:spTgt spid="3">
                                            <p:txEl>
                                              <p:pRg st="10" end="10"/>
                                            </p:txEl>
                                          </p:spTgt>
                                        </p:tgtEl>
                                      </p:cBhvr>
                                    </p:animEffect>
                                    <p:anim calcmode="lin" valueType="num">
                                      <p:cBhvr>
                                        <p:cTn id="6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3">
                                            <p:txEl>
                                              <p:pRg st="11" end="11"/>
                                            </p:txEl>
                                          </p:spTgt>
                                        </p:tgtEl>
                                        <p:attrNameLst>
                                          <p:attrName>style.visibility</p:attrName>
                                        </p:attrNameLst>
                                      </p:cBhvr>
                                      <p:to>
                                        <p:strVal val="visible"/>
                                      </p:to>
                                    </p:set>
                                    <p:animEffect transition="in" filter="fade">
                                      <p:cBhvr>
                                        <p:cTn id="66" dur="1000"/>
                                        <p:tgtEl>
                                          <p:spTgt spid="3">
                                            <p:txEl>
                                              <p:pRg st="11" end="11"/>
                                            </p:txEl>
                                          </p:spTgt>
                                        </p:tgtEl>
                                      </p:cBhvr>
                                    </p:animEffect>
                                    <p:anim calcmode="lin" valueType="num">
                                      <p:cBhvr>
                                        <p:cTn id="67"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8"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3">
                                            <p:txEl>
                                              <p:pRg st="12" end="12"/>
                                            </p:txEl>
                                          </p:spTgt>
                                        </p:tgtEl>
                                        <p:attrNameLst>
                                          <p:attrName>style.visibility</p:attrName>
                                        </p:attrNameLst>
                                      </p:cBhvr>
                                      <p:to>
                                        <p:strVal val="visible"/>
                                      </p:to>
                                    </p:set>
                                    <p:animEffect transition="in" filter="fade">
                                      <p:cBhvr>
                                        <p:cTn id="71" dur="1000"/>
                                        <p:tgtEl>
                                          <p:spTgt spid="3">
                                            <p:txEl>
                                              <p:pRg st="12" end="12"/>
                                            </p:txEl>
                                          </p:spTgt>
                                        </p:tgtEl>
                                      </p:cBhvr>
                                    </p:animEffect>
                                    <p:anim calcmode="lin" valueType="num">
                                      <p:cBhvr>
                                        <p:cTn id="72"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3"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3518F-9C14-48FC-8875-7C45A91CE00F}"/>
              </a:ext>
            </a:extLst>
          </p:cNvPr>
          <p:cNvSpPr>
            <a:spLocks noGrp="1"/>
          </p:cNvSpPr>
          <p:nvPr>
            <p:ph type="title"/>
          </p:nvPr>
        </p:nvSpPr>
        <p:spPr/>
        <p:txBody>
          <a:bodyPr/>
          <a:lstStyle/>
          <a:p>
            <a:r>
              <a:rPr lang="en-US" dirty="0">
                <a:solidFill>
                  <a:schemeClr val="bg1"/>
                </a:solidFill>
              </a:rPr>
              <a:t>The Epistle to the Romans</a:t>
            </a:r>
            <a:br>
              <a:rPr lang="en-US" dirty="0">
                <a:solidFill>
                  <a:schemeClr val="bg1"/>
                </a:solidFill>
              </a:rPr>
            </a:br>
            <a:r>
              <a:rPr lang="en-US" sz="3200" dirty="0">
                <a:solidFill>
                  <a:schemeClr val="bg1"/>
                </a:solidFill>
              </a:rPr>
              <a:t>Lesson 1 – Romans 1-4</a:t>
            </a:r>
            <a:endParaRPr lang="en-US" dirty="0">
              <a:solidFill>
                <a:schemeClr val="bg1"/>
              </a:solidFill>
            </a:endParaRPr>
          </a:p>
        </p:txBody>
      </p:sp>
      <p:sp>
        <p:nvSpPr>
          <p:cNvPr id="3" name="Content Placeholder 2">
            <a:extLst>
              <a:ext uri="{FF2B5EF4-FFF2-40B4-BE49-F238E27FC236}">
                <a16:creationId xmlns:a16="http://schemas.microsoft.com/office/drawing/2014/main" id="{58DBBC68-842D-4D6A-9BF2-8C3A716DD2B9}"/>
              </a:ext>
            </a:extLst>
          </p:cNvPr>
          <p:cNvSpPr>
            <a:spLocks noGrp="1"/>
          </p:cNvSpPr>
          <p:nvPr>
            <p:ph idx="1"/>
          </p:nvPr>
        </p:nvSpPr>
        <p:spPr>
          <a:xfrm>
            <a:off x="838200" y="1690688"/>
            <a:ext cx="10515600" cy="5167312"/>
          </a:xfrm>
        </p:spPr>
        <p:txBody>
          <a:bodyPr>
            <a:normAutofit fontScale="92500" lnSpcReduction="10000"/>
          </a:bodyPr>
          <a:lstStyle/>
          <a:p>
            <a:r>
              <a:rPr lang="en-US" sz="3200" dirty="0">
                <a:solidFill>
                  <a:schemeClr val="bg1"/>
                </a:solidFill>
              </a:rPr>
              <a:t>Epistles in the New Testament are inspired letters written by the apostles and prophets of Christ (Eph. 3:1-5; 2:19-20).</a:t>
            </a:r>
          </a:p>
          <a:p>
            <a:r>
              <a:rPr lang="en-US" sz="3200" dirty="0">
                <a:solidFill>
                  <a:schemeClr val="bg1"/>
                </a:solidFill>
              </a:rPr>
              <a:t>The Epistle to the Romans was written by the apostle Paul to Christians in Rome (Rom. 1:1-7).</a:t>
            </a:r>
          </a:p>
          <a:p>
            <a:pPr marL="457200" lvl="1"/>
            <a:r>
              <a:rPr lang="en-US" sz="3000" i="1" dirty="0">
                <a:solidFill>
                  <a:schemeClr val="accent4">
                    <a:lumMod val="40000"/>
                    <a:lumOff val="60000"/>
                  </a:schemeClr>
                </a:solidFill>
                <a:effectLst>
                  <a:outerShdw blurRad="38100" dist="38100" dir="2700000" algn="tl">
                    <a:srgbClr val="000000">
                      <a:alpha val="43137"/>
                    </a:srgbClr>
                  </a:outerShdw>
                </a:effectLst>
              </a:rPr>
              <a:t>It was probably from Corinth near the end of Paul’s 3rd journey      (57-58 AD).</a:t>
            </a:r>
          </a:p>
          <a:p>
            <a:pPr marL="457200" lvl="1"/>
            <a:r>
              <a:rPr lang="en-US" sz="3000" i="1" dirty="0">
                <a:solidFill>
                  <a:schemeClr val="accent4">
                    <a:lumMod val="40000"/>
                    <a:lumOff val="60000"/>
                  </a:schemeClr>
                </a:solidFill>
                <a:effectLst>
                  <a:outerShdw blurRad="38100" dist="38100" dir="2700000" algn="tl">
                    <a:srgbClr val="000000">
                      <a:alpha val="43137"/>
                    </a:srgbClr>
                  </a:outerShdw>
                </a:effectLst>
              </a:rPr>
              <a:t>Paul had not yet visited Rome, but he wished to do so;                         he knew many saints there whom he had met in other places.  There were multiple local churches in Rome at that time  (Romans 15:22-26; 16:1-16).</a:t>
            </a:r>
          </a:p>
          <a:p>
            <a:pPr marL="457200" lvl="1"/>
            <a:r>
              <a:rPr lang="en-US" sz="3000" i="1" dirty="0">
                <a:solidFill>
                  <a:schemeClr val="accent4">
                    <a:lumMod val="40000"/>
                    <a:lumOff val="60000"/>
                  </a:schemeClr>
                </a:solidFill>
                <a:effectLst>
                  <a:outerShdw blurRad="38100" dist="38100" dir="2700000" algn="tl">
                    <a:srgbClr val="000000">
                      <a:alpha val="43137"/>
                    </a:srgbClr>
                  </a:outerShdw>
                </a:effectLst>
              </a:rPr>
              <a:t>Rome was a city of about 1 million inhabitants.</a:t>
            </a:r>
          </a:p>
          <a:p>
            <a:pPr marL="457200" lvl="1"/>
            <a:r>
              <a:rPr lang="en-US" sz="3000" i="1" dirty="0">
                <a:solidFill>
                  <a:schemeClr val="accent4">
                    <a:lumMod val="40000"/>
                    <a:lumOff val="60000"/>
                  </a:schemeClr>
                </a:solidFill>
                <a:effectLst>
                  <a:outerShdw blurRad="38100" dist="38100" dir="2700000" algn="tl">
                    <a:srgbClr val="000000">
                      <a:alpha val="43137"/>
                    </a:srgbClr>
                  </a:outerShdw>
                </a:effectLst>
              </a:rPr>
              <a:t>It was the capital city of the Roman Empire, which encompassed the Mediterranean world</a:t>
            </a:r>
            <a:r>
              <a:rPr lang="en-US" sz="3000" dirty="0">
                <a:solidFill>
                  <a:schemeClr val="bg1"/>
                </a:solidFill>
                <a:effectLst>
                  <a:outerShdw blurRad="38100" dist="38100" dir="2700000" algn="tl">
                    <a:srgbClr val="000000">
                      <a:alpha val="43137"/>
                    </a:srgbClr>
                  </a:outerShdw>
                </a:effectLst>
              </a:rPr>
              <a:t>. </a:t>
            </a:r>
          </a:p>
          <a:p>
            <a:endParaRPr lang="en-US" dirty="0"/>
          </a:p>
        </p:txBody>
      </p:sp>
    </p:spTree>
    <p:extLst>
      <p:ext uri="{BB962C8B-B14F-4D97-AF65-F5344CB8AC3E}">
        <p14:creationId xmlns:p14="http://schemas.microsoft.com/office/powerpoint/2010/main" val="2925733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35ACA61-9512-4F9B-8243-00C7308E54A7}"/>
              </a:ext>
            </a:extLst>
          </p:cNvPr>
          <p:cNvPicPr>
            <a:picLocks noChangeAspect="1"/>
          </p:cNvPicPr>
          <p:nvPr/>
        </p:nvPicPr>
        <p:blipFill>
          <a:blip r:embed="rId2"/>
          <a:stretch>
            <a:fillRect/>
          </a:stretch>
        </p:blipFill>
        <p:spPr>
          <a:xfrm>
            <a:off x="1040524" y="0"/>
            <a:ext cx="10316604" cy="6895049"/>
          </a:xfrm>
          <a:prstGeom prst="rect">
            <a:avLst/>
          </a:prstGeom>
        </p:spPr>
      </p:pic>
      <p:sp>
        <p:nvSpPr>
          <p:cNvPr id="7" name="TextBox 6">
            <a:extLst>
              <a:ext uri="{FF2B5EF4-FFF2-40B4-BE49-F238E27FC236}">
                <a16:creationId xmlns:a16="http://schemas.microsoft.com/office/drawing/2014/main" id="{6774576A-F552-4E37-9CB3-43D49AD8F9EE}"/>
              </a:ext>
            </a:extLst>
          </p:cNvPr>
          <p:cNvSpPr txBox="1"/>
          <p:nvPr/>
        </p:nvSpPr>
        <p:spPr>
          <a:xfrm>
            <a:off x="4773097" y="3747233"/>
            <a:ext cx="797385" cy="372821"/>
          </a:xfrm>
          <a:prstGeom prst="rect">
            <a:avLst/>
          </a:prstGeom>
          <a:solidFill>
            <a:srgbClr val="FFFF00"/>
          </a:solidFill>
          <a:effectLst>
            <a:softEdge rad="38100"/>
          </a:effectLst>
        </p:spPr>
        <p:txBody>
          <a:bodyPr wrap="square" rtlCol="0">
            <a:spAutoFit/>
          </a:bodyPr>
          <a:lstStyle/>
          <a:p>
            <a:r>
              <a:rPr lang="en-US" dirty="0"/>
              <a:t>Rome</a:t>
            </a:r>
          </a:p>
        </p:txBody>
      </p:sp>
      <p:sp>
        <p:nvSpPr>
          <p:cNvPr id="8" name="TextBox 7">
            <a:extLst>
              <a:ext uri="{FF2B5EF4-FFF2-40B4-BE49-F238E27FC236}">
                <a16:creationId xmlns:a16="http://schemas.microsoft.com/office/drawing/2014/main" id="{F25AD403-DEBF-4CEF-81BC-7219F569E516}"/>
              </a:ext>
            </a:extLst>
          </p:cNvPr>
          <p:cNvSpPr txBox="1"/>
          <p:nvPr/>
        </p:nvSpPr>
        <p:spPr>
          <a:xfrm>
            <a:off x="7379725" y="4520944"/>
            <a:ext cx="966951" cy="369332"/>
          </a:xfrm>
          <a:prstGeom prst="rect">
            <a:avLst/>
          </a:prstGeom>
          <a:solidFill>
            <a:srgbClr val="FFFF00"/>
          </a:solidFill>
          <a:effectLst>
            <a:softEdge rad="38100"/>
          </a:effectLst>
        </p:spPr>
        <p:txBody>
          <a:bodyPr wrap="square" rtlCol="0">
            <a:spAutoFit/>
          </a:bodyPr>
          <a:lstStyle/>
          <a:p>
            <a:pPr algn="ctr"/>
            <a:r>
              <a:rPr lang="en-US" dirty="0"/>
              <a:t>Corinth</a:t>
            </a:r>
          </a:p>
        </p:txBody>
      </p:sp>
      <p:sp>
        <p:nvSpPr>
          <p:cNvPr id="9" name="Flowchart: Connector 8">
            <a:extLst>
              <a:ext uri="{FF2B5EF4-FFF2-40B4-BE49-F238E27FC236}">
                <a16:creationId xmlns:a16="http://schemas.microsoft.com/office/drawing/2014/main" id="{BD674D83-800C-43CC-BF2C-4525F201489C}"/>
              </a:ext>
            </a:extLst>
          </p:cNvPr>
          <p:cNvSpPr/>
          <p:nvPr/>
        </p:nvSpPr>
        <p:spPr>
          <a:xfrm>
            <a:off x="5234153" y="3668110"/>
            <a:ext cx="199695" cy="158249"/>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CF958E20-21F9-408E-BED9-01BFAF50E931}"/>
              </a:ext>
            </a:extLst>
          </p:cNvPr>
          <p:cNvPicPr>
            <a:picLocks noChangeAspect="1"/>
          </p:cNvPicPr>
          <p:nvPr/>
        </p:nvPicPr>
        <p:blipFill>
          <a:blip r:embed="rId3"/>
          <a:stretch>
            <a:fillRect/>
          </a:stretch>
        </p:blipFill>
        <p:spPr>
          <a:xfrm>
            <a:off x="7379725" y="4804925"/>
            <a:ext cx="207282" cy="170703"/>
          </a:xfrm>
          <a:prstGeom prst="rect">
            <a:avLst/>
          </a:prstGeom>
        </p:spPr>
      </p:pic>
    </p:spTree>
    <p:extLst>
      <p:ext uri="{BB962C8B-B14F-4D97-AF65-F5344CB8AC3E}">
        <p14:creationId xmlns:p14="http://schemas.microsoft.com/office/powerpoint/2010/main" val="4072919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3518F-9C14-48FC-8875-7C45A91CE00F}"/>
              </a:ext>
            </a:extLst>
          </p:cNvPr>
          <p:cNvSpPr>
            <a:spLocks noGrp="1"/>
          </p:cNvSpPr>
          <p:nvPr>
            <p:ph type="title"/>
          </p:nvPr>
        </p:nvSpPr>
        <p:spPr/>
        <p:txBody>
          <a:bodyPr/>
          <a:lstStyle/>
          <a:p>
            <a:r>
              <a:rPr lang="en-US" dirty="0">
                <a:solidFill>
                  <a:schemeClr val="bg1"/>
                </a:solidFill>
              </a:rPr>
              <a:t>Why do People need Salvation?</a:t>
            </a:r>
            <a:br>
              <a:rPr lang="en-US" dirty="0">
                <a:solidFill>
                  <a:schemeClr val="bg1"/>
                </a:solidFill>
              </a:rPr>
            </a:br>
            <a:r>
              <a:rPr lang="en-US" sz="3600" dirty="0">
                <a:solidFill>
                  <a:schemeClr val="bg1"/>
                </a:solidFill>
              </a:rPr>
              <a:t>(Romans 1:18—3:20)</a:t>
            </a:r>
            <a:endParaRPr lang="en-US" dirty="0">
              <a:solidFill>
                <a:schemeClr val="bg1"/>
              </a:solidFill>
            </a:endParaRPr>
          </a:p>
        </p:txBody>
      </p:sp>
      <p:sp>
        <p:nvSpPr>
          <p:cNvPr id="3" name="Content Placeholder 2">
            <a:extLst>
              <a:ext uri="{FF2B5EF4-FFF2-40B4-BE49-F238E27FC236}">
                <a16:creationId xmlns:a16="http://schemas.microsoft.com/office/drawing/2014/main" id="{58DBBC68-842D-4D6A-9BF2-8C3A716DD2B9}"/>
              </a:ext>
            </a:extLst>
          </p:cNvPr>
          <p:cNvSpPr>
            <a:spLocks noGrp="1"/>
          </p:cNvSpPr>
          <p:nvPr>
            <p:ph idx="1"/>
          </p:nvPr>
        </p:nvSpPr>
        <p:spPr>
          <a:xfrm>
            <a:off x="838200" y="1690688"/>
            <a:ext cx="10515600" cy="5035232"/>
          </a:xfrm>
        </p:spPr>
        <p:txBody>
          <a:bodyPr>
            <a:normAutofit/>
          </a:bodyPr>
          <a:lstStyle/>
          <a:p>
            <a:r>
              <a:rPr lang="en-US" sz="3200" dirty="0">
                <a:solidFill>
                  <a:schemeClr val="bg1"/>
                </a:solidFill>
              </a:rPr>
              <a:t>Because the </a:t>
            </a:r>
            <a:r>
              <a:rPr lang="en-US" sz="3200" b="1" dirty="0">
                <a:solidFill>
                  <a:schemeClr val="bg1"/>
                </a:solidFill>
                <a:effectLst>
                  <a:glow rad="228600">
                    <a:schemeClr val="accent2">
                      <a:satMod val="175000"/>
                      <a:alpha val="40000"/>
                    </a:schemeClr>
                  </a:glow>
                </a:effectLst>
              </a:rPr>
              <a:t>wrath of God </a:t>
            </a:r>
            <a:r>
              <a:rPr lang="en-US" sz="3200" dirty="0">
                <a:solidFill>
                  <a:schemeClr val="bg1"/>
                </a:solidFill>
              </a:rPr>
              <a:t>will come against every ungodly and unrighteous person (1:18).</a:t>
            </a:r>
          </a:p>
          <a:p>
            <a:pPr lvl="1"/>
            <a:r>
              <a:rPr lang="en-US" sz="2800" dirty="0">
                <a:solidFill>
                  <a:schemeClr val="accent4">
                    <a:lumMod val="40000"/>
                    <a:lumOff val="60000"/>
                  </a:schemeClr>
                </a:solidFill>
                <a:effectLst>
                  <a:glow rad="139700">
                    <a:schemeClr val="accent2">
                      <a:satMod val="175000"/>
                      <a:alpha val="40000"/>
                    </a:schemeClr>
                  </a:glow>
                  <a:outerShdw blurRad="38100" dist="38100" dir="2700000" algn="tl">
                    <a:srgbClr val="000000">
                      <a:alpha val="43137"/>
                    </a:srgbClr>
                  </a:outerShdw>
                </a:effectLst>
              </a:rPr>
              <a:t>Sin is serious! </a:t>
            </a:r>
            <a:r>
              <a:rPr lang="en-US" sz="2800" dirty="0">
                <a:solidFill>
                  <a:schemeClr val="accent4">
                    <a:lumMod val="40000"/>
                    <a:lumOff val="60000"/>
                  </a:schemeClr>
                </a:solidFill>
                <a:effectLst>
                  <a:outerShdw blurRad="38100" dist="38100" dir="2700000" algn="tl">
                    <a:srgbClr val="000000">
                      <a:alpha val="43137"/>
                    </a:srgbClr>
                  </a:outerShdw>
                </a:effectLst>
              </a:rPr>
              <a:t>God’s wrath is a necessary response to His righteous nature being assaulted by human sin (Habakkuk 1:13; Romans 8:7; James 4:4;  Ephesians 5:6; Colossians 3:5-6)</a:t>
            </a:r>
          </a:p>
          <a:p>
            <a:r>
              <a:rPr lang="en-US" sz="3200" dirty="0">
                <a:solidFill>
                  <a:schemeClr val="bg1"/>
                </a:solidFill>
              </a:rPr>
              <a:t>Because people have </a:t>
            </a:r>
            <a:r>
              <a:rPr lang="en-US" sz="3200" b="1" dirty="0">
                <a:solidFill>
                  <a:schemeClr val="bg1"/>
                </a:solidFill>
                <a:effectLst>
                  <a:glow rad="228600">
                    <a:schemeClr val="accent2">
                      <a:satMod val="175000"/>
                      <a:alpha val="40000"/>
                    </a:schemeClr>
                  </a:glow>
                </a:effectLst>
              </a:rPr>
              <a:t>NO EXCUSE </a:t>
            </a:r>
            <a:r>
              <a:rPr lang="en-US" sz="3200" dirty="0">
                <a:solidFill>
                  <a:schemeClr val="bg1"/>
                </a:solidFill>
              </a:rPr>
              <a:t>for not knowing God! (1:19-21; Psalm 19).</a:t>
            </a:r>
          </a:p>
          <a:p>
            <a:pPr lvl="1"/>
            <a:r>
              <a:rPr lang="en-US" sz="2800" dirty="0">
                <a:solidFill>
                  <a:schemeClr val="accent4">
                    <a:lumMod val="40000"/>
                    <a:lumOff val="60000"/>
                  </a:schemeClr>
                </a:solidFill>
                <a:effectLst>
                  <a:outerShdw blurRad="38100" dist="38100" dir="2700000" algn="tl">
                    <a:srgbClr val="000000">
                      <a:alpha val="43137"/>
                    </a:srgbClr>
                  </a:outerShdw>
                </a:effectLst>
              </a:rPr>
              <a:t>They foolishly CHOSE to become UNGODLY by worshiping idols of their own making (1:22-23).</a:t>
            </a:r>
          </a:p>
          <a:p>
            <a:pPr lvl="1"/>
            <a:r>
              <a:rPr lang="en-US" sz="2800" dirty="0">
                <a:solidFill>
                  <a:schemeClr val="accent4">
                    <a:lumMod val="40000"/>
                    <a:lumOff val="60000"/>
                  </a:schemeClr>
                </a:solidFill>
                <a:effectLst>
                  <a:outerShdw blurRad="38100" dist="38100" dir="2700000" algn="tl">
                    <a:srgbClr val="000000">
                      <a:alpha val="43137"/>
                    </a:srgbClr>
                  </a:outerShdw>
                </a:effectLst>
              </a:rPr>
              <a:t>They pursued all sorts of sinful behavior even though they knew that God’s righteous judgment condemned them (1:24-32).</a:t>
            </a:r>
          </a:p>
          <a:p>
            <a:pPr lvl="1"/>
            <a:endParaRPr lang="en-US" dirty="0">
              <a:solidFill>
                <a:schemeClr val="bg1"/>
              </a:solidFill>
            </a:endParaRPr>
          </a:p>
          <a:p>
            <a:endParaRPr lang="en-US" dirty="0"/>
          </a:p>
        </p:txBody>
      </p:sp>
    </p:spTree>
    <p:extLst>
      <p:ext uri="{BB962C8B-B14F-4D97-AF65-F5344CB8AC3E}">
        <p14:creationId xmlns:p14="http://schemas.microsoft.com/office/powerpoint/2010/main" val="4201238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ipe(down)">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wipe(down)">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3518F-9C14-48FC-8875-7C45A91CE00F}"/>
              </a:ext>
            </a:extLst>
          </p:cNvPr>
          <p:cNvSpPr>
            <a:spLocks noGrp="1"/>
          </p:cNvSpPr>
          <p:nvPr>
            <p:ph type="title"/>
          </p:nvPr>
        </p:nvSpPr>
        <p:spPr/>
        <p:txBody>
          <a:bodyPr/>
          <a:lstStyle/>
          <a:p>
            <a:r>
              <a:rPr lang="en-US" dirty="0">
                <a:solidFill>
                  <a:schemeClr val="bg1"/>
                </a:solidFill>
              </a:rPr>
              <a:t>Why do People need Salvation?</a:t>
            </a:r>
            <a:br>
              <a:rPr lang="en-US" dirty="0">
                <a:solidFill>
                  <a:schemeClr val="bg1"/>
                </a:solidFill>
              </a:rPr>
            </a:br>
            <a:r>
              <a:rPr lang="en-US" sz="3600" dirty="0">
                <a:solidFill>
                  <a:schemeClr val="bg1"/>
                </a:solidFill>
              </a:rPr>
              <a:t>(Romans 1:18—3:20)</a:t>
            </a:r>
            <a:endParaRPr lang="en-US" dirty="0">
              <a:solidFill>
                <a:schemeClr val="bg1"/>
              </a:solidFill>
            </a:endParaRPr>
          </a:p>
        </p:txBody>
      </p:sp>
      <p:sp>
        <p:nvSpPr>
          <p:cNvPr id="3" name="Content Placeholder 2">
            <a:extLst>
              <a:ext uri="{FF2B5EF4-FFF2-40B4-BE49-F238E27FC236}">
                <a16:creationId xmlns:a16="http://schemas.microsoft.com/office/drawing/2014/main" id="{58DBBC68-842D-4D6A-9BF2-8C3A716DD2B9}"/>
              </a:ext>
            </a:extLst>
          </p:cNvPr>
          <p:cNvSpPr>
            <a:spLocks noGrp="1"/>
          </p:cNvSpPr>
          <p:nvPr>
            <p:ph idx="1"/>
          </p:nvPr>
        </p:nvSpPr>
        <p:spPr>
          <a:xfrm>
            <a:off x="838200" y="1690688"/>
            <a:ext cx="10515600" cy="5035232"/>
          </a:xfrm>
        </p:spPr>
        <p:txBody>
          <a:bodyPr>
            <a:normAutofit/>
          </a:bodyPr>
          <a:lstStyle/>
          <a:p>
            <a:pPr lvl="0">
              <a:defRPr/>
            </a:pPr>
            <a:r>
              <a:rPr kumimoji="0" lang="en-US" sz="3200" b="0" i="0" u="none" strike="noStrike" kern="1200" cap="none" spc="0" normalizeH="0" baseline="0" noProof="0" dirty="0">
                <a:ln>
                  <a:noFill/>
                </a:ln>
                <a:solidFill>
                  <a:prstClr val="white"/>
                </a:solidFill>
                <a:effectLst/>
                <a:uLnTx/>
                <a:uFillTx/>
                <a:latin typeface="Franklin Gothic Book" panose="020B0503020102020204"/>
                <a:ea typeface="+mn-ea"/>
                <a:cs typeface="+mn-cs"/>
              </a:rPr>
              <a:t>Because people have </a:t>
            </a:r>
            <a:r>
              <a:rPr kumimoji="0" lang="en-US" sz="3200" b="0" i="0" u="none" strike="noStrike" kern="1200" cap="none" spc="0" normalizeH="0" baseline="0" noProof="0" dirty="0">
                <a:ln>
                  <a:noFill/>
                </a:ln>
                <a:solidFill>
                  <a:prstClr val="white"/>
                </a:solidFill>
                <a:effectLst>
                  <a:glow rad="228600">
                    <a:schemeClr val="accent2">
                      <a:satMod val="175000"/>
                      <a:alpha val="40000"/>
                    </a:schemeClr>
                  </a:glow>
                </a:effectLst>
                <a:uLnTx/>
                <a:uFillTx/>
                <a:latin typeface="Franklin Gothic Book" panose="020B0503020102020204"/>
                <a:ea typeface="+mn-ea"/>
                <a:cs typeface="+mn-cs"/>
              </a:rPr>
              <a:t>NO EXCUSE </a:t>
            </a:r>
            <a:r>
              <a:rPr kumimoji="0" lang="en-US" sz="3200" b="0" i="0" u="none" strike="noStrike" kern="1200" cap="none" spc="0" normalizeH="0" baseline="0" noProof="0" dirty="0">
                <a:ln>
                  <a:noFill/>
                </a:ln>
                <a:solidFill>
                  <a:prstClr val="white"/>
                </a:solidFill>
                <a:effectLst/>
                <a:uLnTx/>
                <a:uFillTx/>
                <a:latin typeface="Franklin Gothic Book" panose="020B0503020102020204"/>
                <a:ea typeface="+mn-ea"/>
                <a:cs typeface="+mn-cs"/>
              </a:rPr>
              <a:t>for condemning others of sins that they themselves are practicing </a:t>
            </a:r>
            <a:r>
              <a:rPr lang="en-US" sz="3200" dirty="0">
                <a:solidFill>
                  <a:schemeClr val="bg1"/>
                </a:solidFill>
                <a:effectLst>
                  <a:outerShdw blurRad="38100" dist="38100" dir="2700000" algn="tl">
                    <a:srgbClr val="000000">
                      <a:alpha val="43137"/>
                    </a:srgbClr>
                  </a:outerShdw>
                </a:effectLst>
              </a:rPr>
              <a:t>(2:1-11)</a:t>
            </a:r>
            <a:r>
              <a:rPr kumimoji="0" lang="en-US" sz="3200" b="0" i="0" u="none" strike="noStrike" kern="1200" cap="none" spc="0" normalizeH="0" baseline="0" noProof="0" dirty="0">
                <a:ln>
                  <a:noFill/>
                </a:ln>
                <a:solidFill>
                  <a:schemeClr val="bg1"/>
                </a:solidFill>
                <a:effectLst/>
                <a:uLnTx/>
                <a:uFillTx/>
                <a:latin typeface="Franklin Gothic Book" panose="020B0503020102020204"/>
                <a:ea typeface="+mn-ea"/>
                <a:cs typeface="+mn-cs"/>
              </a:rPr>
              <a:t>!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srgbClr val="FFC000">
                    <a:lumMod val="40000"/>
                    <a:lumOff val="60000"/>
                  </a:srgbClr>
                </a:solidFill>
                <a:effectLst>
                  <a:outerShdw blurRad="38100" dist="38100" dir="2700000" algn="tl">
                    <a:srgbClr val="000000">
                      <a:alpha val="43137"/>
                    </a:srgbClr>
                  </a:outerShdw>
                </a:effectLst>
                <a:uLnTx/>
                <a:uFillTx/>
                <a:latin typeface="Franklin Gothic Book" panose="020B0503020102020204"/>
                <a:ea typeface="+mn-ea"/>
                <a:cs typeface="+mn-cs"/>
              </a:rPr>
              <a:t>God’s wrath </a:t>
            </a:r>
            <a:r>
              <a:rPr kumimoji="0" lang="en-US" sz="2800" b="0" i="0" u="none" strike="noStrike" kern="1200" cap="none" spc="0" normalizeH="0" baseline="0" noProof="0" dirty="0">
                <a:ln>
                  <a:noFill/>
                </a:ln>
                <a:solidFill>
                  <a:srgbClr val="FFC000">
                    <a:lumMod val="40000"/>
                    <a:lumOff val="60000"/>
                  </a:srgbClr>
                </a:solidFill>
                <a:effectLst>
                  <a:outerShdw blurRad="38100" dist="38100" dir="2700000" algn="tl">
                    <a:srgbClr val="000000">
                      <a:alpha val="43137"/>
                    </a:srgbClr>
                  </a:outerShdw>
                </a:effectLst>
                <a:uLnTx/>
                <a:uFillTx/>
                <a:latin typeface="Franklin Gothic Book" panose="020B0503020102020204"/>
                <a:ea typeface="+mn-ea"/>
                <a:cs typeface="+mn-cs"/>
              </a:rPr>
              <a:t>will be inflicted on them, but He gives eternal life to those who continually do good.</a:t>
            </a:r>
          </a:p>
          <a:p>
            <a:r>
              <a:rPr lang="en-US" sz="3200" dirty="0">
                <a:solidFill>
                  <a:schemeClr val="bg1"/>
                </a:solidFill>
              </a:rPr>
              <a:t>Because those who were given God’s law, and those who were not given God’s law, </a:t>
            </a:r>
            <a:r>
              <a:rPr lang="en-US" sz="3200" dirty="0">
                <a:solidFill>
                  <a:schemeClr val="bg1"/>
                </a:solidFill>
                <a:effectLst>
                  <a:glow rad="228600">
                    <a:schemeClr val="accent2">
                      <a:satMod val="175000"/>
                      <a:alpha val="40000"/>
                    </a:schemeClr>
                  </a:glow>
                </a:effectLst>
              </a:rPr>
              <a:t>ALL SINNED </a:t>
            </a:r>
            <a:r>
              <a:rPr lang="en-US" sz="3200" dirty="0">
                <a:solidFill>
                  <a:schemeClr val="bg1"/>
                </a:solidFill>
              </a:rPr>
              <a:t>(2:12-29).</a:t>
            </a:r>
          </a:p>
          <a:p>
            <a:pPr lvl="1"/>
            <a:r>
              <a:rPr lang="en-US" sz="2800" dirty="0">
                <a:solidFill>
                  <a:schemeClr val="accent4">
                    <a:lumMod val="40000"/>
                    <a:lumOff val="60000"/>
                  </a:schemeClr>
                </a:solidFill>
              </a:rPr>
              <a:t>The benefit of the receiving the Law from God for the Jews is that they knew what God wanted them to do, but since they did not believe it and do it, God is just to inflict wrath (3:1-8).  </a:t>
            </a:r>
          </a:p>
          <a:p>
            <a:pPr lvl="1"/>
            <a:r>
              <a:rPr lang="en-US" sz="2800" dirty="0">
                <a:solidFill>
                  <a:schemeClr val="accent4">
                    <a:lumMod val="40000"/>
                    <a:lumOff val="60000"/>
                  </a:schemeClr>
                </a:solidFill>
              </a:rPr>
              <a:t>Jews and Gentiles ALL sinned! (3:9-23)</a:t>
            </a:r>
          </a:p>
          <a:p>
            <a:endParaRPr lang="en-US" dirty="0"/>
          </a:p>
        </p:txBody>
      </p:sp>
    </p:spTree>
    <p:extLst>
      <p:ext uri="{BB962C8B-B14F-4D97-AF65-F5344CB8AC3E}">
        <p14:creationId xmlns:p14="http://schemas.microsoft.com/office/powerpoint/2010/main" val="2133304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3518F-9C14-48FC-8875-7C45A91CE00F}"/>
              </a:ext>
            </a:extLst>
          </p:cNvPr>
          <p:cNvSpPr>
            <a:spLocks noGrp="1"/>
          </p:cNvSpPr>
          <p:nvPr>
            <p:ph type="title"/>
          </p:nvPr>
        </p:nvSpPr>
        <p:spPr>
          <a:xfrm>
            <a:off x="489858" y="260952"/>
            <a:ext cx="11212284" cy="1325563"/>
          </a:xfrm>
        </p:spPr>
        <p:txBody>
          <a:bodyPr>
            <a:normAutofit/>
          </a:bodyPr>
          <a:lstStyle/>
          <a:p>
            <a:r>
              <a:rPr lang="en-US" dirty="0">
                <a:solidFill>
                  <a:schemeClr val="bg1"/>
                </a:solidFill>
              </a:rPr>
              <a:t>How Can a Righteous God Save Sinful Man?</a:t>
            </a:r>
            <a:br>
              <a:rPr lang="en-US" dirty="0">
                <a:solidFill>
                  <a:schemeClr val="bg1"/>
                </a:solidFill>
              </a:rPr>
            </a:br>
            <a:r>
              <a:rPr lang="en-US" sz="3600" dirty="0">
                <a:solidFill>
                  <a:schemeClr val="bg1"/>
                </a:solidFill>
              </a:rPr>
              <a:t>(Romans 3:21-31)</a:t>
            </a:r>
            <a:endParaRPr lang="en-US" dirty="0">
              <a:solidFill>
                <a:schemeClr val="bg1"/>
              </a:solidFill>
            </a:endParaRPr>
          </a:p>
        </p:txBody>
      </p:sp>
      <p:sp>
        <p:nvSpPr>
          <p:cNvPr id="3" name="Content Placeholder 2">
            <a:extLst>
              <a:ext uri="{FF2B5EF4-FFF2-40B4-BE49-F238E27FC236}">
                <a16:creationId xmlns:a16="http://schemas.microsoft.com/office/drawing/2014/main" id="{58DBBC68-842D-4D6A-9BF2-8C3A716DD2B9}"/>
              </a:ext>
            </a:extLst>
          </p:cNvPr>
          <p:cNvSpPr>
            <a:spLocks noGrp="1"/>
          </p:cNvSpPr>
          <p:nvPr>
            <p:ph idx="1"/>
          </p:nvPr>
        </p:nvSpPr>
        <p:spPr>
          <a:xfrm>
            <a:off x="489858" y="1482343"/>
            <a:ext cx="11527970" cy="5485617"/>
          </a:xfrm>
        </p:spPr>
        <p:txBody>
          <a:bodyPr>
            <a:normAutofit/>
          </a:bodyPr>
          <a:lstStyle/>
          <a:p>
            <a:pPr lvl="0">
              <a:spcBef>
                <a:spcPts val="300"/>
              </a:spcBef>
              <a:defRPr/>
            </a:pPr>
            <a:r>
              <a:rPr lang="en-US" sz="3000" dirty="0">
                <a:solidFill>
                  <a:schemeClr val="bg1"/>
                </a:solidFill>
                <a:effectLst>
                  <a:outerShdw blurRad="38100" dist="38100" dir="2700000" algn="tl">
                    <a:srgbClr val="000000">
                      <a:alpha val="43137"/>
                    </a:srgbClr>
                  </a:outerShdw>
                </a:effectLst>
              </a:rPr>
              <a:t>Sinners are </a:t>
            </a:r>
            <a:r>
              <a:rPr lang="en-US" sz="3000" b="1" dirty="0">
                <a:solidFill>
                  <a:schemeClr val="bg1"/>
                </a:solidFill>
                <a:effectLst>
                  <a:outerShdw blurRad="38100" dist="38100" dir="2700000" algn="tl">
                    <a:srgbClr val="000000">
                      <a:alpha val="43137"/>
                    </a:srgbClr>
                  </a:outerShdw>
                </a:effectLst>
              </a:rPr>
              <a:t>justified</a:t>
            </a:r>
            <a:r>
              <a:rPr lang="en-US" sz="3000" dirty="0">
                <a:solidFill>
                  <a:schemeClr val="bg1"/>
                </a:solidFill>
                <a:effectLst>
                  <a:outerShdw blurRad="38100" dist="38100" dir="2700000" algn="tl">
                    <a:srgbClr val="000000">
                      <a:alpha val="43137"/>
                    </a:srgbClr>
                  </a:outerShdw>
                </a:effectLst>
              </a:rPr>
              <a:t> by </a:t>
            </a:r>
            <a:r>
              <a:rPr lang="en-US" sz="3000" b="1" dirty="0">
                <a:solidFill>
                  <a:schemeClr val="bg1"/>
                </a:solidFill>
                <a:effectLst>
                  <a:outerShdw blurRad="38100" dist="38100" dir="2700000" algn="tl">
                    <a:srgbClr val="000000">
                      <a:alpha val="43137"/>
                    </a:srgbClr>
                  </a:outerShdw>
                </a:effectLst>
              </a:rPr>
              <a:t>grace</a:t>
            </a:r>
            <a:r>
              <a:rPr lang="en-US" sz="3000" dirty="0">
                <a:solidFill>
                  <a:schemeClr val="bg1"/>
                </a:solidFill>
                <a:effectLst>
                  <a:outerShdw blurRad="38100" dist="38100" dir="2700000" algn="tl">
                    <a:srgbClr val="000000">
                      <a:alpha val="43137"/>
                    </a:srgbClr>
                  </a:outerShdw>
                </a:effectLst>
              </a:rPr>
              <a:t> through </a:t>
            </a:r>
            <a:r>
              <a:rPr lang="en-US" sz="3000" b="1" dirty="0">
                <a:solidFill>
                  <a:schemeClr val="bg1"/>
                </a:solidFill>
                <a:effectLst>
                  <a:outerShdw blurRad="38100" dist="38100" dir="2700000" algn="tl">
                    <a:srgbClr val="000000">
                      <a:alpha val="43137"/>
                    </a:srgbClr>
                  </a:outerShdw>
                </a:effectLst>
              </a:rPr>
              <a:t>faith</a:t>
            </a:r>
            <a:r>
              <a:rPr lang="en-US" sz="3000" dirty="0">
                <a:solidFill>
                  <a:schemeClr val="bg1"/>
                </a:solidFill>
                <a:effectLst>
                  <a:outerShdw blurRad="38100" dist="38100" dir="2700000" algn="tl">
                    <a:srgbClr val="000000">
                      <a:alpha val="43137"/>
                    </a:srgbClr>
                  </a:outerShdw>
                </a:effectLst>
              </a:rPr>
              <a:t> (3:25b)</a:t>
            </a:r>
          </a:p>
          <a:p>
            <a:pPr marL="511175" lvl="1" indent="-282575">
              <a:spcBef>
                <a:spcPts val="300"/>
              </a:spcBef>
              <a:defRPr/>
            </a:pPr>
            <a:r>
              <a:rPr kumimoji="0" lang="en-US" sz="2600" b="1" i="0" u="none" strike="noStrike" kern="1200" cap="none" spc="0" normalizeH="0" baseline="0" noProof="0" dirty="0">
                <a:ln>
                  <a:noFill/>
                </a:ln>
                <a:solidFill>
                  <a:schemeClr val="accent5">
                    <a:lumMod val="40000"/>
                    <a:lumOff val="60000"/>
                  </a:schemeClr>
                </a:solidFill>
                <a:effectLst>
                  <a:glow rad="139700">
                    <a:schemeClr val="accent5">
                      <a:satMod val="175000"/>
                      <a:alpha val="40000"/>
                    </a:schemeClr>
                  </a:glow>
                  <a:outerShdw blurRad="38100" dist="38100" dir="2700000" algn="tl">
                    <a:srgbClr val="000000">
                      <a:alpha val="43137"/>
                    </a:srgbClr>
                  </a:outerShdw>
                </a:effectLst>
                <a:uLnTx/>
                <a:uFillTx/>
                <a:latin typeface="Franklin Gothic Book" panose="020B0503020102020204"/>
                <a:ea typeface="+mn-ea"/>
                <a:cs typeface="+mn-cs"/>
              </a:rPr>
              <a:t>“</a:t>
            </a:r>
            <a:r>
              <a:rPr kumimoji="0" lang="en-US" sz="3000" b="1" i="0" u="none" strike="noStrike" kern="1200" cap="none" spc="0" normalizeH="0" baseline="0" noProof="0" dirty="0">
                <a:ln>
                  <a:noFill/>
                </a:ln>
                <a:solidFill>
                  <a:schemeClr val="accent5">
                    <a:lumMod val="40000"/>
                    <a:lumOff val="60000"/>
                  </a:schemeClr>
                </a:solidFill>
                <a:effectLst>
                  <a:glow rad="139700">
                    <a:schemeClr val="accent5">
                      <a:satMod val="175000"/>
                      <a:alpha val="40000"/>
                    </a:schemeClr>
                  </a:glow>
                  <a:outerShdw blurRad="38100" dist="38100" dir="2700000" algn="tl">
                    <a:srgbClr val="000000">
                      <a:alpha val="43137"/>
                    </a:srgbClr>
                  </a:outerShdw>
                </a:effectLst>
                <a:uLnTx/>
                <a:uFillTx/>
                <a:latin typeface="Franklin Gothic Book" panose="020B0503020102020204"/>
                <a:ea typeface="+mn-ea"/>
                <a:cs typeface="+mn-cs"/>
              </a:rPr>
              <a:t>Justified” </a:t>
            </a:r>
            <a:r>
              <a:rPr kumimoji="0" lang="en-US" sz="3000" b="0" i="0" u="none" strike="noStrike" kern="1200" cap="none" spc="0" normalizeH="0" baseline="0" noProof="0" dirty="0">
                <a:ln>
                  <a:noFill/>
                </a:ln>
                <a:solidFill>
                  <a:srgbClr val="FFC000">
                    <a:lumMod val="40000"/>
                    <a:lumOff val="60000"/>
                  </a:srgbClr>
                </a:solidFill>
                <a:effectLst>
                  <a:outerShdw blurRad="38100" dist="38100" dir="2700000" algn="tl">
                    <a:srgbClr val="000000">
                      <a:alpha val="43137"/>
                    </a:srgbClr>
                  </a:outerShdw>
                </a:effectLst>
                <a:uLnTx/>
                <a:uFillTx/>
                <a:latin typeface="Franklin Gothic Book" panose="020B0503020102020204"/>
                <a:ea typeface="+mn-ea"/>
                <a:cs typeface="+mn-cs"/>
              </a:rPr>
              <a:t>is to be declared free from guilt.</a:t>
            </a:r>
          </a:p>
          <a:p>
            <a:pPr marL="511175" lvl="1" indent="-282575">
              <a:spcBef>
                <a:spcPts val="300"/>
              </a:spcBef>
              <a:defRPr/>
            </a:pPr>
            <a:r>
              <a:rPr kumimoji="0" lang="en-US" sz="3000" b="1" i="0" u="none" strike="noStrike" kern="1200" cap="none" spc="0" normalizeH="0" baseline="0" noProof="0" dirty="0">
                <a:ln>
                  <a:noFill/>
                </a:ln>
                <a:solidFill>
                  <a:schemeClr val="accent5">
                    <a:lumMod val="40000"/>
                    <a:lumOff val="60000"/>
                  </a:schemeClr>
                </a:solidFill>
                <a:effectLst>
                  <a:glow rad="139700">
                    <a:schemeClr val="accent5">
                      <a:satMod val="175000"/>
                      <a:alpha val="40000"/>
                    </a:schemeClr>
                  </a:glow>
                  <a:outerShdw blurRad="38100" dist="38100" dir="2700000" algn="tl">
                    <a:srgbClr val="000000">
                      <a:alpha val="43137"/>
                    </a:srgbClr>
                  </a:outerShdw>
                </a:effectLst>
                <a:uLnTx/>
                <a:uFillTx/>
                <a:latin typeface="Franklin Gothic Book" panose="020B0503020102020204"/>
                <a:ea typeface="+mn-ea"/>
                <a:cs typeface="+mn-cs"/>
              </a:rPr>
              <a:t>“Grace” </a:t>
            </a:r>
            <a:r>
              <a:rPr kumimoji="0" lang="en-US" sz="3000" b="0" i="0" u="none" strike="noStrike" kern="1200" cap="none" spc="0" normalizeH="0" baseline="0" noProof="0" dirty="0">
                <a:ln>
                  <a:noFill/>
                </a:ln>
                <a:solidFill>
                  <a:srgbClr val="FFC000">
                    <a:lumMod val="40000"/>
                    <a:lumOff val="60000"/>
                  </a:srgbClr>
                </a:solidFill>
                <a:effectLst>
                  <a:outerShdw blurRad="38100" dist="38100" dir="2700000" algn="tl">
                    <a:srgbClr val="000000">
                      <a:alpha val="43137"/>
                    </a:srgbClr>
                  </a:outerShdw>
                </a:effectLst>
                <a:uLnTx/>
                <a:uFillTx/>
                <a:latin typeface="Franklin Gothic Book" panose="020B0503020102020204"/>
                <a:ea typeface="+mn-ea"/>
                <a:cs typeface="+mn-cs"/>
              </a:rPr>
              <a:t>is favor; the expression of a disposition to give and bless. </a:t>
            </a:r>
            <a:r>
              <a:rPr kumimoji="0" lang="en-US" sz="2800" b="0" i="0" u="none" strike="noStrike" kern="1200" cap="none" spc="0" normalizeH="0" noProof="0" dirty="0">
                <a:ln>
                  <a:noFill/>
                </a:ln>
                <a:solidFill>
                  <a:srgbClr val="FFC000">
                    <a:lumMod val="40000"/>
                    <a:lumOff val="60000"/>
                  </a:srgbClr>
                </a:solidFill>
                <a:effectLst>
                  <a:outerShdw blurRad="38100" dist="38100" dir="2700000" algn="tl">
                    <a:srgbClr val="000000">
                      <a:alpha val="43137"/>
                    </a:srgbClr>
                  </a:outerShdw>
                </a:effectLst>
                <a:uLnTx/>
                <a:uFillTx/>
                <a:latin typeface="Franklin Gothic Book" panose="020B0503020102020204"/>
                <a:ea typeface="+mn-ea"/>
                <a:cs typeface="+mn-cs"/>
              </a:rPr>
              <a:t> Sinners do not deserve this from God and can do nothing to merit it.</a:t>
            </a:r>
          </a:p>
          <a:p>
            <a:pPr marL="511175" lvl="1" indent="-282575">
              <a:spcBef>
                <a:spcPts val="300"/>
              </a:spcBef>
              <a:defRPr/>
            </a:pPr>
            <a:r>
              <a:rPr kumimoji="0" lang="en-US" sz="3000" b="1" i="0" u="none" strike="noStrike" kern="1200" cap="none" spc="0" normalizeH="0" baseline="0" noProof="0" dirty="0">
                <a:ln>
                  <a:noFill/>
                </a:ln>
                <a:solidFill>
                  <a:schemeClr val="accent5">
                    <a:lumMod val="40000"/>
                    <a:lumOff val="60000"/>
                  </a:schemeClr>
                </a:solidFill>
                <a:effectLst>
                  <a:glow rad="139700">
                    <a:schemeClr val="accent5">
                      <a:satMod val="175000"/>
                      <a:alpha val="40000"/>
                    </a:schemeClr>
                  </a:glow>
                  <a:outerShdw blurRad="38100" dist="38100" dir="2700000" algn="tl">
                    <a:srgbClr val="000000">
                      <a:alpha val="43137"/>
                    </a:srgbClr>
                  </a:outerShdw>
                </a:effectLst>
                <a:uLnTx/>
                <a:uFillTx/>
                <a:latin typeface="Franklin Gothic Book" panose="020B0503020102020204"/>
                <a:ea typeface="+mn-ea"/>
                <a:cs typeface="+mn-cs"/>
              </a:rPr>
              <a:t>“Redemption</a:t>
            </a:r>
            <a:r>
              <a:rPr kumimoji="0" lang="en-US" sz="3000" b="0" i="0" u="none" strike="noStrike" kern="1200" cap="none" spc="0" normalizeH="0" baseline="0" noProof="0" dirty="0">
                <a:ln>
                  <a:noFill/>
                </a:ln>
                <a:solidFill>
                  <a:schemeClr val="accent5">
                    <a:lumMod val="40000"/>
                    <a:lumOff val="60000"/>
                  </a:schemeClr>
                </a:solidFill>
                <a:effectLst>
                  <a:outerShdw blurRad="38100" dist="38100" dir="2700000" algn="tl">
                    <a:srgbClr val="000000">
                      <a:alpha val="43137"/>
                    </a:srgbClr>
                  </a:outerShdw>
                </a:effectLst>
                <a:uLnTx/>
                <a:uFillTx/>
                <a:latin typeface="Franklin Gothic Book" panose="020B0503020102020204"/>
                <a:ea typeface="+mn-ea"/>
                <a:cs typeface="+mn-cs"/>
              </a:rPr>
              <a:t>” </a:t>
            </a:r>
            <a:r>
              <a:rPr kumimoji="0" lang="en-US" sz="3000" b="0" i="0" u="none" strike="noStrike" kern="1200" cap="none" spc="0" normalizeH="0" baseline="0" noProof="0" dirty="0">
                <a:ln>
                  <a:noFill/>
                </a:ln>
                <a:solidFill>
                  <a:srgbClr val="FFC000">
                    <a:lumMod val="40000"/>
                    <a:lumOff val="60000"/>
                  </a:srgbClr>
                </a:solidFill>
                <a:effectLst>
                  <a:outerShdw blurRad="38100" dist="38100" dir="2700000" algn="tl">
                    <a:srgbClr val="000000">
                      <a:alpha val="43137"/>
                    </a:srgbClr>
                  </a:outerShdw>
                </a:effectLst>
                <a:uLnTx/>
                <a:uFillTx/>
                <a:latin typeface="Franklin Gothic Book" panose="020B0503020102020204"/>
                <a:ea typeface="+mn-ea"/>
                <a:cs typeface="+mn-cs"/>
              </a:rPr>
              <a:t>is deliverance from the guilt and penalty of sin by means of payment of a ransom.</a:t>
            </a:r>
          </a:p>
          <a:p>
            <a:pPr marL="511175" lvl="1" indent="-282575">
              <a:spcBef>
                <a:spcPts val="300"/>
              </a:spcBef>
              <a:defRPr/>
            </a:pPr>
            <a:r>
              <a:rPr kumimoji="0" lang="en-US" sz="3000" b="1" i="0" u="none" strike="noStrike" kern="1200" cap="none" spc="0" normalizeH="0" baseline="0" noProof="0" dirty="0">
                <a:ln>
                  <a:noFill/>
                </a:ln>
                <a:solidFill>
                  <a:schemeClr val="accent5">
                    <a:lumMod val="40000"/>
                    <a:lumOff val="60000"/>
                  </a:schemeClr>
                </a:solidFill>
                <a:effectLst>
                  <a:glow rad="139700">
                    <a:schemeClr val="accent5">
                      <a:satMod val="175000"/>
                      <a:alpha val="40000"/>
                    </a:schemeClr>
                  </a:glow>
                  <a:outerShdw blurRad="38100" dist="38100" dir="2700000" algn="tl">
                    <a:srgbClr val="000000">
                      <a:alpha val="43137"/>
                    </a:srgbClr>
                  </a:outerShdw>
                </a:effectLst>
                <a:uLnTx/>
                <a:uFillTx/>
                <a:latin typeface="Franklin Gothic Book" panose="020B0503020102020204"/>
                <a:ea typeface="+mn-ea"/>
                <a:cs typeface="+mn-cs"/>
              </a:rPr>
              <a:t>“Propitiation” </a:t>
            </a:r>
            <a:r>
              <a:rPr kumimoji="0" lang="en-US" sz="3000" b="0" i="0" u="none" strike="noStrike" kern="1200" cap="none" spc="0" normalizeH="0" baseline="0" noProof="0" dirty="0">
                <a:ln>
                  <a:noFill/>
                </a:ln>
                <a:solidFill>
                  <a:srgbClr val="FFC000">
                    <a:lumMod val="40000"/>
                    <a:lumOff val="60000"/>
                  </a:srgbClr>
                </a:solidFill>
                <a:effectLst>
                  <a:outerShdw blurRad="38100" dist="38100" dir="2700000" algn="tl">
                    <a:srgbClr val="000000">
                      <a:alpha val="43137"/>
                    </a:srgbClr>
                  </a:outerShdw>
                </a:effectLst>
                <a:uLnTx/>
                <a:uFillTx/>
                <a:latin typeface="Franklin Gothic Book" panose="020B0503020102020204"/>
                <a:ea typeface="+mn-ea"/>
                <a:cs typeface="+mn-cs"/>
              </a:rPr>
              <a:t>is an appeasement or atonement (Hebrews 9:5; Leviticus 16:15-16; 1 John 2:2 &amp; 4:10)</a:t>
            </a:r>
            <a:r>
              <a:rPr kumimoji="0" lang="en-US" sz="2600" b="0" i="0" u="none" strike="noStrike" kern="1200" cap="none" spc="0" normalizeH="0" baseline="0" noProof="0" dirty="0">
                <a:ln>
                  <a:noFill/>
                </a:ln>
                <a:solidFill>
                  <a:srgbClr val="FFC000">
                    <a:lumMod val="40000"/>
                    <a:lumOff val="60000"/>
                  </a:srgbClr>
                </a:solidFill>
                <a:effectLst>
                  <a:outerShdw blurRad="38100" dist="38100" dir="2700000" algn="tl">
                    <a:srgbClr val="000000">
                      <a:alpha val="43137"/>
                    </a:srgbClr>
                  </a:outerShdw>
                </a:effectLst>
                <a:uLnTx/>
                <a:uFillTx/>
                <a:latin typeface="Franklin Gothic Book" panose="020B0503020102020204"/>
                <a:ea typeface="+mn-ea"/>
                <a:cs typeface="+mn-cs"/>
              </a:rPr>
              <a:t>.</a:t>
            </a:r>
          </a:p>
          <a:p>
            <a:pPr lvl="0">
              <a:spcBef>
                <a:spcPts val="300"/>
              </a:spcBef>
              <a:defRPr/>
            </a:pPr>
            <a:r>
              <a:rPr kumimoji="0" lang="en-US" sz="3000" b="0" i="0" u="none" strike="noStrike" kern="1200" cap="none" spc="0" normalizeH="0" noProof="0" dirty="0">
                <a:ln>
                  <a:noFill/>
                </a:ln>
                <a:solidFill>
                  <a:schemeClr val="bg1"/>
                </a:solidFill>
                <a:effectLst>
                  <a:outerShdw blurRad="38100" dist="38100" dir="2700000" algn="tl">
                    <a:srgbClr val="000000">
                      <a:alpha val="43137"/>
                    </a:srgbClr>
                  </a:outerShdw>
                </a:effectLst>
                <a:uLnTx/>
                <a:uFillTx/>
                <a:latin typeface="Franklin Gothic Book" panose="020B0503020102020204"/>
                <a:ea typeface="+mn-ea"/>
                <a:cs typeface="+mn-cs"/>
              </a:rPr>
              <a:t>Faith is the proper response to God’s grace (3:22, 25. 26 cf. 5:1-2)</a:t>
            </a:r>
          </a:p>
          <a:p>
            <a:pPr lvl="0">
              <a:spcBef>
                <a:spcPts val="300"/>
              </a:spcBef>
              <a:defRPr/>
            </a:pPr>
            <a:r>
              <a:rPr kumimoji="0" lang="en-US" sz="3000" b="0" i="0" u="none" strike="noStrike" kern="1200" cap="none" spc="0" normalizeH="0" noProof="0" dirty="0">
                <a:ln>
                  <a:noFill/>
                </a:ln>
                <a:solidFill>
                  <a:schemeClr val="bg1"/>
                </a:solidFill>
                <a:effectLst>
                  <a:outerShdw blurRad="38100" dist="38100" dir="2700000" algn="tl">
                    <a:srgbClr val="000000">
                      <a:alpha val="43137"/>
                    </a:srgbClr>
                  </a:outerShdw>
                </a:effectLst>
                <a:uLnTx/>
                <a:uFillTx/>
                <a:latin typeface="Franklin Gothic Book" panose="020B0503020102020204"/>
                <a:ea typeface="+mn-ea"/>
                <a:cs typeface="+mn-cs"/>
              </a:rPr>
              <a:t>God is justified in justifying sinners (3:25c-26)</a:t>
            </a:r>
          </a:p>
          <a:p>
            <a:pPr marL="511175" lvl="1" indent="-282575">
              <a:spcBef>
                <a:spcPts val="300"/>
              </a:spcBef>
              <a:defRPr/>
            </a:pPr>
            <a:r>
              <a:rPr kumimoji="0" lang="en-US" sz="2800" b="0" i="0" u="none" strike="noStrike" kern="1200" cap="none" spc="0" normalizeH="0" baseline="0" noProof="0" dirty="0">
                <a:ln>
                  <a:noFill/>
                </a:ln>
                <a:solidFill>
                  <a:srgbClr val="FFC000">
                    <a:lumMod val="40000"/>
                    <a:lumOff val="60000"/>
                  </a:srgbClr>
                </a:solidFill>
                <a:effectLst>
                  <a:outerShdw blurRad="38100" dist="38100" dir="2700000" algn="tl">
                    <a:srgbClr val="000000">
                      <a:alpha val="43137"/>
                    </a:srgbClr>
                  </a:outerShdw>
                </a:effectLst>
                <a:uLnTx/>
                <a:uFillTx/>
                <a:latin typeface="Franklin Gothic Book" panose="020B0503020102020204"/>
                <a:ea typeface="+mn-ea"/>
                <a:cs typeface="+mn-cs"/>
              </a:rPr>
              <a:t>The fact Christ’s sacrifice paid for the sins of all men justifies God for having passed over sins before the cross (Isaiah 53:4-6; 2 Cor. 5:21)</a:t>
            </a:r>
          </a:p>
          <a:p>
            <a:pPr lvl="0">
              <a:spcBef>
                <a:spcPts val="300"/>
              </a:spcBef>
              <a:defRPr/>
            </a:pPr>
            <a:endParaRPr kumimoji="0" lang="en-US" sz="2800" b="0" i="0" u="none" strike="noStrike" kern="1200" cap="none" spc="0" normalizeH="0" baseline="0" noProof="0" dirty="0">
              <a:ln>
                <a:noFill/>
              </a:ln>
              <a:solidFill>
                <a:srgbClr val="FFC000">
                  <a:lumMod val="40000"/>
                  <a:lumOff val="60000"/>
                </a:srgbClr>
              </a:solidFill>
              <a:effectLst>
                <a:outerShdw blurRad="38100" dist="38100" dir="2700000" algn="tl">
                  <a:srgbClr val="000000">
                    <a:alpha val="43137"/>
                  </a:srgbClr>
                </a:outerShdw>
              </a:effectLst>
              <a:uLnTx/>
              <a:uFillTx/>
              <a:latin typeface="Franklin Gothic Book" panose="020B0503020102020204"/>
              <a:ea typeface="+mn-ea"/>
              <a:cs typeface="+mn-cs"/>
            </a:endParaRPr>
          </a:p>
          <a:p>
            <a:endParaRPr lang="en-US" dirty="0"/>
          </a:p>
        </p:txBody>
      </p:sp>
    </p:spTree>
    <p:extLst>
      <p:ext uri="{BB962C8B-B14F-4D97-AF65-F5344CB8AC3E}">
        <p14:creationId xmlns:p14="http://schemas.microsoft.com/office/powerpoint/2010/main" val="181204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3518F-9C14-48FC-8875-7C45A91CE00F}"/>
              </a:ext>
            </a:extLst>
          </p:cNvPr>
          <p:cNvSpPr>
            <a:spLocks noGrp="1"/>
          </p:cNvSpPr>
          <p:nvPr>
            <p:ph type="title"/>
          </p:nvPr>
        </p:nvSpPr>
        <p:spPr>
          <a:xfrm>
            <a:off x="555585" y="365125"/>
            <a:ext cx="11146557" cy="1325563"/>
          </a:xfrm>
        </p:spPr>
        <p:txBody>
          <a:bodyPr>
            <a:normAutofit/>
          </a:bodyPr>
          <a:lstStyle/>
          <a:p>
            <a:r>
              <a:rPr lang="en-US" sz="4000" dirty="0">
                <a:solidFill>
                  <a:schemeClr val="bg1"/>
                </a:solidFill>
              </a:rPr>
              <a:t>Abraham &amp; David Illustrate Justification by Faith </a:t>
            </a:r>
            <a:r>
              <a:rPr lang="en-US" sz="3200" dirty="0">
                <a:solidFill>
                  <a:schemeClr val="bg1"/>
                </a:solidFill>
              </a:rPr>
              <a:t>(Romans 4:1-8)</a:t>
            </a:r>
            <a:endParaRPr lang="en-US" dirty="0">
              <a:solidFill>
                <a:schemeClr val="bg1"/>
              </a:solidFill>
            </a:endParaRPr>
          </a:p>
        </p:txBody>
      </p:sp>
      <p:sp>
        <p:nvSpPr>
          <p:cNvPr id="3" name="Content Placeholder 2">
            <a:extLst>
              <a:ext uri="{FF2B5EF4-FFF2-40B4-BE49-F238E27FC236}">
                <a16:creationId xmlns:a16="http://schemas.microsoft.com/office/drawing/2014/main" id="{58DBBC68-842D-4D6A-9BF2-8C3A716DD2B9}"/>
              </a:ext>
            </a:extLst>
          </p:cNvPr>
          <p:cNvSpPr>
            <a:spLocks noGrp="1"/>
          </p:cNvSpPr>
          <p:nvPr>
            <p:ph idx="1"/>
          </p:nvPr>
        </p:nvSpPr>
        <p:spPr>
          <a:xfrm>
            <a:off x="636608" y="1690688"/>
            <a:ext cx="10717192" cy="5035232"/>
          </a:xfrm>
        </p:spPr>
        <p:txBody>
          <a:bodyPr>
            <a:normAutofit/>
          </a:bodyPr>
          <a:lstStyle/>
          <a:p>
            <a:pPr marL="288925" lvl="0" indent="-288925">
              <a:defRPr/>
            </a:pPr>
            <a:r>
              <a:rPr kumimoji="0" lang="en-US" sz="3200" b="0" i="0" u="none" strike="noStrike" kern="1200" cap="none" spc="0" normalizeH="0" baseline="0" noProof="0" dirty="0">
                <a:ln>
                  <a:noFill/>
                </a:ln>
                <a:solidFill>
                  <a:prstClr val="white"/>
                </a:solidFill>
                <a:effectLst/>
                <a:uLnTx/>
                <a:uFillTx/>
                <a:latin typeface="Franklin Gothic Book" panose="020B0503020102020204"/>
                <a:ea typeface="+mn-ea"/>
                <a:cs typeface="+mn-cs"/>
              </a:rPr>
              <a:t>Abraham was justified by Faith apart from works of the Law or </a:t>
            </a:r>
            <a:r>
              <a:rPr lang="en-US" sz="3200" dirty="0">
                <a:solidFill>
                  <a:prstClr val="white"/>
                </a:solidFill>
                <a:latin typeface="Franklin Gothic Book" panose="020B0503020102020204"/>
              </a:rPr>
              <a:t>works of m</a:t>
            </a:r>
            <a:r>
              <a:rPr kumimoji="0" lang="en-US" sz="3200" b="0" i="0" u="none" strike="noStrike" kern="1200" cap="none" spc="0" normalizeH="0" baseline="0" noProof="0" dirty="0" err="1">
                <a:ln>
                  <a:noFill/>
                </a:ln>
                <a:solidFill>
                  <a:prstClr val="white"/>
                </a:solidFill>
                <a:effectLst/>
                <a:uLnTx/>
                <a:uFillTx/>
                <a:latin typeface="Franklin Gothic Book" panose="020B0503020102020204"/>
                <a:ea typeface="+mn-ea"/>
                <a:cs typeface="+mn-cs"/>
              </a:rPr>
              <a:t>erit</a:t>
            </a:r>
            <a:r>
              <a:rPr kumimoji="0" lang="en-US" sz="3200" b="0" i="0" u="none" strike="noStrike" kern="1200" cap="none" spc="0" normalizeH="0" baseline="0" noProof="0" dirty="0">
                <a:ln>
                  <a:noFill/>
                </a:ln>
                <a:solidFill>
                  <a:prstClr val="white"/>
                </a:solidFill>
                <a:effectLst/>
                <a:uLnTx/>
                <a:uFillTx/>
                <a:latin typeface="Franklin Gothic Book" panose="020B0503020102020204"/>
                <a:ea typeface="+mn-ea"/>
                <a:cs typeface="+mn-cs"/>
              </a:rPr>
              <a:t> (4:1-5). </a:t>
            </a:r>
          </a:p>
          <a:p>
            <a:pPr marL="625475" lvl="1" indent="-336550">
              <a:defRPr/>
            </a:pPr>
            <a:r>
              <a:rPr lang="en-US" sz="2800" i="1" dirty="0">
                <a:solidFill>
                  <a:schemeClr val="accent4">
                    <a:lumMod val="40000"/>
                    <a:lumOff val="60000"/>
                  </a:schemeClr>
                </a:solidFill>
                <a:latin typeface="Franklin Gothic Book" panose="020B0503020102020204"/>
              </a:rPr>
              <a:t>Abraham did not earn his justification; God justified Abraham because Abraham believed in God and showed it! (cf. Gen. 15:6)</a:t>
            </a:r>
          </a:p>
          <a:p>
            <a:pPr marL="625475" lvl="1" indent="-336550">
              <a:defRPr/>
            </a:pPr>
            <a:r>
              <a:rPr lang="en-US" sz="2800" i="1" dirty="0">
                <a:solidFill>
                  <a:schemeClr val="accent4">
                    <a:lumMod val="40000"/>
                    <a:lumOff val="60000"/>
                  </a:schemeClr>
                </a:solidFill>
                <a:latin typeface="Franklin Gothic Book" panose="020B0503020102020204"/>
              </a:rPr>
              <a:t>Abraham had been living by faith for many years before this declaration (Acts 7:2-4; Hebrews 11:8; Galatians 3:6). </a:t>
            </a:r>
          </a:p>
          <a:p>
            <a:pPr marL="625475" lvl="1" indent="-336550">
              <a:defRPr/>
            </a:pPr>
            <a:r>
              <a:rPr lang="en-US" sz="2800" i="1" dirty="0">
                <a:solidFill>
                  <a:schemeClr val="accent4">
                    <a:lumMod val="40000"/>
                    <a:lumOff val="60000"/>
                  </a:schemeClr>
                </a:solidFill>
                <a:latin typeface="Franklin Gothic Book" panose="020B0503020102020204"/>
              </a:rPr>
              <a:t>His justification by faith per Genesis 15:6 is evident in his later life also (James 2:20-24; Gen. 22:1-18).</a:t>
            </a:r>
          </a:p>
          <a:p>
            <a:pPr marL="625475" lvl="1" indent="-336550">
              <a:defRPr/>
            </a:pPr>
            <a:r>
              <a:rPr lang="en-US" sz="2800" i="1" dirty="0">
                <a:solidFill>
                  <a:schemeClr val="accent4">
                    <a:lumMod val="40000"/>
                    <a:lumOff val="60000"/>
                  </a:schemeClr>
                </a:solidFill>
                <a:latin typeface="Franklin Gothic Book" panose="020B0503020102020204"/>
              </a:rPr>
              <a:t>In each of these instances, Abraham’s faith obeyed (worked).</a:t>
            </a:r>
          </a:p>
          <a:p>
            <a:pPr marL="288925" indent="-288925">
              <a:defRPr/>
            </a:pPr>
            <a:r>
              <a:rPr kumimoji="0" lang="en-US" sz="3200" b="0" u="none" strike="noStrike" kern="1200" cap="none" spc="0" normalizeH="0" baseline="0" noProof="0" dirty="0">
                <a:ln>
                  <a:noFill/>
                </a:ln>
                <a:solidFill>
                  <a:schemeClr val="bg1"/>
                </a:solidFill>
                <a:uLnTx/>
                <a:uFillTx/>
                <a:latin typeface="Franklin Gothic Book" panose="020B0503020102020204"/>
                <a:ea typeface="+mn-ea"/>
                <a:cs typeface="+mn-cs"/>
              </a:rPr>
              <a:t>David describes justification apart from works as being “forgiven” (4:6-8).</a:t>
            </a:r>
          </a:p>
          <a:p>
            <a:endParaRPr lang="en-US" dirty="0"/>
          </a:p>
        </p:txBody>
      </p:sp>
    </p:spTree>
    <p:extLst>
      <p:ext uri="{BB962C8B-B14F-4D97-AF65-F5344CB8AC3E}">
        <p14:creationId xmlns:p14="http://schemas.microsoft.com/office/powerpoint/2010/main" val="3820465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nstantia-Franklin Gothic Book">
      <a:majorFont>
        <a:latin typeface="Constantia" panose="02030602050306030303"/>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2950</TotalTime>
  <Words>2107</Words>
  <Application>Microsoft Office PowerPoint</Application>
  <PresentationFormat>Widescreen</PresentationFormat>
  <Paragraphs>102</Paragraphs>
  <Slides>11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Constantia</vt:lpstr>
      <vt:lpstr>Franklin Gothic Book</vt:lpstr>
      <vt:lpstr>Office Theme</vt:lpstr>
      <vt:lpstr>Studies in the Epistles</vt:lpstr>
      <vt:lpstr>Theme of Romans The Gospel is God’s Power to Save!</vt:lpstr>
      <vt:lpstr>Outline of Romans</vt:lpstr>
      <vt:lpstr>The Epistle to the Romans Lesson 1 – Romans 1-4</vt:lpstr>
      <vt:lpstr>PowerPoint Presentation</vt:lpstr>
      <vt:lpstr>Why do People need Salvation? (Romans 1:18—3:20)</vt:lpstr>
      <vt:lpstr>Why do People need Salvation? (Romans 1:18—3:20)</vt:lpstr>
      <vt:lpstr>How Can a Righteous God Save Sinful Man? (Romans 3:21-31)</vt:lpstr>
      <vt:lpstr>Abraham &amp; David Illustrate Justification by Faith (Romans 4:1-8)</vt:lpstr>
      <vt:lpstr>Abraham &amp; Illustrates Justification by Faith (Romans 4:9-25)</vt:lpstr>
      <vt:lpstr>Questions over key concepts: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Studies in the Epistles</dc:title>
  <dc:creator>Steve</dc:creator>
  <cp:lastModifiedBy>Steve</cp:lastModifiedBy>
  <cp:revision>14</cp:revision>
  <cp:lastPrinted>2021-10-08T20:02:59Z</cp:lastPrinted>
  <dcterms:created xsi:type="dcterms:W3CDTF">2021-08-25T18:02:30Z</dcterms:created>
  <dcterms:modified xsi:type="dcterms:W3CDTF">2021-10-09T21:39:31Z</dcterms:modified>
</cp:coreProperties>
</file>