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9" r:id="rId2"/>
    <p:sldId id="351" r:id="rId3"/>
    <p:sldId id="370" r:id="rId4"/>
    <p:sldId id="371" r:id="rId5"/>
    <p:sldId id="372" r:id="rId6"/>
    <p:sldId id="374" r:id="rId7"/>
    <p:sldId id="373" r:id="rId8"/>
    <p:sldId id="375" r:id="rId9"/>
    <p:sldId id="376" r:id="rId10"/>
    <p:sldId id="377" r:id="rId11"/>
    <p:sldId id="378" r:id="rId12"/>
    <p:sldId id="379" r:id="rId13"/>
    <p:sldId id="266" r:id="rId14"/>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4" autoAdjust="0"/>
    <p:restoredTop sz="77311" autoAdjust="0"/>
  </p:normalViewPr>
  <p:slideViewPr>
    <p:cSldViewPr snapToGrid="0">
      <p:cViewPr varScale="1">
        <p:scale>
          <a:sx n="46" d="100"/>
          <a:sy n="46" d="100"/>
        </p:scale>
        <p:origin x="1240" y="36"/>
      </p:cViewPr>
      <p:guideLst/>
    </p:cSldViewPr>
  </p:slideViewPr>
  <p:notesTextViewPr>
    <p:cViewPr>
      <p:scale>
        <a:sx n="1" d="1"/>
        <a:sy n="1" d="1"/>
      </p:scale>
      <p:origin x="0" y="-141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11/21/2021</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states of “Suffering” and being “cheerful” are opposites.  Suffering is that which creates “bad feelings” -- “Sickness, bereavement, disappointment, persecutions, loss of health or property.” Cheerful is a “state of mind that is free of trouble” (Barnes).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 107:6, 13, 19, 28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speaks of those who “cry out to the LORD in their trouble, And He brings them out of their distresses.”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16:25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at midnight Paul and Silas were praying and singing hymns to God, and the prisoners were listening to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149:5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 the saints be joyful in glory; Let them sing aloud on their beds.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6:17-18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you, when you fast, anoint your head and wash your face,  (18)  so that you do not appear to men to be fasting, but to your Father who is in the secret place; and your Father who sees in secret will reward you openly.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Luke 7:46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did not anoint My head with oil, but this woman has anointed My feet with fragrant 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23:5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prepare a table before me in the presence of my enemies; You anoint my head with oil; My cup runs 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Mark 9:29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He said to them, "This kind can come out by nothing but prayer and fasting.“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11:41-42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Then they took away the stone from the place where the dead man was lying. And Jesus lifted up His eyes and said, "Father, I thank You that You have heard Me.  (42)  And I know that You always hear Me, but because of the people who are standing by I said this, that they may believe that You sent 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10</a:t>
            </a:fld>
            <a:endParaRPr lang="en-US"/>
          </a:p>
        </p:txBody>
      </p:sp>
    </p:spTree>
    <p:extLst>
      <p:ext uri="{BB962C8B-B14F-4D97-AF65-F5344CB8AC3E}">
        <p14:creationId xmlns:p14="http://schemas.microsoft.com/office/powerpoint/2010/main" val="2558578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8:22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Repent therefore of this your wickedness, and pray God if perhaps the thought of your heart may be forgiven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John 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we confess our sins, He is faithful and just to forgive us our sins and to cleanse us from all unrighteousness.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Proverbs 28:13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 who covers his sins will not prosper, But whoever confesses and forsakes them will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Proverbs 15:8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sacrifice of the wicked is an abomination to the LORD, But the prayer of the upright is His delight.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Proverbs 28:9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who turns away his ear from hearing the law, Even his prayer is an abomination.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3:12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the eyes of the LORD are on the righteous, and his ears are open to their prayers; but the face of the LORD is against those who do evil.“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Kings 17:1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Elijah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Tishbite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 the inhabitants of Gilead, said to Ahab, "As the LORD God of Israel lives, before whom I stand, there shall not be dew nor rain these years, except at my word."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11</a:t>
            </a:fld>
            <a:endParaRPr lang="en-US"/>
          </a:p>
        </p:txBody>
      </p:sp>
    </p:spTree>
    <p:extLst>
      <p:ext uri="{BB962C8B-B14F-4D97-AF65-F5344CB8AC3E}">
        <p14:creationId xmlns:p14="http://schemas.microsoft.com/office/powerpoint/2010/main" val="246520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8:22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Repent therefore of this your wickedness, and pray God if perhaps the thought of your heart may be forgiven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John 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we confess our sins, He is faithful and just to forgive us our sins and to cleanse us from all unrighteousness.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Proverbs 28:13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 who covers his sins will not prosper, But whoever confesses and forsakes them will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Proverbs 15:8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sacrifice of the wicked is an abomination to the LORD, But the prayer of the upright is His delight.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Proverbs 28:9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who turns away his ear from hearing the law, Even his prayer is an abomination.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3:12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the eyes of the LORD are on the righteous, and his ears are open to their prayers; but the face of the LORD is against those who do evil.“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Kings 17:1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Elijah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Tishbite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 the inhabitants of Gilead, said to Ahab, "As the LORD God of Israel lives, before whom I stand, there shall not be dew nor rain these years, except at my word."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12</a:t>
            </a:fld>
            <a:endParaRPr lang="en-US"/>
          </a:p>
        </p:txBody>
      </p:sp>
    </p:spTree>
    <p:extLst>
      <p:ext uri="{BB962C8B-B14F-4D97-AF65-F5344CB8AC3E}">
        <p14:creationId xmlns:p14="http://schemas.microsoft.com/office/powerpoint/2010/main" val="429265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13</a:t>
            </a:fld>
            <a:endParaRPr lang="en-US"/>
          </a:p>
        </p:txBody>
      </p:sp>
    </p:spTree>
    <p:extLst>
      <p:ext uri="{BB962C8B-B14F-4D97-AF65-F5344CB8AC3E}">
        <p14:creationId xmlns:p14="http://schemas.microsoft.com/office/powerpoint/2010/main" val="212844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WARS in 4:1</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from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polēmos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(polemic) and referred also to “a dispute, strife, quarrel”  (Thayer).  “What causes quarrels and what causes fights among you?” (ESV) or “Why do you fight and argue with each other?” (CEV).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seems to me that James is dealing with two related matters: 1) with the inward struggle against the world which each individual Christian faces, and 2) the ugly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fightings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among brethren expressed by the wrong use of the tongue but stemming from a desire to satisfy their own pleasure” (Lynn Headrick).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former: Romans 7:18-23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  (21)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5:16-17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say then: Walk in the Spirit, and you shall not fulfill the lust of the flesh.  (17)  For the flesh lusts against the Spirit, and the Spirit against the flesh; and these are contrary to one another, so that you do not do the things that you wish.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2:11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Beloved, I beg you as sojourners and pilgrims, abstain from fleshly lusts which war against the soul,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latter:  1 Timothy 6:4,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“arguments over words” is literally “word wars”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Timothy 2:14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Remind them of these things, charging them before the Lord not to strive about words to no profit, to the ruin of the hearers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1B --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DESIRES FOR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PLEASURE”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(passions, lust) is from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hedone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from which we get the word hedonism – “the pursuit of or devotion to pleasure, especially to the pleasures of the senses.”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Other trans: “Isn't it because you are full of selfish desires that fight to control your body? (CEV).  “Is it not this, that your passions are at war within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Joshua 7:21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I saw among the spoils a beautiful Babylonian garment, two hundred shekels of silver, and a wedge of gold weighing fifty shekels, I coveted them and took them. And there they are, hidden in the earth in the midst of my tent, with the silver under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119:36-37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Incline my heart to Your testimonies, And not to covetousness.  (37)  Turn away my eyes from looking at worthless things, And revive me in Your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John 5:14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this is the confidence that we have in Him, that if we ask anything according to His will, He hears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2</a:t>
            </a:fld>
            <a:endParaRPr lang="en-US"/>
          </a:p>
        </p:txBody>
      </p:sp>
    </p:spTree>
    <p:extLst>
      <p:ext uri="{BB962C8B-B14F-4D97-AF65-F5344CB8AC3E}">
        <p14:creationId xmlns:p14="http://schemas.microsoft.com/office/powerpoint/2010/main" val="289542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Deuteronomy 6:14-15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shall not go after other gods, the gods of the peoples who are all around you  (15)  (for the LORD your God is a jealous God among you), lest the anger of the LORD your God be aroused against you and destroy you from the face of the earth</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Hosea 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When the LORD began to speak by Hosea, the LORD said to Hosea: "Go, take yourself a wife of harlotry and children of harlotry, For the land has committed great harlotry by departing from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Hosea 3:1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Then the LORD said to me, "Go again, love a woman who is loved by a lover and is committing adultery, just like the love of the LORD for the children of Israel, who look to other gods and love the raisin cakes of the pagans.“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“Hosea’s marriage to a prostitute would have been as scandalous in his day as it would be in ours—and that was the point. Israel was to see in this scandalous marriage a picture of herself, not as the one stooping down to marry an unworthy woman, but as the unworthy woman being pursued and relentlessly loved by her faithful, covenant-keeping husband. Here is a picture of God’s scandalous grace.” (Daniel Ragusa, The Scandal of Grace)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Hosea 9:7-9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days of punishment have come; The days of recompense have come. Israel knows! The prophet is a fool, The spiritual man is insane, Because of the greatness of your iniquity and great enmity.  (8)  The watchman of Ephraim is with my God; But the prophet is a fowler's snare in all his ways—Enmity in the house of his God.  (9)  They are deeply corrupted, As in the days of Gibeah. He will remember their iniquity; He will punish their sins.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8:7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Because the carnal mind is enmity against God; for it is not subject to the law of God, nor indeed can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of His fullness we have all received, and grace for grace.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5:20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where sin abounded, grace abounded much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3</a:t>
            </a:fld>
            <a:endParaRPr lang="en-US"/>
          </a:p>
        </p:txBody>
      </p:sp>
    </p:spTree>
    <p:extLst>
      <p:ext uri="{BB962C8B-B14F-4D97-AF65-F5344CB8AC3E}">
        <p14:creationId xmlns:p14="http://schemas.microsoft.com/office/powerpoint/2010/main" val="210420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Proverbs 3:34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Surely He scorns the scornful, But gives grace to the humble.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18:27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You will save the humble people, But will bring down haughty looks.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SUBMIT: Humility is connected to submission!  The word for submit (subject) means to “be ranked under, obedient to authority” and is used in the NT to describe the relationship between citizens to government, wives to husbands, servants to masters, children to parents, young to old.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5:5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Likewise you younger people, submit yourselves to your elders. Yes, all of you be submissive to one another, and be clothed with humility, for "GOD RESISTS THE PROUD, BUT GIVES GRACE TO THE HUMBLE.“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12:9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Furthermore, we have had human fathers who corrected us, and we paid them respect. Shall we not much more readily be in subjection to the Father of spirits and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Jesus exemplified the concept to every person of lower rank! Philippians 2:8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being found in appearance as a man, He humbled Himself and became obedient to the point of death, even the death of the cross.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RESIST means to stand against or oppose.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same word is translated “withstand” in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Ephesians 6:13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take up the whole armor of God, that you may be able to withstand in the evil day, and having done all, to stand firm.” To resist we must take the whole armor of God!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DRAW NEAR TO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Cleansing hands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Isaiah 1:15-18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you spread out your hands, I will hide my eyes from you; even though you make many prayers, I will not listen; your hands are full of blood.  (16)  Wash yourselves; make yourselves clean; remove the evil of your deeds from before my eyes; cease to do evil,  (17)  learn to do good; seek justice, correct oppression; bring justice to the fatherless, plead the widow's cause.  (18)  “Come now, let us reason together, says the LORD: though your sins are like scarlet, they shall be as white as snow; though they are red like crimson, they shall become like wool.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26:5-6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have hated the assembly of evildoers, And will not sit with the wicked.  (6)  I will wash my hands in innocence; So I will go about Your altar, O LORD,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24:3-4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Who may ascend into the hill of the LORD? Or who may stand in His holy place?  (4)  He who has clean hands and a pure heart, Who has not lifted up his soul to an idol, Nor sworn deceitfully.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Purifying hearts by being single minded 2 Timothy 2:19-22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Nevertheless the solid foundation of God stands, having this seal: "The Lord knows those who are His," and, "Let everyone who names the name of Christ depart from iniquity."  (20)  But in a great house there are not only vessels of gold and silver, but also of wood and clay, some for honor and some for dishonor.  (21)  Therefore if anyone cleanses himself from the latter, he will be a vessel for honor, sanctified and useful for the Master, prepared for every good work.  (22)  Flee also youthful lusts; but pursue righteousness, faith, love, peace with those who call on the Lord out of a pure heart.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Mourning for you sins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Corinthians 7:10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godly sorrow produces repentance leading to salvation, not to be regretted; but the sorrow of the world produces death.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38:17-18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I am ready to fall, And my sorrow is continually before me.  (18)  For I will declare my iniquity; I will be in anguish over my sin.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Humble yourselves! Matthew 23:12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whoever exalts himself will be humbled, and he who humbles himself will be exalted. (same in Luke 14:11; and similar in 18:14  I tell you, this man went down to his house justified rather than the other; for everyone who exalts himself will be humbled, and he who humbles himself will be exalted.“)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4</a:t>
            </a:fld>
            <a:endParaRPr lang="en-US"/>
          </a:p>
        </p:txBody>
      </p:sp>
    </p:spTree>
    <p:extLst>
      <p:ext uri="{BB962C8B-B14F-4D97-AF65-F5344CB8AC3E}">
        <p14:creationId xmlns:p14="http://schemas.microsoft.com/office/powerpoint/2010/main" val="63670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Titus 3:2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speak evil of no one, to be peaceable, gentle, showing all humility to all 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David had many who accused and cursed him</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Psalms 109:17-20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he loved cursing, so let it come to him; As he did not delight in blessing, so let it be far from him.  (18)  As he clothed himself with cursing as with his garment, So let it enter his body like water, And like oil into his bones.  (19)  Let it be to him like the garment which covers him, And for a belt with which he girds himself continually.  (20)  Let this be the LORD's reward to my accusers, And to those who speak evil against my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Paul experienced many verbal attacks on his person that were unjust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3:8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why not say, "Let us do evil that good may come"?—as we are slanderously reported and as some affirm that we say.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Their condemnation is just.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Corinthians 10:10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his letters," they say, "are weighty and powerful, but his bodily presence is weak, and his speech contemptible.“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Today, some feel free to say evil things against those who are seeking to build up the church by sound teaching.  Faithful brothers and sisters are sometimes judged by an individual’s standard and lambasted accordingly (usually behind the back).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Diotrephes sought preeminence.  John said,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3 John 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if I come, I will call to mind his deeds which he does, prating against us with malicious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kind of judging which is condemned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by both Jesus and James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the practice of ill-natured criticism, hasty and half-formed opinions, the open and even unconscious sneers which do so much harm in every day relationships of human life.  In a word, we are to refrain from self-righteous, loveless, and censorious judgment.” (Leslie Thomas)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14:10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why do you judge your brother? Or why do you show contempt for your brother? For we shall all stand before the judgment seat of Christ.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14:13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let us not judge one another anymore, but rather resolve this, not to put a stumbling block or a cause to fall in our brother's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5</a:t>
            </a:fld>
            <a:endParaRPr lang="en-US"/>
          </a:p>
        </p:txBody>
      </p:sp>
    </p:spTree>
    <p:extLst>
      <p:ext uri="{BB962C8B-B14F-4D97-AF65-F5344CB8AC3E}">
        <p14:creationId xmlns:p14="http://schemas.microsoft.com/office/powerpoint/2010/main" val="74456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Ecclesiastes 9:11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returned and saw under the sun that—The race is not to the swift, Nor the battle to the strong, Nor bread to the wise, Nor riches to men of understanding, Nor favor to men of skill; But time and chance happen to them 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Life is like a VAPOR or MIST.  A snowflake that disappears in your hand as you’re trying to figure out what to do with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Job 7:6-9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days are swifter than a weaver's shuttle, And are spent without hope.  (7)  Oh, remember that my life is a breath! My eye will never again see good.  (8)  The eye of him who sees me will see me no more; While your eyes are upon me, I shall no longer be.  (9)  As the cloud disappears and vanishes away, So he who goes down to the grave does not come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Job 9:25-26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my days are swifter than a runner; They flee away, they see no good.  (26)  They pass by like swift ships, Like an eagle swooping on its prey.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39:5-6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Indeed, You have made my days as handbreadths, And my age is as nothing before You; Certainly every man at his best state is but vapor. Selah  (6)  Surely every man walks about like a shadow; Surely they busy themselves in vain; He heaps up riches, And does not know who will gather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90:9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all our days have passed away in Your wrath; We finish our years like a sigh. (KJV, “we spend our years as a tale that is told.” – binge watching a series of films or TV episodes)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103:15-16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for man, his days are like grass; As a flower of the field, so he flourishes.  (16)  For the wind passes over it, and it is gone, And its place remembers it no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31:15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times are in Your hand; Deliver me from the hand of my enemies, And from those who persecute 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17:28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in Him we live and move and have our being, as also some of your own poets have said, 'For we are also His offspring.’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10:4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wicked in his proud countenance does not seek God; God is in none of his thoughts.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6</a:t>
            </a:fld>
            <a:endParaRPr lang="en-US"/>
          </a:p>
        </p:txBody>
      </p:sp>
    </p:spTree>
    <p:extLst>
      <p:ext uri="{BB962C8B-B14F-4D97-AF65-F5344CB8AC3E}">
        <p14:creationId xmlns:p14="http://schemas.microsoft.com/office/powerpoint/2010/main" val="2164906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and of itself, wealth does not determine faithfulness to God (Abraham, Isaac, Jacob, Joseph, Job)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Timothy 6:9-10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those who desire to be rich fall into temptation and a snare, and into many foolish and harmful lusts which drown men in destruction and perdition.  (10)  For the love of money is a root of all kinds of evil, for which some have strayed from the faith in their greediness, and pierced themselves through with many sorrows.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6:19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not lay up for yourselves treasures on earth, where moth and rust destroy and where thieves break in and steal;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Luke 12:20-21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God said to him, 'Fool! This night your soul will be required of you; then whose will those things be which you have provided?'  (21)  "So is he who lays up treasure for himself, and is not rich toward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Deuteronomy 8:18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you shall remember the LORD your God, for it is He who gives you power to get wealth, that He may establish His covenant which He swore to your fathers, as it is this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Ephesians 4:28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 him who stole steal no longer, but rather let him labor, working with his hands what is good, that he may have something to give him who has need.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John 3:17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whoever has this world's goods, and sees his brother in need, and shuts up his heart from him, how does the love of God abide in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Corinthians 9:8-11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God is able to make all grace abound toward you, that you, always having all sufficiency in all things, may have an abundance for every good work.  (9)  As it is written: "HE HAS DISPERSED ABROAD, HE HAS GIVEN TO THE POOR; HIS RIGHTEOUSNESS ENDURES FOREVER."  (10)  Now may He who supplies seed to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sower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bread for food, supply and multiply the seed you have sown and increase the fruits of your righteousness,  (11)  while you are enriched in everything for all liberality, which causes thanksgiving through us to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Isaiah 1:24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the Lord says, The LORD of hosts, the Mighty One of Israel, "Ah, I will rid Myself of My adversaries, And take vengeance on My enemies.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Isaiah 2:12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the day of the LORD of hosts Shall come upon everything proud and lofty, Upon everything lifted up—And it shall be brought 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Isaiah 5:8-9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Woe to those who join house to house; They add field to field, Till there is no place Where they may dwell alone in the midst of the land!  (9)  In my hearing the LORD of hosts said, "Truly, many houses shall be desolate, Great and beautiful ones, without inhabitant.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11:48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we let Him alone like this, everyone will believe in Him, and the Romans will come and take away both our place and 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7</a:t>
            </a:fld>
            <a:endParaRPr lang="en-US"/>
          </a:p>
        </p:txBody>
      </p:sp>
    </p:spTree>
    <p:extLst>
      <p:ext uri="{BB962C8B-B14F-4D97-AF65-F5344CB8AC3E}">
        <p14:creationId xmlns:p14="http://schemas.microsoft.com/office/powerpoint/2010/main" val="68468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Thessalonians 1:4-6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that we ourselves boast of you among the churches of God for your patience and faith in all your persecutions and tribulations that you endure,  (5)  which is manifest evidence of the righteous judgment of God, that you may be counted worthy of the kingdom of God, for which you also suffer;  (6)  since it is a righteous thing with God to repay with tribulation those who trouble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12:19-21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Beloved, do not avenge yourselves, but rather give place to wrath; for it is written, "VENGEANCE IS MINE, I WILL REPAY," says the Lord.  (20)  Therefore "IF YOUR ENEMY IS HUNGRY, FEED HIM; IF HE IS THIRSTY, GIVE HIM A DRINK; FOR IN SO DOING YOU WILL HEAP COALS OF FIRE ON HIS HEAD."  (21)  Do not be overcome by evil, but overcome evil with good.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10:30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we know Him who said, "VENGEANCE IS MINE, I WILL REPAY," says the Lord. And again, "THE LORD WILL JUDGE HIS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13:17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Obey those who rule over you, and be submissive, for they watch out for your souls, as those who must give account. Let them do so with joy and not with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grief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for that would be unprofitable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8</a:t>
            </a:fld>
            <a:endParaRPr lang="en-US"/>
          </a:p>
        </p:txBody>
      </p:sp>
    </p:spTree>
    <p:extLst>
      <p:ext uri="{BB962C8B-B14F-4D97-AF65-F5344CB8AC3E}">
        <p14:creationId xmlns:p14="http://schemas.microsoft.com/office/powerpoint/2010/main" val="90627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Leviticus 19:12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you shall not swear by My name falsely, nor shall you profane the name of your God: I am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habit of swearing by various things was a very common one among the Jews, and it was important to guard those who from among them had been converted to Christianity on that subject. (Albert Barnes).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Jews had worked up a system by which oaths by some things were more binding than others.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23:16-22)</a:t>
            </a:r>
          </a:p>
          <a:p>
            <a:pPr marL="17145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endParaRPr kumimoji="0" lang="en-US" sz="1200" b="1" i="1"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endParaRPr>
          </a:p>
          <a:p>
            <a:pPr marL="17145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Answering objections:</a:t>
            </a:r>
          </a:p>
          <a:p>
            <a:pPr marL="400050" marR="0" lvl="0" indent="-28575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Jesus DID NOT take an oath of His own volition in Matthew 26:63</a:t>
            </a:r>
          </a:p>
          <a:p>
            <a:pPr marL="400050" marR="0" lvl="0" indent="-28575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Paul DID NOT take an oath in Gal. 1:20</a:t>
            </a:r>
          </a:p>
          <a:p>
            <a:pPr marL="400050" marR="0" lvl="0" indent="-28575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God took an oath (Heb .6:16-17)*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26:63-64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Jesus kept silent. And the high priest answered and said to Him, "I put You under oath by the living God: Tell us if You are the Christ, the Son of God!"  (64)  Jesus said to him, "It is as you said. Nevertheless, I say to you, hereafter you will see the Son of Man sitting at the right hand of the Power, and coming on the clouds of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1:20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concerning the things which I write to you, indeed, before God, I do not lie.)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6:16-17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men indeed swear by the greater, and an oath for confirmation is for them an end of all dispute.  (17)  Thus God, determining to show more abundantly to the heirs of promise the immutability of His counsel, confirmed it by an oath</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NOTE: God does a lot of things righteously that man is not to do. E.g. judge and take vengeance. </a:t>
            </a:r>
          </a:p>
          <a:p>
            <a:pPr marL="11430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endParaRPr kumimoji="0" lang="en-US" sz="1200" b="0" i="1" u="none" strike="noStrike" kern="1200" cap="none" spc="0" normalizeH="0" baseline="0" noProof="0" dirty="0">
              <a:ln>
                <a:noFill/>
              </a:ln>
              <a:solidFill>
                <a:srgbClr val="5B9BD5">
                  <a:lumMod val="40000"/>
                  <a:lumOff val="60000"/>
                </a:srgbClr>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9</a:t>
            </a:fld>
            <a:endParaRPr lang="en-US"/>
          </a:p>
        </p:txBody>
      </p:sp>
    </p:spTree>
    <p:extLst>
      <p:ext uri="{BB962C8B-B14F-4D97-AF65-F5344CB8AC3E}">
        <p14:creationId xmlns:p14="http://schemas.microsoft.com/office/powerpoint/2010/main" val="384019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11/21/2021</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11/21/2021</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lstStyle/>
          <a:p>
            <a:r>
              <a:rPr lang="en-US"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3600" cap="small" dirty="0">
                <a:solidFill>
                  <a:schemeClr val="bg1"/>
                </a:solidFill>
                <a:effectLst>
                  <a:glow rad="228600">
                    <a:schemeClr val="accent1">
                      <a:lumMod val="50000"/>
                      <a:alpha val="40000"/>
                    </a:schemeClr>
                  </a:glow>
                </a:effectLst>
              </a:rPr>
              <a:t>Foundations  </a:t>
            </a:r>
            <a:r>
              <a:rPr lang="en-US" sz="3600" cap="small" dirty="0">
                <a:solidFill>
                  <a:schemeClr val="bg1"/>
                </a:solidFill>
                <a:effectLst>
                  <a:glow rad="228600">
                    <a:schemeClr val="accent1">
                      <a:lumMod val="50000"/>
                      <a:alpha val="40000"/>
                    </a:schemeClr>
                  </a:glow>
                </a:effectLst>
                <a:sym typeface="Wingdings" panose="05000000000000000000" pitchFamily="2" charset="2"/>
              </a:rPr>
              <a:t>  </a:t>
            </a:r>
            <a:r>
              <a:rPr lang="en-US" sz="3600" cap="small" dirty="0">
                <a:solidFill>
                  <a:schemeClr val="bg1"/>
                </a:solidFill>
                <a:effectLst>
                  <a:glow rad="228600">
                    <a:schemeClr val="accent1">
                      <a:lumMod val="50000"/>
                      <a:alpha val="40000"/>
                    </a:schemeClr>
                  </a:glow>
                </a:effectLst>
              </a:rPr>
              <a:t>Quarter 14</a:t>
            </a:r>
          </a:p>
          <a:p>
            <a:r>
              <a:rPr lang="en-US" sz="2800" dirty="0">
                <a:solidFill>
                  <a:schemeClr val="bg1"/>
                </a:solidFill>
                <a:effectLst>
                  <a:glow rad="228600">
                    <a:schemeClr val="accent1">
                      <a:lumMod val="50000"/>
                      <a:alpha val="40000"/>
                    </a:schemeClr>
                  </a:glow>
                </a:effectLst>
              </a:rPr>
              <a:t>Lesson Twelve: James  4 &amp; 5</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585434" y="5490942"/>
            <a:ext cx="2288409" cy="1212608"/>
          </a:xfrm>
          <a:prstGeom prst="rect">
            <a:avLst/>
          </a:prstGeom>
        </p:spPr>
      </p:pic>
    </p:spTree>
    <p:extLst>
      <p:ext uri="{BB962C8B-B14F-4D97-AF65-F5344CB8AC3E}">
        <p14:creationId xmlns:p14="http://schemas.microsoft.com/office/powerpoint/2010/main" val="373380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Patience and Prayer</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5:7-20)</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379591" cy="5384801"/>
          </a:xfrm>
        </p:spPr>
        <p:txBody>
          <a:bodyPr>
            <a:normAutofit/>
          </a:bodyPr>
          <a:lstStyle/>
          <a:p>
            <a:pPr marL="0" lvl="0" indent="0">
              <a:spcBef>
                <a:spcPts val="300"/>
              </a:spcBef>
              <a:buNone/>
            </a:pPr>
            <a:r>
              <a:rPr lang="en-US" sz="3200" b="1" dirty="0">
                <a:solidFill>
                  <a:schemeClr val="bg1"/>
                </a:solidFill>
              </a:rPr>
              <a:t>“The prayer of faith” (5:13-18).</a:t>
            </a:r>
          </a:p>
          <a:p>
            <a:pPr>
              <a:spcBef>
                <a:spcPts val="300"/>
              </a:spcBef>
            </a:pPr>
            <a:r>
              <a:rPr lang="en-US" sz="3000" i="1" dirty="0">
                <a:solidFill>
                  <a:schemeClr val="accent4">
                    <a:lumMod val="60000"/>
                    <a:lumOff val="40000"/>
                  </a:schemeClr>
                </a:solidFill>
              </a:rPr>
              <a:t>The suffering are to pray (1 Thess. 5:17; Psalm 107; Acts 16:25).</a:t>
            </a:r>
          </a:p>
          <a:p>
            <a:pPr>
              <a:spcBef>
                <a:spcPts val="300"/>
              </a:spcBef>
            </a:pPr>
            <a:r>
              <a:rPr lang="en-US" sz="3000" i="1" dirty="0">
                <a:solidFill>
                  <a:schemeClr val="accent4">
                    <a:lumMod val="60000"/>
                    <a:lumOff val="40000"/>
                  </a:schemeClr>
                </a:solidFill>
              </a:rPr>
              <a:t>The cheerful are to sing (Psalm 149:5).</a:t>
            </a:r>
          </a:p>
          <a:p>
            <a:pPr>
              <a:spcBef>
                <a:spcPts val="300"/>
              </a:spcBef>
            </a:pPr>
            <a:r>
              <a:rPr lang="en-US" sz="3000" i="1" dirty="0">
                <a:solidFill>
                  <a:schemeClr val="accent4">
                    <a:lumMod val="60000"/>
                    <a:lumOff val="40000"/>
                  </a:schemeClr>
                </a:solidFill>
              </a:rPr>
              <a:t>The sick are to call for the elders.</a:t>
            </a:r>
          </a:p>
          <a:p>
            <a:pPr marL="517525" lvl="1" indent="-292100">
              <a:spcBef>
                <a:spcPts val="300"/>
              </a:spcBef>
            </a:pPr>
            <a:r>
              <a:rPr lang="en-US" sz="2800" b="1" dirty="0">
                <a:solidFill>
                  <a:schemeClr val="accent5">
                    <a:lumMod val="40000"/>
                    <a:lumOff val="60000"/>
                  </a:schemeClr>
                </a:solidFill>
              </a:rPr>
              <a:t>Anointing with oil refreshed one’s appearance and prepared him for the  day; it also symbolized blessings from  God (Matt. 6:17-18;         Luke 7:46; Psalm 23:5).</a:t>
            </a:r>
          </a:p>
          <a:p>
            <a:pPr marL="517525" lvl="1" indent="-292100">
              <a:spcBef>
                <a:spcPts val="300"/>
              </a:spcBef>
            </a:pPr>
            <a:r>
              <a:rPr lang="en-US" sz="2800" b="1" dirty="0">
                <a:solidFill>
                  <a:schemeClr val="accent5">
                    <a:lumMod val="40000"/>
                    <a:lumOff val="60000"/>
                  </a:schemeClr>
                </a:solidFill>
              </a:rPr>
              <a:t>The assurance that “the prayer of faith WILL save the sick” may indicate that miraculous gifts were involved along with anointing (cf. Mark 9:29; John 11:41-42).</a:t>
            </a:r>
          </a:p>
          <a:p>
            <a:pPr marL="517525" lvl="1" indent="-292100">
              <a:spcBef>
                <a:spcPts val="300"/>
              </a:spcBef>
            </a:pPr>
            <a:endParaRPr lang="en-US" sz="2800" b="1" dirty="0">
              <a:solidFill>
                <a:schemeClr val="accent5">
                  <a:lumMod val="40000"/>
                  <a:lumOff val="60000"/>
                </a:schemeClr>
              </a:solidFill>
            </a:endParaRPr>
          </a:p>
        </p:txBody>
      </p:sp>
    </p:spTree>
    <p:extLst>
      <p:ext uri="{BB962C8B-B14F-4D97-AF65-F5344CB8AC3E}">
        <p14:creationId xmlns:p14="http://schemas.microsoft.com/office/powerpoint/2010/main" val="252905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Patience and Prayer</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5:7-20)</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379591" cy="5384801"/>
          </a:xfrm>
        </p:spPr>
        <p:txBody>
          <a:bodyPr>
            <a:normAutofit/>
          </a:bodyPr>
          <a:lstStyle/>
          <a:p>
            <a:pPr marL="0" lvl="0" indent="0">
              <a:spcBef>
                <a:spcPts val="300"/>
              </a:spcBef>
              <a:buNone/>
            </a:pPr>
            <a:r>
              <a:rPr lang="en-US" sz="3200" b="1" dirty="0">
                <a:solidFill>
                  <a:schemeClr val="bg1"/>
                </a:solidFill>
              </a:rPr>
              <a:t>“Sins will be forgiven” (5:13-18)</a:t>
            </a:r>
          </a:p>
          <a:p>
            <a:pPr>
              <a:spcBef>
                <a:spcPts val="300"/>
              </a:spcBef>
            </a:pPr>
            <a:r>
              <a:rPr lang="en-US" sz="3000" i="1" dirty="0">
                <a:solidFill>
                  <a:schemeClr val="accent4">
                    <a:lumMod val="60000"/>
                    <a:lumOff val="40000"/>
                  </a:schemeClr>
                </a:solidFill>
                <a:effectLst>
                  <a:glow rad="228600">
                    <a:schemeClr val="accent2">
                      <a:satMod val="175000"/>
                      <a:alpha val="40000"/>
                    </a:schemeClr>
                  </a:glow>
                </a:effectLst>
              </a:rPr>
              <a:t>Prayer is a condition of forgiveness </a:t>
            </a:r>
            <a:r>
              <a:rPr lang="en-US" sz="3000" i="1" dirty="0">
                <a:solidFill>
                  <a:schemeClr val="accent4">
                    <a:lumMod val="60000"/>
                    <a:lumOff val="40000"/>
                  </a:schemeClr>
                </a:solidFill>
              </a:rPr>
              <a:t>for the child of God (Acts 8:22).</a:t>
            </a:r>
          </a:p>
          <a:p>
            <a:pPr marL="517525" lvl="1" indent="-292100">
              <a:spcBef>
                <a:spcPts val="300"/>
              </a:spcBef>
            </a:pPr>
            <a:r>
              <a:rPr lang="en-US" sz="2800" b="1" dirty="0">
                <a:solidFill>
                  <a:schemeClr val="accent5">
                    <a:lumMod val="40000"/>
                    <a:lumOff val="60000"/>
                  </a:schemeClr>
                </a:solidFill>
              </a:rPr>
              <a:t>Confession and prayer are both enjoined for spiritual healing                          (1 John 1:9; Proverbs 28:13).</a:t>
            </a:r>
          </a:p>
          <a:p>
            <a:pPr marL="60325" indent="-292100">
              <a:spcBef>
                <a:spcPts val="300"/>
              </a:spcBef>
            </a:pPr>
            <a:r>
              <a:rPr lang="en-US" sz="3200" i="1" dirty="0">
                <a:solidFill>
                  <a:schemeClr val="accent4">
                    <a:lumMod val="60000"/>
                    <a:lumOff val="40000"/>
                  </a:schemeClr>
                </a:solidFill>
              </a:rPr>
              <a:t>“The effective fervent </a:t>
            </a:r>
            <a:r>
              <a:rPr lang="en-US" sz="3200" i="1" dirty="0">
                <a:solidFill>
                  <a:schemeClr val="accent4">
                    <a:lumMod val="60000"/>
                    <a:lumOff val="40000"/>
                  </a:schemeClr>
                </a:solidFill>
                <a:effectLst>
                  <a:glow rad="228600">
                    <a:schemeClr val="accent2">
                      <a:satMod val="175000"/>
                      <a:alpha val="40000"/>
                    </a:schemeClr>
                  </a:glow>
                </a:effectLst>
              </a:rPr>
              <a:t>prayer</a:t>
            </a:r>
            <a:r>
              <a:rPr lang="en-US" sz="3200" i="1" dirty="0">
                <a:solidFill>
                  <a:schemeClr val="accent4">
                    <a:lumMod val="60000"/>
                    <a:lumOff val="40000"/>
                  </a:schemeClr>
                </a:solidFill>
              </a:rPr>
              <a:t> of a righteous man </a:t>
            </a:r>
            <a:r>
              <a:rPr lang="en-US" sz="3200" i="1" dirty="0">
                <a:solidFill>
                  <a:schemeClr val="accent4">
                    <a:lumMod val="60000"/>
                    <a:lumOff val="40000"/>
                  </a:schemeClr>
                </a:solidFill>
                <a:effectLst>
                  <a:glow rad="228600">
                    <a:schemeClr val="accent2">
                      <a:satMod val="175000"/>
                      <a:alpha val="40000"/>
                    </a:schemeClr>
                  </a:glow>
                </a:effectLst>
              </a:rPr>
              <a:t>avails much</a:t>
            </a:r>
            <a:r>
              <a:rPr lang="en-US" sz="3200" i="1" dirty="0">
                <a:solidFill>
                  <a:schemeClr val="accent4">
                    <a:lumMod val="60000"/>
                    <a:lumOff val="40000"/>
                  </a:schemeClr>
                </a:solidFill>
              </a:rPr>
              <a:t>.”</a:t>
            </a:r>
          </a:p>
          <a:p>
            <a:pPr marL="517525" lvl="1" indent="-292100">
              <a:spcBef>
                <a:spcPts val="300"/>
              </a:spcBef>
            </a:pPr>
            <a:r>
              <a:rPr lang="en-US" sz="2800" b="1" dirty="0">
                <a:solidFill>
                  <a:schemeClr val="accent5">
                    <a:lumMod val="40000"/>
                    <a:lumOff val="60000"/>
                  </a:schemeClr>
                </a:solidFill>
              </a:rPr>
              <a:t>The Lord is especially attentive to the prayers of the righteous (Proverbs 15:8; 28:9; 1 Peter 3:12).</a:t>
            </a:r>
          </a:p>
          <a:p>
            <a:pPr marL="517525" lvl="1" indent="-292100">
              <a:spcBef>
                <a:spcPts val="300"/>
              </a:spcBef>
            </a:pPr>
            <a:r>
              <a:rPr lang="en-US" sz="2800" b="1" dirty="0">
                <a:solidFill>
                  <a:schemeClr val="accent5">
                    <a:lumMod val="40000"/>
                    <a:lumOff val="60000"/>
                  </a:schemeClr>
                </a:solidFill>
              </a:rPr>
              <a:t>Elijah’s prayer is an example of the power of a prayer of faith offered by a righteous man (1 Kings 17:1).</a:t>
            </a:r>
          </a:p>
          <a:p>
            <a:pPr marL="517525" lvl="1" indent="-292100">
              <a:spcBef>
                <a:spcPts val="300"/>
              </a:spcBef>
            </a:pPr>
            <a:endParaRPr lang="en-US" sz="2800" i="1" dirty="0">
              <a:solidFill>
                <a:schemeClr val="accent4">
                  <a:lumMod val="60000"/>
                  <a:lumOff val="40000"/>
                </a:schemeClr>
              </a:solidFill>
            </a:endParaRPr>
          </a:p>
          <a:p>
            <a:pPr marL="60325" indent="-292100">
              <a:spcBef>
                <a:spcPts val="300"/>
              </a:spcBef>
            </a:pPr>
            <a:endParaRPr lang="en-US" sz="3200" b="1" dirty="0">
              <a:solidFill>
                <a:schemeClr val="accent5">
                  <a:lumMod val="40000"/>
                  <a:lumOff val="60000"/>
                </a:schemeClr>
              </a:solidFill>
            </a:endParaRPr>
          </a:p>
        </p:txBody>
      </p:sp>
    </p:spTree>
    <p:extLst>
      <p:ext uri="{BB962C8B-B14F-4D97-AF65-F5344CB8AC3E}">
        <p14:creationId xmlns:p14="http://schemas.microsoft.com/office/powerpoint/2010/main" val="40391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Patience and Prayer</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5:7-20)</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379591" cy="5384801"/>
          </a:xfrm>
        </p:spPr>
        <p:txBody>
          <a:bodyPr>
            <a:normAutofit/>
          </a:bodyPr>
          <a:lstStyle/>
          <a:p>
            <a:pPr marL="0" lvl="0" indent="0">
              <a:spcBef>
                <a:spcPts val="300"/>
              </a:spcBef>
              <a:buNone/>
            </a:pPr>
            <a:r>
              <a:rPr lang="en-US" sz="3200" b="1" dirty="0">
                <a:solidFill>
                  <a:schemeClr val="bg1"/>
                </a:solidFill>
              </a:rPr>
              <a:t>Saving souls (5:18-20).</a:t>
            </a:r>
          </a:p>
          <a:p>
            <a:pPr>
              <a:spcBef>
                <a:spcPts val="300"/>
              </a:spcBef>
            </a:pPr>
            <a:r>
              <a:rPr lang="en-US" sz="3000" i="1" dirty="0">
                <a:solidFill>
                  <a:schemeClr val="accent4">
                    <a:lumMod val="60000"/>
                    <a:lumOff val="40000"/>
                  </a:schemeClr>
                </a:solidFill>
              </a:rPr>
              <a:t>It is possible for a brother to wander from the truth (Heb. 3:13-14). </a:t>
            </a:r>
          </a:p>
          <a:p>
            <a:pPr marL="517525" lvl="1" indent="-292100">
              <a:spcBef>
                <a:spcPts val="300"/>
              </a:spcBef>
            </a:pPr>
            <a:r>
              <a:rPr lang="en-US" sz="2800" b="1" dirty="0">
                <a:solidFill>
                  <a:schemeClr val="accent5">
                    <a:lumMod val="40000"/>
                    <a:lumOff val="60000"/>
                  </a:schemeClr>
                </a:solidFill>
              </a:rPr>
              <a:t>As brothers, we must strive to “turn him back” (Galatians 6:1-2).</a:t>
            </a:r>
          </a:p>
          <a:p>
            <a:pPr marL="287338" indent="-287338">
              <a:spcBef>
                <a:spcPts val="300"/>
              </a:spcBef>
            </a:pPr>
            <a:r>
              <a:rPr lang="en-US" sz="3000" i="1" dirty="0">
                <a:solidFill>
                  <a:schemeClr val="accent4">
                    <a:lumMod val="60000"/>
                    <a:lumOff val="40000"/>
                  </a:schemeClr>
                </a:solidFill>
              </a:rPr>
              <a:t>The one who turns a sinner from the error of his way…</a:t>
            </a:r>
          </a:p>
          <a:p>
            <a:pPr marL="517525" lvl="1" indent="-292100">
              <a:spcBef>
                <a:spcPts val="300"/>
              </a:spcBef>
            </a:pPr>
            <a:r>
              <a:rPr lang="en-US" sz="2800" b="1" dirty="0">
                <a:solidFill>
                  <a:schemeClr val="accent5">
                    <a:lumMod val="40000"/>
                    <a:lumOff val="60000"/>
                  </a:schemeClr>
                </a:solidFill>
              </a:rPr>
              <a:t>Will save a soul from death (Romans 3:23).</a:t>
            </a:r>
          </a:p>
          <a:p>
            <a:pPr marL="517525" lvl="1" indent="-292100">
              <a:spcBef>
                <a:spcPts val="300"/>
              </a:spcBef>
            </a:pPr>
            <a:r>
              <a:rPr lang="en-US" sz="2800" b="1" dirty="0">
                <a:solidFill>
                  <a:schemeClr val="accent5">
                    <a:lumMod val="40000"/>
                    <a:lumOff val="60000"/>
                  </a:schemeClr>
                </a:solidFill>
              </a:rPr>
              <a:t>Will cover a multitude of sins (Psalm 32:1; 85:2).</a:t>
            </a:r>
          </a:p>
          <a:p>
            <a:pPr marL="803275" lvl="2" indent="-346075">
              <a:spcBef>
                <a:spcPts val="300"/>
              </a:spcBef>
            </a:pPr>
            <a:r>
              <a:rPr lang="en-US" sz="2800" i="1" dirty="0">
                <a:solidFill>
                  <a:schemeClr val="accent6">
                    <a:lumMod val="60000"/>
                    <a:lumOff val="40000"/>
                  </a:schemeClr>
                </a:solidFill>
              </a:rPr>
              <a:t>NOTE: Both the saving of the soul and the covering of sins are God’s doing;  the person who “turns a sinner back” merely serves and facilitates God’s will.</a:t>
            </a:r>
          </a:p>
          <a:p>
            <a:pPr marL="974725" lvl="2" indent="-292100">
              <a:spcBef>
                <a:spcPts val="300"/>
              </a:spcBef>
            </a:pPr>
            <a:endParaRPr lang="en-US" sz="2400" b="1" dirty="0">
              <a:solidFill>
                <a:schemeClr val="accent5">
                  <a:lumMod val="40000"/>
                  <a:lumOff val="60000"/>
                </a:schemeClr>
              </a:solidFill>
            </a:endParaRPr>
          </a:p>
          <a:p>
            <a:pPr marL="517525" lvl="1" indent="-292100">
              <a:spcBef>
                <a:spcPts val="300"/>
              </a:spcBef>
            </a:pPr>
            <a:endParaRPr lang="en-US" sz="2800" i="1" dirty="0">
              <a:solidFill>
                <a:schemeClr val="accent4">
                  <a:lumMod val="60000"/>
                  <a:lumOff val="40000"/>
                </a:schemeClr>
              </a:solidFill>
            </a:endParaRPr>
          </a:p>
          <a:p>
            <a:pPr marL="60325" indent="-292100">
              <a:spcBef>
                <a:spcPts val="300"/>
              </a:spcBef>
            </a:pPr>
            <a:endParaRPr lang="en-US" sz="3200" b="1" dirty="0">
              <a:solidFill>
                <a:schemeClr val="accent5">
                  <a:lumMod val="40000"/>
                  <a:lumOff val="60000"/>
                </a:schemeClr>
              </a:solidFill>
            </a:endParaRPr>
          </a:p>
        </p:txBody>
      </p:sp>
    </p:spTree>
    <p:extLst>
      <p:ext uri="{BB962C8B-B14F-4D97-AF65-F5344CB8AC3E}">
        <p14:creationId xmlns:p14="http://schemas.microsoft.com/office/powerpoint/2010/main" val="125297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618279" y="1053295"/>
            <a:ext cx="11476739" cy="5804705"/>
          </a:xfrm>
        </p:spPr>
        <p:txBody>
          <a:bodyPr>
            <a:normAutofit/>
          </a:bodyPr>
          <a:lstStyle/>
          <a:p>
            <a:r>
              <a:rPr lang="en-US" sz="3200" dirty="0">
                <a:solidFill>
                  <a:schemeClr val="bg1"/>
                </a:solidFill>
                <a:effectLst>
                  <a:glow rad="228600">
                    <a:schemeClr val="accent2">
                      <a:satMod val="175000"/>
                      <a:alpha val="40000"/>
                    </a:schemeClr>
                  </a:glow>
                </a:effectLst>
              </a:rPr>
              <a:t>Selfish desires </a:t>
            </a:r>
            <a:r>
              <a:rPr lang="en-US" sz="3200" dirty="0">
                <a:solidFill>
                  <a:schemeClr val="bg1"/>
                </a:solidFill>
              </a:rPr>
              <a:t>lead to fights and frustrations.</a:t>
            </a:r>
          </a:p>
          <a:p>
            <a:r>
              <a:rPr lang="en-US" sz="3200" dirty="0">
                <a:solidFill>
                  <a:schemeClr val="bg1"/>
                </a:solidFill>
                <a:effectLst>
                  <a:glow rad="228600">
                    <a:schemeClr val="accent2">
                      <a:satMod val="175000"/>
                      <a:alpha val="40000"/>
                    </a:schemeClr>
                  </a:glow>
                </a:effectLst>
              </a:rPr>
              <a:t>Friendship with the world </a:t>
            </a:r>
            <a:r>
              <a:rPr lang="en-US" sz="3200" dirty="0">
                <a:solidFill>
                  <a:schemeClr val="bg1"/>
                </a:solidFill>
              </a:rPr>
              <a:t>is </a:t>
            </a:r>
            <a:r>
              <a:rPr lang="en-US" sz="3200" dirty="0">
                <a:solidFill>
                  <a:schemeClr val="bg1"/>
                </a:solidFill>
                <a:effectLst>
                  <a:glow rad="228600">
                    <a:schemeClr val="accent2">
                      <a:satMod val="175000"/>
                      <a:alpha val="40000"/>
                    </a:schemeClr>
                  </a:glow>
                </a:effectLst>
              </a:rPr>
              <a:t>hostility </a:t>
            </a:r>
            <a:r>
              <a:rPr lang="en-US" sz="3200" dirty="0">
                <a:solidFill>
                  <a:schemeClr val="bg1"/>
                </a:solidFill>
              </a:rPr>
              <a:t>toward God.</a:t>
            </a:r>
          </a:p>
          <a:p>
            <a:r>
              <a:rPr lang="en-US" sz="3200" dirty="0">
                <a:solidFill>
                  <a:schemeClr val="bg1"/>
                </a:solidFill>
                <a:effectLst>
                  <a:glow rad="228600">
                    <a:schemeClr val="accent2">
                      <a:satMod val="175000"/>
                      <a:alpha val="40000"/>
                    </a:schemeClr>
                  </a:glow>
                </a:effectLst>
              </a:rPr>
              <a:t>Humility </a:t>
            </a:r>
            <a:r>
              <a:rPr lang="en-US" sz="3200" dirty="0">
                <a:solidFill>
                  <a:schemeClr val="bg1"/>
                </a:solidFill>
              </a:rPr>
              <a:t> invites God’s grace. </a:t>
            </a:r>
          </a:p>
          <a:p>
            <a:r>
              <a:rPr lang="en-US" sz="3200" dirty="0">
                <a:solidFill>
                  <a:schemeClr val="bg1"/>
                </a:solidFill>
              </a:rPr>
              <a:t>We must </a:t>
            </a:r>
            <a:r>
              <a:rPr lang="en-US" sz="3200" dirty="0">
                <a:solidFill>
                  <a:schemeClr val="bg1"/>
                </a:solidFill>
                <a:effectLst>
                  <a:glow rad="228600">
                    <a:schemeClr val="accent2">
                      <a:satMod val="175000"/>
                      <a:alpha val="40000"/>
                    </a:schemeClr>
                  </a:glow>
                </a:effectLst>
              </a:rPr>
              <a:t>resist “playing God</a:t>
            </a:r>
            <a:r>
              <a:rPr lang="en-US" sz="3200" dirty="0">
                <a:solidFill>
                  <a:schemeClr val="bg1"/>
                </a:solidFill>
              </a:rPr>
              <a:t>” by judging in His place or boasting about tomorrow.</a:t>
            </a:r>
          </a:p>
          <a:p>
            <a:r>
              <a:rPr lang="en-US" sz="3200" dirty="0">
                <a:solidFill>
                  <a:schemeClr val="bg1"/>
                </a:solidFill>
                <a:effectLst/>
              </a:rPr>
              <a:t>Gaining and hording wealth by oppression will bring God’s wrath. </a:t>
            </a:r>
            <a:endParaRPr lang="en-US" sz="3200" dirty="0">
              <a:solidFill>
                <a:schemeClr val="bg1"/>
              </a:solidFill>
              <a:effectLst>
                <a:glow rad="228600">
                  <a:schemeClr val="accent2">
                    <a:satMod val="175000"/>
                    <a:alpha val="40000"/>
                  </a:schemeClr>
                </a:glow>
              </a:effectLst>
            </a:endParaRPr>
          </a:p>
          <a:p>
            <a:r>
              <a:rPr lang="en-US" sz="3200" dirty="0">
                <a:solidFill>
                  <a:schemeClr val="bg1"/>
                </a:solidFill>
                <a:effectLst/>
              </a:rPr>
              <a:t>Be patient when enduring suffering.</a:t>
            </a:r>
          </a:p>
          <a:p>
            <a:r>
              <a:rPr lang="en-US" sz="3200" dirty="0">
                <a:solidFill>
                  <a:schemeClr val="bg1"/>
                </a:solidFill>
                <a:effectLst>
                  <a:glow rad="228600">
                    <a:schemeClr val="accent2">
                      <a:satMod val="175000"/>
                      <a:alpha val="40000"/>
                    </a:schemeClr>
                  </a:glow>
                </a:effectLst>
              </a:rPr>
              <a:t>Pray fervently </a:t>
            </a:r>
            <a:r>
              <a:rPr lang="en-US" sz="3200" dirty="0">
                <a:solidFill>
                  <a:schemeClr val="bg1"/>
                </a:solidFill>
              </a:rPr>
              <a:t>and </a:t>
            </a:r>
            <a:r>
              <a:rPr lang="en-US" sz="3200" dirty="0">
                <a:solidFill>
                  <a:schemeClr val="bg1"/>
                </a:solidFill>
                <a:effectLst>
                  <a:glow rad="228600">
                    <a:schemeClr val="accent2">
                      <a:satMod val="175000"/>
                      <a:alpha val="40000"/>
                    </a:schemeClr>
                  </a:glow>
                </a:effectLst>
              </a:rPr>
              <a:t>in faith </a:t>
            </a:r>
            <a:r>
              <a:rPr lang="en-US" sz="3200" dirty="0">
                <a:solidFill>
                  <a:schemeClr val="bg1"/>
                </a:solidFill>
              </a:rPr>
              <a:t>for </a:t>
            </a:r>
            <a:r>
              <a:rPr lang="en-US" sz="3200" dirty="0">
                <a:solidFill>
                  <a:schemeClr val="bg1"/>
                </a:solidFill>
                <a:effectLst>
                  <a:glow rad="228600">
                    <a:schemeClr val="accent2">
                      <a:satMod val="175000"/>
                      <a:alpha val="40000"/>
                    </a:schemeClr>
                  </a:glow>
                </a:effectLst>
              </a:rPr>
              <a:t>forgiveness</a:t>
            </a:r>
            <a:r>
              <a:rPr lang="en-US" sz="3200" dirty="0">
                <a:solidFill>
                  <a:schemeClr val="bg1"/>
                </a:solidFill>
              </a:rPr>
              <a:t> and </a:t>
            </a:r>
            <a:r>
              <a:rPr lang="en-US" sz="3200" dirty="0">
                <a:solidFill>
                  <a:schemeClr val="bg1"/>
                </a:solidFill>
                <a:effectLst>
                  <a:glow rad="228600">
                    <a:schemeClr val="accent2">
                      <a:satMod val="175000"/>
                      <a:alpha val="40000"/>
                    </a:schemeClr>
                  </a:glow>
                </a:effectLst>
              </a:rPr>
              <a:t>healing.</a:t>
            </a:r>
          </a:p>
          <a:p>
            <a:endParaRPr lang="en-US" sz="3200" dirty="0">
              <a:solidFill>
                <a:schemeClr val="bg1"/>
              </a:solidFill>
              <a:effectLst/>
            </a:endParaRPr>
          </a:p>
          <a:p>
            <a:endParaRPr lang="en-US" sz="3200" dirty="0">
              <a:solidFill>
                <a:schemeClr val="bg1"/>
              </a:solidFill>
              <a:effectLst/>
            </a:endParaRPr>
          </a:p>
          <a:p>
            <a:pPr marL="0" indent="0">
              <a:buNone/>
            </a:pPr>
            <a:endParaRPr lang="en-US" sz="3200" dirty="0">
              <a:solidFill>
                <a:schemeClr val="bg1"/>
              </a:solidFill>
            </a:endParaRPr>
          </a:p>
          <a:p>
            <a:pPr>
              <a:spcBef>
                <a:spcPts val="600"/>
              </a:spcBef>
            </a:pPr>
            <a:endParaRPr lang="en-US" sz="3200" dirty="0">
              <a:solidFill>
                <a:schemeClr val="bg1"/>
              </a:solidFill>
            </a:endParaRPr>
          </a:p>
          <a:p>
            <a:pPr>
              <a:spcBef>
                <a:spcPts val="600"/>
              </a:spcBef>
            </a:pPr>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Choosing Friends: God or the World?</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4:1-10)</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587499"/>
            <a:ext cx="11432601" cy="5384801"/>
          </a:xfrm>
        </p:spPr>
        <p:txBody>
          <a:bodyPr>
            <a:normAutofit/>
          </a:bodyPr>
          <a:lstStyle/>
          <a:p>
            <a:pPr marL="0" lvl="0" indent="0">
              <a:spcBef>
                <a:spcPts val="300"/>
              </a:spcBef>
              <a:buNone/>
            </a:pPr>
            <a:r>
              <a:rPr lang="en-US" sz="3200" b="1" dirty="0">
                <a:solidFill>
                  <a:schemeClr val="bg1"/>
                </a:solidFill>
              </a:rPr>
              <a:t>Where do wars and fights come from? (4:1-3)</a:t>
            </a:r>
          </a:p>
          <a:p>
            <a:pPr>
              <a:spcBef>
                <a:spcPts val="300"/>
              </a:spcBef>
            </a:pPr>
            <a:r>
              <a:rPr lang="en-US" sz="3000" i="1" dirty="0">
                <a:solidFill>
                  <a:schemeClr val="accent4">
                    <a:lumMod val="60000"/>
                    <a:lumOff val="40000"/>
                  </a:schemeClr>
                </a:solidFill>
              </a:rPr>
              <a:t>They come from </a:t>
            </a:r>
            <a:r>
              <a:rPr lang="en-US" sz="3000" i="1" dirty="0">
                <a:solidFill>
                  <a:schemeClr val="accent4">
                    <a:lumMod val="60000"/>
                    <a:lumOff val="40000"/>
                  </a:schemeClr>
                </a:solidFill>
                <a:effectLst>
                  <a:glow rad="228600">
                    <a:schemeClr val="accent2">
                      <a:satMod val="175000"/>
                      <a:alpha val="40000"/>
                    </a:schemeClr>
                  </a:glow>
                </a:effectLst>
              </a:rPr>
              <a:t>selfish desires </a:t>
            </a:r>
            <a:r>
              <a:rPr lang="en-US" sz="3000" i="1" dirty="0">
                <a:solidFill>
                  <a:schemeClr val="accent4">
                    <a:lumMod val="60000"/>
                    <a:lumOff val="40000"/>
                  </a:schemeClr>
                </a:solidFill>
              </a:rPr>
              <a:t>within us! (Romans 7:18-23; Galatians 5:16-17; 1 Peter 2:11</a:t>
            </a:r>
            <a:r>
              <a:rPr lang="en-US" sz="3200" i="1" dirty="0">
                <a:solidFill>
                  <a:schemeClr val="accent4">
                    <a:lumMod val="60000"/>
                    <a:lumOff val="40000"/>
                  </a:schemeClr>
                </a:solidFill>
              </a:rPr>
              <a:t>).</a:t>
            </a:r>
          </a:p>
          <a:p>
            <a:pPr marL="517525" lvl="1" indent="-292100">
              <a:spcBef>
                <a:spcPts val="300"/>
              </a:spcBef>
            </a:pPr>
            <a:r>
              <a:rPr lang="en-US" sz="2800" b="1" dirty="0">
                <a:solidFill>
                  <a:schemeClr val="accent5">
                    <a:lumMod val="40000"/>
                    <a:lumOff val="60000"/>
                  </a:schemeClr>
                </a:solidFill>
              </a:rPr>
              <a:t>The </a:t>
            </a:r>
            <a:r>
              <a:rPr lang="en-US" sz="2800" b="1" dirty="0">
                <a:solidFill>
                  <a:schemeClr val="accent5">
                    <a:lumMod val="40000"/>
                    <a:lumOff val="60000"/>
                  </a:schemeClr>
                </a:solidFill>
                <a:effectLst>
                  <a:glow rad="228600">
                    <a:schemeClr val="accent2">
                      <a:satMod val="175000"/>
                      <a:alpha val="40000"/>
                    </a:schemeClr>
                  </a:glow>
                </a:effectLst>
              </a:rPr>
              <a:t>war within </a:t>
            </a:r>
            <a:r>
              <a:rPr lang="en-US" sz="2800" b="1" dirty="0">
                <a:solidFill>
                  <a:schemeClr val="accent5">
                    <a:lumMod val="40000"/>
                    <a:lumOff val="60000"/>
                  </a:schemeClr>
                </a:solidFill>
              </a:rPr>
              <a:t>leads to </a:t>
            </a:r>
            <a:r>
              <a:rPr lang="en-US" sz="2800" b="1" dirty="0">
                <a:solidFill>
                  <a:schemeClr val="accent5">
                    <a:lumMod val="40000"/>
                    <a:lumOff val="60000"/>
                  </a:schemeClr>
                </a:solidFill>
                <a:effectLst>
                  <a:glow rad="228600">
                    <a:schemeClr val="accent2">
                      <a:satMod val="175000"/>
                      <a:alpha val="40000"/>
                    </a:schemeClr>
                  </a:glow>
                </a:effectLst>
              </a:rPr>
              <a:t>outward hostility.</a:t>
            </a:r>
          </a:p>
          <a:p>
            <a:pPr marL="795338" lvl="2" indent="-331788">
              <a:spcBef>
                <a:spcPts val="300"/>
              </a:spcBef>
            </a:pPr>
            <a:r>
              <a:rPr lang="en-US" sz="2800" b="1" i="1" dirty="0">
                <a:solidFill>
                  <a:schemeClr val="accent6">
                    <a:lumMod val="60000"/>
                    <a:lumOff val="40000"/>
                  </a:schemeClr>
                </a:solidFill>
              </a:rPr>
              <a:t>Word wars and strife (1 Tim. 6:4; 2 Tim. 2:14).</a:t>
            </a:r>
          </a:p>
          <a:p>
            <a:pPr marL="795338" lvl="2" indent="-331788">
              <a:spcBef>
                <a:spcPts val="300"/>
              </a:spcBef>
            </a:pPr>
            <a:r>
              <a:rPr lang="en-US" sz="2800" b="1" i="1" dirty="0">
                <a:solidFill>
                  <a:schemeClr val="accent6">
                    <a:lumMod val="60000"/>
                    <a:lumOff val="40000"/>
                  </a:schemeClr>
                </a:solidFill>
              </a:rPr>
              <a:t>Unfulfilled desires can lead to murder  (2 Samuel 11:1-17;                  1 Kings 21:1-16).</a:t>
            </a:r>
          </a:p>
          <a:p>
            <a:pPr marL="795338" lvl="2" indent="-331788">
              <a:spcBef>
                <a:spcPts val="300"/>
              </a:spcBef>
            </a:pPr>
            <a:r>
              <a:rPr lang="en-US" sz="2800" b="1" i="1" dirty="0">
                <a:solidFill>
                  <a:schemeClr val="accent6">
                    <a:lumMod val="60000"/>
                    <a:lumOff val="40000"/>
                  </a:schemeClr>
                </a:solidFill>
              </a:rPr>
              <a:t>Persistent coveting results in frustration, evil deeds, and anger (Joshua 7:21; Psa. 119:36-37).</a:t>
            </a:r>
          </a:p>
          <a:p>
            <a:pPr marL="517525" lvl="1" indent="-292100">
              <a:spcBef>
                <a:spcPts val="300"/>
              </a:spcBef>
            </a:pPr>
            <a:r>
              <a:rPr lang="en-US" sz="2800" b="1" dirty="0">
                <a:solidFill>
                  <a:schemeClr val="accent5">
                    <a:lumMod val="40000"/>
                    <a:lumOff val="60000"/>
                  </a:schemeClr>
                </a:solidFill>
              </a:rPr>
              <a:t>Failure to rely on God leaves true needs unfulfilled (Matthew 6:31-33).</a:t>
            </a:r>
          </a:p>
          <a:p>
            <a:pPr marL="795338" lvl="2" indent="-277813">
              <a:spcBef>
                <a:spcPts val="300"/>
              </a:spcBef>
            </a:pPr>
            <a:r>
              <a:rPr lang="en-US" sz="2800" b="1" i="1" dirty="0">
                <a:solidFill>
                  <a:schemeClr val="accent6">
                    <a:lumMod val="60000"/>
                    <a:lumOff val="40000"/>
                  </a:schemeClr>
                </a:solidFill>
              </a:rPr>
              <a:t>Requests to gratify fleshly passions are wrong and will not be granted by a God who wants the best for us (1 John 5:14). </a:t>
            </a:r>
          </a:p>
        </p:txBody>
      </p:sp>
    </p:spTree>
    <p:extLst>
      <p:ext uri="{BB962C8B-B14F-4D97-AF65-F5344CB8AC3E}">
        <p14:creationId xmlns:p14="http://schemas.microsoft.com/office/powerpoint/2010/main" val="264704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Choosing Friends: God or the World?</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4:1-10)</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587499"/>
            <a:ext cx="11432601" cy="5384801"/>
          </a:xfrm>
        </p:spPr>
        <p:txBody>
          <a:bodyPr>
            <a:normAutofit/>
          </a:bodyPr>
          <a:lstStyle/>
          <a:p>
            <a:pPr marL="0" lvl="0" indent="0">
              <a:spcBef>
                <a:spcPts val="300"/>
              </a:spcBef>
              <a:buNone/>
            </a:pPr>
            <a:r>
              <a:rPr lang="en-US" sz="3200" b="1" dirty="0">
                <a:solidFill>
                  <a:schemeClr val="bg1"/>
                </a:solidFill>
              </a:rPr>
              <a:t>Friendship with the world is </a:t>
            </a:r>
            <a:r>
              <a:rPr lang="en-US" sz="3200" b="1" dirty="0">
                <a:solidFill>
                  <a:schemeClr val="bg1"/>
                </a:solidFill>
                <a:effectLst>
                  <a:glow rad="228600">
                    <a:schemeClr val="accent2">
                      <a:satMod val="175000"/>
                      <a:alpha val="40000"/>
                    </a:schemeClr>
                  </a:glow>
                </a:effectLst>
              </a:rPr>
              <a:t>enmity </a:t>
            </a:r>
            <a:r>
              <a:rPr lang="en-US" sz="3200" b="1" dirty="0">
                <a:solidFill>
                  <a:schemeClr val="bg1"/>
                </a:solidFill>
              </a:rPr>
              <a:t>with God (4:4-6).</a:t>
            </a:r>
          </a:p>
          <a:p>
            <a:pPr>
              <a:spcBef>
                <a:spcPts val="300"/>
              </a:spcBef>
            </a:pPr>
            <a:r>
              <a:rPr lang="en-US" sz="3000" i="1" dirty="0">
                <a:solidFill>
                  <a:schemeClr val="accent4">
                    <a:lumMod val="60000"/>
                    <a:lumOff val="40000"/>
                  </a:schemeClr>
                </a:solidFill>
              </a:rPr>
              <a:t>It is </a:t>
            </a:r>
            <a:r>
              <a:rPr lang="en-US" sz="3000" i="1" dirty="0">
                <a:solidFill>
                  <a:schemeClr val="accent4">
                    <a:lumMod val="60000"/>
                    <a:lumOff val="40000"/>
                  </a:schemeClr>
                </a:solidFill>
                <a:effectLst>
                  <a:glow rad="228600">
                    <a:schemeClr val="accent2">
                      <a:satMod val="175000"/>
                      <a:alpha val="40000"/>
                    </a:schemeClr>
                  </a:glow>
                </a:effectLst>
              </a:rPr>
              <a:t>spiritual adultery </a:t>
            </a:r>
            <a:r>
              <a:rPr lang="en-US" sz="3000" i="1" dirty="0">
                <a:solidFill>
                  <a:schemeClr val="accent4">
                    <a:lumMod val="60000"/>
                    <a:lumOff val="40000"/>
                  </a:schemeClr>
                </a:solidFill>
              </a:rPr>
              <a:t>(Deut. 6:14-15; Hosea 1:2; 3:1).</a:t>
            </a:r>
          </a:p>
          <a:p>
            <a:pPr marL="517525" lvl="1" indent="-292100">
              <a:spcBef>
                <a:spcPts val="300"/>
              </a:spcBef>
            </a:pPr>
            <a:r>
              <a:rPr lang="en-US" sz="2800" b="1" dirty="0">
                <a:solidFill>
                  <a:schemeClr val="accent5">
                    <a:lumMod val="40000"/>
                    <a:lumOff val="60000"/>
                  </a:schemeClr>
                </a:solidFill>
              </a:rPr>
              <a:t>To make yourself a friend of the world is to commit an act hostile towards God! (Hosea 9:7-9; Romans 8:7).</a:t>
            </a:r>
          </a:p>
          <a:p>
            <a:pPr marL="517525" lvl="1" indent="-292100">
              <a:spcBef>
                <a:spcPts val="300"/>
              </a:spcBef>
            </a:pPr>
            <a:r>
              <a:rPr lang="en-US" sz="2800" b="1" dirty="0">
                <a:solidFill>
                  <a:schemeClr val="accent5">
                    <a:lumMod val="40000"/>
                    <a:lumOff val="60000"/>
                  </a:schemeClr>
                </a:solidFill>
              </a:rPr>
              <a:t>“The Spirit who dwells in us yearns jealously.”</a:t>
            </a:r>
          </a:p>
          <a:p>
            <a:pPr marL="795338" lvl="2" indent="-331788">
              <a:spcBef>
                <a:spcPts val="300"/>
              </a:spcBef>
            </a:pPr>
            <a:r>
              <a:rPr lang="en-US" sz="2800" b="1" i="1" dirty="0">
                <a:solidFill>
                  <a:schemeClr val="accent6">
                    <a:lumMod val="60000"/>
                    <a:lumOff val="40000"/>
                  </a:schemeClr>
                </a:solidFill>
              </a:rPr>
              <a:t>God desires us to be faithful to Him, but human desire bends towards self-interest, leading us away from Him.</a:t>
            </a:r>
          </a:p>
          <a:p>
            <a:pPr marL="795338" lvl="2" indent="-331788">
              <a:spcBef>
                <a:spcPts val="300"/>
              </a:spcBef>
            </a:pPr>
            <a:r>
              <a:rPr lang="en-US" sz="2800" b="1" i="1" dirty="0">
                <a:solidFill>
                  <a:schemeClr val="accent6">
                    <a:lumMod val="60000"/>
                    <a:lumOff val="40000"/>
                  </a:schemeClr>
                </a:solidFill>
              </a:rPr>
              <a:t>God gives more grace! (John 1:16; Romans 5:20).</a:t>
            </a:r>
          </a:p>
        </p:txBody>
      </p:sp>
    </p:spTree>
    <p:extLst>
      <p:ext uri="{BB962C8B-B14F-4D97-AF65-F5344CB8AC3E}">
        <p14:creationId xmlns:p14="http://schemas.microsoft.com/office/powerpoint/2010/main" val="224795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Choosing Friends: God or the World?</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4:1-10)</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113626" cy="5384801"/>
          </a:xfrm>
        </p:spPr>
        <p:txBody>
          <a:bodyPr>
            <a:normAutofit/>
          </a:bodyPr>
          <a:lstStyle/>
          <a:p>
            <a:pPr marL="0" lvl="0" indent="0">
              <a:spcBef>
                <a:spcPts val="300"/>
              </a:spcBef>
              <a:buNone/>
            </a:pPr>
            <a:r>
              <a:rPr lang="en-US" sz="3200" b="1" dirty="0">
                <a:solidFill>
                  <a:schemeClr val="bg1"/>
                </a:solidFill>
              </a:rPr>
              <a:t>God Gives Grace to the Humble (4:6-10)</a:t>
            </a:r>
          </a:p>
          <a:p>
            <a:pPr>
              <a:spcBef>
                <a:spcPts val="300"/>
              </a:spcBef>
            </a:pPr>
            <a:r>
              <a:rPr lang="en-US" sz="3000" i="1" dirty="0">
                <a:solidFill>
                  <a:schemeClr val="accent4">
                    <a:lumMod val="60000"/>
                    <a:lumOff val="40000"/>
                  </a:schemeClr>
                </a:solidFill>
              </a:rPr>
              <a:t>God </a:t>
            </a:r>
            <a:r>
              <a:rPr lang="en-US" sz="3000" i="1" dirty="0">
                <a:solidFill>
                  <a:schemeClr val="accent4">
                    <a:lumMod val="60000"/>
                    <a:lumOff val="40000"/>
                  </a:schemeClr>
                </a:solidFill>
                <a:effectLst>
                  <a:glow rad="228600">
                    <a:schemeClr val="accent2">
                      <a:satMod val="175000"/>
                      <a:alpha val="40000"/>
                    </a:schemeClr>
                  </a:glow>
                </a:effectLst>
              </a:rPr>
              <a:t>resists the proud </a:t>
            </a:r>
            <a:r>
              <a:rPr lang="en-US" sz="3000" i="1" dirty="0">
                <a:solidFill>
                  <a:schemeClr val="accent4">
                    <a:lumMod val="60000"/>
                    <a:lumOff val="40000"/>
                  </a:schemeClr>
                </a:solidFill>
              </a:rPr>
              <a:t>but gives </a:t>
            </a:r>
            <a:r>
              <a:rPr lang="en-US" sz="3000" i="1" dirty="0">
                <a:solidFill>
                  <a:schemeClr val="accent4">
                    <a:lumMod val="60000"/>
                    <a:lumOff val="40000"/>
                  </a:schemeClr>
                </a:solidFill>
                <a:effectLst>
                  <a:glow rad="228600">
                    <a:schemeClr val="accent2">
                      <a:satMod val="175000"/>
                      <a:alpha val="40000"/>
                    </a:schemeClr>
                  </a:glow>
                </a:effectLst>
              </a:rPr>
              <a:t>grace to the humble </a:t>
            </a:r>
            <a:r>
              <a:rPr lang="en-US" sz="3000" i="1" dirty="0">
                <a:solidFill>
                  <a:schemeClr val="accent4">
                    <a:lumMod val="60000"/>
                    <a:lumOff val="40000"/>
                  </a:schemeClr>
                </a:solidFill>
              </a:rPr>
              <a:t>(4:6-10; Proverbs 3:34;  Psalm 18:27).</a:t>
            </a:r>
          </a:p>
          <a:p>
            <a:pPr marL="517525" lvl="1" indent="-292100">
              <a:spcBef>
                <a:spcPts val="300"/>
              </a:spcBef>
            </a:pPr>
            <a:r>
              <a:rPr lang="en-US" sz="2800" b="1" dirty="0">
                <a:solidFill>
                  <a:schemeClr val="accent5">
                    <a:lumMod val="40000"/>
                    <a:lumOff val="60000"/>
                  </a:schemeClr>
                </a:solidFill>
              </a:rPr>
              <a:t>Submit to God (1 Pet. 5:5; Heb. 12:9; Phil. 2:8).</a:t>
            </a:r>
          </a:p>
          <a:p>
            <a:pPr marL="517525" lvl="1" indent="-292100">
              <a:spcBef>
                <a:spcPts val="300"/>
              </a:spcBef>
            </a:pPr>
            <a:r>
              <a:rPr lang="en-US" sz="2800" b="1" dirty="0">
                <a:solidFill>
                  <a:schemeClr val="accent5">
                    <a:lumMod val="40000"/>
                    <a:lumOff val="60000"/>
                  </a:schemeClr>
                </a:solidFill>
              </a:rPr>
              <a:t>Resist the devil!  (Eph. 6:13).</a:t>
            </a:r>
          </a:p>
          <a:p>
            <a:pPr marL="517525" lvl="1" indent="-292100">
              <a:spcBef>
                <a:spcPts val="300"/>
              </a:spcBef>
            </a:pPr>
            <a:r>
              <a:rPr lang="en-US" sz="2800" b="1" dirty="0">
                <a:solidFill>
                  <a:schemeClr val="accent5">
                    <a:lumMod val="40000"/>
                    <a:lumOff val="60000"/>
                  </a:schemeClr>
                </a:solidFill>
              </a:rPr>
              <a:t>Draw near to God…</a:t>
            </a:r>
          </a:p>
          <a:p>
            <a:pPr marL="795338" lvl="2" indent="-277813">
              <a:spcBef>
                <a:spcPts val="300"/>
              </a:spcBef>
            </a:pPr>
            <a:r>
              <a:rPr lang="en-US" sz="2800" b="1" i="1" dirty="0">
                <a:solidFill>
                  <a:schemeClr val="accent6">
                    <a:lumMod val="60000"/>
                    <a:lumOff val="40000"/>
                  </a:schemeClr>
                </a:solidFill>
              </a:rPr>
              <a:t>By cleansing hands (Isaiah 1:15-18; Psalm 26:5-6; 24:3-4).</a:t>
            </a:r>
          </a:p>
          <a:p>
            <a:pPr marL="795338" lvl="2" indent="-277813">
              <a:spcBef>
                <a:spcPts val="300"/>
              </a:spcBef>
            </a:pPr>
            <a:r>
              <a:rPr lang="en-US" sz="2800" b="1" i="1" dirty="0">
                <a:solidFill>
                  <a:schemeClr val="accent6">
                    <a:lumMod val="60000"/>
                    <a:lumOff val="40000"/>
                  </a:schemeClr>
                </a:solidFill>
              </a:rPr>
              <a:t>By purifying hearts – being single minded (2 Timothy 2:19-22).</a:t>
            </a:r>
          </a:p>
          <a:p>
            <a:pPr marL="795338" lvl="2" indent="-277813">
              <a:spcBef>
                <a:spcPts val="300"/>
              </a:spcBef>
            </a:pPr>
            <a:r>
              <a:rPr lang="en-US" sz="2800" b="1" i="1" dirty="0">
                <a:solidFill>
                  <a:schemeClr val="accent6">
                    <a:lumMod val="60000"/>
                    <a:lumOff val="40000"/>
                  </a:schemeClr>
                </a:solidFill>
              </a:rPr>
              <a:t>By mourning for your sins (2 Cor. 7:10; Psalm 26:5-6; 24:3-4).</a:t>
            </a:r>
          </a:p>
          <a:p>
            <a:pPr marL="795338" lvl="2" indent="-277813">
              <a:spcBef>
                <a:spcPts val="300"/>
              </a:spcBef>
            </a:pPr>
            <a:r>
              <a:rPr lang="en-US" sz="2800" b="1" i="1" dirty="0">
                <a:solidFill>
                  <a:schemeClr val="accent6">
                    <a:lumMod val="60000"/>
                    <a:lumOff val="40000"/>
                  </a:schemeClr>
                </a:solidFill>
              </a:rPr>
              <a:t>“Humble yourselves in the sight of the Lord and He will lift you up!”      (Matthew 23:12).</a:t>
            </a:r>
          </a:p>
          <a:p>
            <a:pPr marL="974725" lvl="2" indent="-292100">
              <a:spcBef>
                <a:spcPts val="300"/>
              </a:spcBef>
            </a:pPr>
            <a:endParaRPr lang="en-US" sz="2400" b="1" dirty="0">
              <a:solidFill>
                <a:schemeClr val="accent5">
                  <a:lumMod val="40000"/>
                  <a:lumOff val="60000"/>
                </a:schemeClr>
              </a:solidFill>
            </a:endParaRPr>
          </a:p>
        </p:txBody>
      </p:sp>
    </p:spTree>
    <p:extLst>
      <p:ext uri="{BB962C8B-B14F-4D97-AF65-F5344CB8AC3E}">
        <p14:creationId xmlns:p14="http://schemas.microsoft.com/office/powerpoint/2010/main" val="163120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Humility Will Keep us in our Place</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4:10-17)</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459104" cy="5384801"/>
          </a:xfrm>
        </p:spPr>
        <p:txBody>
          <a:bodyPr>
            <a:normAutofit/>
          </a:bodyPr>
          <a:lstStyle/>
          <a:p>
            <a:pPr marL="0" lvl="0" indent="0">
              <a:spcBef>
                <a:spcPts val="300"/>
              </a:spcBef>
              <a:buNone/>
            </a:pPr>
            <a:r>
              <a:rPr lang="en-US" sz="3200" b="1" dirty="0">
                <a:solidFill>
                  <a:schemeClr val="bg1"/>
                </a:solidFill>
              </a:rPr>
              <a:t>Do not speak evil of one another </a:t>
            </a:r>
            <a:r>
              <a:rPr lang="en-US" sz="3200" dirty="0">
                <a:solidFill>
                  <a:schemeClr val="bg1"/>
                </a:solidFill>
              </a:rPr>
              <a:t>(4:11-12; Titus 3:2; Psalm 109:17-20; Romans 3:8; 2 Corinthians 10:10; 3 John 10).</a:t>
            </a:r>
          </a:p>
          <a:p>
            <a:pPr>
              <a:spcBef>
                <a:spcPts val="300"/>
              </a:spcBef>
            </a:pPr>
            <a:r>
              <a:rPr lang="en-US" sz="3000" i="1" dirty="0">
                <a:solidFill>
                  <a:schemeClr val="accent4">
                    <a:lumMod val="60000"/>
                    <a:lumOff val="40000"/>
                  </a:schemeClr>
                </a:solidFill>
              </a:rPr>
              <a:t>Whoever speaks evil of a brother speaks evil of the law and judges the law.</a:t>
            </a:r>
          </a:p>
          <a:p>
            <a:pPr marL="517525" lvl="1" indent="-292100">
              <a:spcBef>
                <a:spcPts val="300"/>
              </a:spcBef>
            </a:pPr>
            <a:r>
              <a:rPr lang="en-US" sz="2800" b="1" dirty="0">
                <a:solidFill>
                  <a:schemeClr val="accent5">
                    <a:lumMod val="40000"/>
                    <a:lumOff val="60000"/>
                  </a:schemeClr>
                </a:solidFill>
              </a:rPr>
              <a:t>Our place is to DO the law, not judge (Matthew 7:1-5).</a:t>
            </a:r>
          </a:p>
          <a:p>
            <a:pPr marL="795338" lvl="2" indent="-277813">
              <a:spcBef>
                <a:spcPts val="300"/>
              </a:spcBef>
            </a:pPr>
            <a:r>
              <a:rPr lang="en-US" sz="2800" b="1" i="1" dirty="0">
                <a:solidFill>
                  <a:schemeClr val="accent6">
                    <a:lumMod val="60000"/>
                    <a:lumOff val="40000"/>
                  </a:schemeClr>
                </a:solidFill>
              </a:rPr>
              <a:t>There is one Lawgiver and Judge.</a:t>
            </a:r>
          </a:p>
          <a:p>
            <a:pPr marL="795338" lvl="2" indent="-277813">
              <a:spcBef>
                <a:spcPts val="300"/>
              </a:spcBef>
            </a:pPr>
            <a:r>
              <a:rPr lang="en-US" sz="2800" b="1" i="1" dirty="0">
                <a:solidFill>
                  <a:schemeClr val="accent6">
                    <a:lumMod val="60000"/>
                    <a:lumOff val="40000"/>
                  </a:schemeClr>
                </a:solidFill>
              </a:rPr>
              <a:t>Who are we to put ourselves in His place? (Romans 14:10, 13)</a:t>
            </a:r>
          </a:p>
          <a:p>
            <a:pPr marL="795338" lvl="2" indent="-277813">
              <a:spcBef>
                <a:spcPts val="300"/>
              </a:spcBef>
            </a:pPr>
            <a:r>
              <a:rPr lang="en-US" sz="2800" b="1" i="1" dirty="0">
                <a:solidFill>
                  <a:schemeClr val="accent6">
                    <a:lumMod val="60000"/>
                    <a:lumOff val="40000"/>
                  </a:schemeClr>
                </a:solidFill>
              </a:rPr>
              <a:t>“There is nothing in which we are more liable to err…and there is  nothing which God claims more for Himself as His peculiar prerogative” (Barnes).</a:t>
            </a:r>
          </a:p>
          <a:p>
            <a:pPr marL="517525" lvl="2" indent="0">
              <a:spcBef>
                <a:spcPts val="300"/>
              </a:spcBef>
              <a:buNone/>
            </a:pPr>
            <a:r>
              <a:rPr lang="en-US" sz="2800" b="1" i="1" dirty="0">
                <a:solidFill>
                  <a:schemeClr val="accent6">
                    <a:lumMod val="60000"/>
                    <a:lumOff val="40000"/>
                  </a:schemeClr>
                </a:solidFill>
              </a:rPr>
              <a:t> </a:t>
            </a:r>
          </a:p>
          <a:p>
            <a:pPr marL="974725" lvl="2" indent="-292100">
              <a:spcBef>
                <a:spcPts val="300"/>
              </a:spcBef>
            </a:pPr>
            <a:endParaRPr lang="en-US" sz="2400" b="1" dirty="0">
              <a:solidFill>
                <a:schemeClr val="accent5">
                  <a:lumMod val="40000"/>
                  <a:lumOff val="60000"/>
                </a:schemeClr>
              </a:solidFill>
            </a:endParaRPr>
          </a:p>
        </p:txBody>
      </p:sp>
    </p:spTree>
    <p:extLst>
      <p:ext uri="{BB962C8B-B14F-4D97-AF65-F5344CB8AC3E}">
        <p14:creationId xmlns:p14="http://schemas.microsoft.com/office/powerpoint/2010/main" val="358883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Humility Will Keep us in our Place</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4:10-17)</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459104" cy="5384801"/>
          </a:xfrm>
        </p:spPr>
        <p:txBody>
          <a:bodyPr>
            <a:normAutofit/>
          </a:bodyPr>
          <a:lstStyle/>
          <a:p>
            <a:pPr marL="0" lvl="0" indent="0">
              <a:spcBef>
                <a:spcPts val="300"/>
              </a:spcBef>
              <a:buNone/>
            </a:pPr>
            <a:r>
              <a:rPr lang="en-US" sz="3200" b="1" dirty="0">
                <a:solidFill>
                  <a:schemeClr val="bg1"/>
                </a:solidFill>
              </a:rPr>
              <a:t>Do not boast about tomorrow (4:13-17).</a:t>
            </a:r>
          </a:p>
          <a:p>
            <a:pPr>
              <a:spcBef>
                <a:spcPts val="300"/>
              </a:spcBef>
            </a:pPr>
            <a:r>
              <a:rPr lang="en-US" sz="3000" i="1" dirty="0">
                <a:solidFill>
                  <a:schemeClr val="accent4">
                    <a:lumMod val="60000"/>
                    <a:lumOff val="40000"/>
                  </a:schemeClr>
                </a:solidFill>
              </a:rPr>
              <a:t>Planning can be profitable; it can combine conviction with flexibility (2 Cor. 1:15-23).</a:t>
            </a:r>
          </a:p>
          <a:p>
            <a:pPr>
              <a:spcBef>
                <a:spcPts val="300"/>
              </a:spcBef>
            </a:pPr>
            <a:r>
              <a:rPr lang="en-US" sz="3000" i="1" dirty="0">
                <a:solidFill>
                  <a:schemeClr val="accent4">
                    <a:lumMod val="60000"/>
                    <a:lumOff val="40000"/>
                  </a:schemeClr>
                </a:solidFill>
              </a:rPr>
              <a:t>But we must not lose sight of the brevity and uncertainty of life  (Eccl. 9:11; Job 7:6-9; 9:25-26; Psalm 39:5-6; 90:9f; 103:15-16).</a:t>
            </a:r>
          </a:p>
          <a:p>
            <a:pPr marL="517525" lvl="1" indent="-292100">
              <a:spcBef>
                <a:spcPts val="300"/>
              </a:spcBef>
            </a:pPr>
            <a:r>
              <a:rPr lang="en-US" sz="2800" b="1" dirty="0">
                <a:solidFill>
                  <a:schemeClr val="accent5">
                    <a:lumMod val="40000"/>
                    <a:lumOff val="60000"/>
                  </a:schemeClr>
                </a:solidFill>
              </a:rPr>
              <a:t>We should preface proclamations of our plans with </a:t>
            </a:r>
            <a:r>
              <a:rPr lang="en-US" sz="2800" b="1" dirty="0">
                <a:solidFill>
                  <a:schemeClr val="accent5">
                    <a:lumMod val="40000"/>
                    <a:lumOff val="60000"/>
                  </a:schemeClr>
                </a:solidFill>
                <a:effectLst>
                  <a:glow rad="228600">
                    <a:schemeClr val="accent2">
                      <a:satMod val="175000"/>
                      <a:alpha val="40000"/>
                    </a:schemeClr>
                  </a:glow>
                </a:effectLst>
              </a:rPr>
              <a:t>“If the Lord wills…”  </a:t>
            </a:r>
            <a:r>
              <a:rPr lang="en-US" sz="2800" b="1" dirty="0">
                <a:solidFill>
                  <a:schemeClr val="accent5">
                    <a:lumMod val="40000"/>
                    <a:lumOff val="60000"/>
                  </a:schemeClr>
                </a:solidFill>
              </a:rPr>
              <a:t>(Psalm 31:15; Acts 17:28).</a:t>
            </a:r>
          </a:p>
          <a:p>
            <a:pPr marL="795338" lvl="2" indent="-277813">
              <a:spcBef>
                <a:spcPts val="300"/>
              </a:spcBef>
            </a:pPr>
            <a:r>
              <a:rPr lang="en-US" sz="2800" b="1" i="1" dirty="0">
                <a:solidFill>
                  <a:schemeClr val="accent6">
                    <a:lumMod val="60000"/>
                    <a:lumOff val="40000"/>
                  </a:schemeClr>
                </a:solidFill>
              </a:rPr>
              <a:t>Leaving the Lord out of our plans is boastful and arrogant (Ps. 10:4).</a:t>
            </a:r>
          </a:p>
          <a:p>
            <a:pPr marL="795338" lvl="2" indent="-277813">
              <a:spcBef>
                <a:spcPts val="300"/>
              </a:spcBef>
            </a:pPr>
            <a:r>
              <a:rPr lang="en-US" sz="2800" b="1" i="1" dirty="0">
                <a:solidFill>
                  <a:schemeClr val="accent6">
                    <a:lumMod val="60000"/>
                    <a:lumOff val="40000"/>
                  </a:schemeClr>
                </a:solidFill>
              </a:rPr>
              <a:t>If we know to do good, and fail to do it, it is sin! </a:t>
            </a:r>
          </a:p>
          <a:p>
            <a:pPr marL="974725" lvl="2" indent="-292100">
              <a:spcBef>
                <a:spcPts val="300"/>
              </a:spcBef>
            </a:pPr>
            <a:endParaRPr lang="en-US" sz="2400" b="1" dirty="0">
              <a:solidFill>
                <a:schemeClr val="accent5">
                  <a:lumMod val="40000"/>
                  <a:lumOff val="60000"/>
                </a:schemeClr>
              </a:solidFill>
            </a:endParaRPr>
          </a:p>
        </p:txBody>
      </p:sp>
    </p:spTree>
    <p:extLst>
      <p:ext uri="{BB962C8B-B14F-4D97-AF65-F5344CB8AC3E}">
        <p14:creationId xmlns:p14="http://schemas.microsoft.com/office/powerpoint/2010/main" val="37206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Humility Will Keep us in our Place</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5:1-6)</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113625" cy="5384801"/>
          </a:xfrm>
        </p:spPr>
        <p:txBody>
          <a:bodyPr>
            <a:normAutofit/>
          </a:bodyPr>
          <a:lstStyle/>
          <a:p>
            <a:pPr marL="0" lvl="0" indent="0">
              <a:spcBef>
                <a:spcPts val="300"/>
              </a:spcBef>
              <a:buNone/>
            </a:pPr>
            <a:r>
              <a:rPr lang="en-US" sz="3200" b="1" dirty="0">
                <a:solidFill>
                  <a:schemeClr val="bg1"/>
                </a:solidFill>
              </a:rPr>
              <a:t>The selfish rich are condemned (5:1-6).</a:t>
            </a:r>
          </a:p>
          <a:p>
            <a:pPr>
              <a:spcBef>
                <a:spcPts val="300"/>
              </a:spcBef>
            </a:pPr>
            <a:r>
              <a:rPr lang="en-US" sz="3000" i="1" dirty="0">
                <a:solidFill>
                  <a:schemeClr val="accent4">
                    <a:lumMod val="60000"/>
                    <a:lumOff val="40000"/>
                  </a:schemeClr>
                </a:solidFill>
              </a:rPr>
              <a:t>Miseries are coming upon them (1 Tim. 6:9-10).</a:t>
            </a:r>
          </a:p>
          <a:p>
            <a:pPr marL="517525" lvl="1" indent="-292100">
              <a:spcBef>
                <a:spcPts val="300"/>
              </a:spcBef>
            </a:pPr>
            <a:r>
              <a:rPr lang="en-US" sz="2800" b="1" dirty="0">
                <a:solidFill>
                  <a:schemeClr val="accent5">
                    <a:lumMod val="40000"/>
                    <a:lumOff val="60000"/>
                  </a:schemeClr>
                </a:solidFill>
              </a:rPr>
              <a:t>Their horded, decaying riches will be their undoing (Matthew 6:19;           Luke 12:20-21).</a:t>
            </a:r>
          </a:p>
          <a:p>
            <a:pPr marL="795338" lvl="2" indent="-277813">
              <a:spcBef>
                <a:spcPts val="300"/>
              </a:spcBef>
            </a:pPr>
            <a:r>
              <a:rPr lang="en-US" sz="2800" b="1" i="1" dirty="0">
                <a:solidFill>
                  <a:schemeClr val="accent6">
                    <a:lumMod val="60000"/>
                    <a:lumOff val="40000"/>
                  </a:schemeClr>
                </a:solidFill>
              </a:rPr>
              <a:t>God is the giver of wealth; He wants it USED for His glory – not horded! (Deut. 8:18; Eph. 4:28; 1 John 3:17; 2 Cor. 9:8-11).</a:t>
            </a:r>
          </a:p>
          <a:p>
            <a:pPr marL="517525" lvl="1" indent="-292100">
              <a:spcBef>
                <a:spcPts val="300"/>
              </a:spcBef>
            </a:pPr>
            <a:r>
              <a:rPr lang="en-US" sz="2800" b="1" dirty="0">
                <a:solidFill>
                  <a:schemeClr val="accent5">
                    <a:lumMod val="40000"/>
                    <a:lumOff val="60000"/>
                  </a:schemeClr>
                </a:solidFill>
              </a:rPr>
              <a:t>The Lord of Hosts is aware of their unjust and oppressive ways (Isaiah 1:24; 2:12; 5:9).</a:t>
            </a:r>
          </a:p>
          <a:p>
            <a:pPr marL="795338" lvl="2" indent="-277813">
              <a:spcBef>
                <a:spcPts val="300"/>
              </a:spcBef>
            </a:pPr>
            <a:r>
              <a:rPr lang="en-US" sz="2800" b="1" i="1" dirty="0">
                <a:solidFill>
                  <a:schemeClr val="accent6">
                    <a:lumMod val="60000"/>
                    <a:lumOff val="40000"/>
                  </a:schemeClr>
                </a:solidFill>
              </a:rPr>
              <a:t>They have gained by fraud.</a:t>
            </a:r>
          </a:p>
          <a:p>
            <a:pPr marL="795338" lvl="2" indent="-277813">
              <a:spcBef>
                <a:spcPts val="300"/>
              </a:spcBef>
            </a:pPr>
            <a:r>
              <a:rPr lang="en-US" sz="2800" b="1" i="1" dirty="0">
                <a:solidFill>
                  <a:schemeClr val="accent6">
                    <a:lumMod val="60000"/>
                    <a:lumOff val="40000"/>
                  </a:schemeClr>
                </a:solidFill>
              </a:rPr>
              <a:t>Their lives of pleasure bear resemblance to fattened livestock!</a:t>
            </a:r>
          </a:p>
          <a:p>
            <a:pPr marL="795338" lvl="2" indent="-277813">
              <a:spcBef>
                <a:spcPts val="300"/>
              </a:spcBef>
            </a:pPr>
            <a:r>
              <a:rPr lang="en-US" sz="2800" b="1" i="1" dirty="0">
                <a:solidFill>
                  <a:schemeClr val="accent6">
                    <a:lumMod val="60000"/>
                    <a:lumOff val="40000"/>
                  </a:schemeClr>
                </a:solidFill>
              </a:rPr>
              <a:t>They oppressed and murdered the just man to advance their lifestyle.  This is what was done to Jesus (John 11:48).</a:t>
            </a:r>
          </a:p>
          <a:p>
            <a:pPr marL="974725" lvl="2" indent="-292100">
              <a:spcBef>
                <a:spcPts val="300"/>
              </a:spcBef>
            </a:pPr>
            <a:endParaRPr lang="en-US" sz="2400" b="1" dirty="0">
              <a:solidFill>
                <a:schemeClr val="accent5">
                  <a:lumMod val="40000"/>
                  <a:lumOff val="60000"/>
                </a:schemeClr>
              </a:solidFill>
            </a:endParaRPr>
          </a:p>
        </p:txBody>
      </p:sp>
    </p:spTree>
    <p:extLst>
      <p:ext uri="{BB962C8B-B14F-4D97-AF65-F5344CB8AC3E}">
        <p14:creationId xmlns:p14="http://schemas.microsoft.com/office/powerpoint/2010/main" val="264271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Patience and Prayer</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5:7-20)</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379591" cy="5384801"/>
          </a:xfrm>
        </p:spPr>
        <p:txBody>
          <a:bodyPr>
            <a:normAutofit/>
          </a:bodyPr>
          <a:lstStyle/>
          <a:p>
            <a:pPr marL="0" lvl="0" indent="0">
              <a:spcBef>
                <a:spcPts val="300"/>
              </a:spcBef>
              <a:buNone/>
            </a:pPr>
            <a:r>
              <a:rPr lang="en-US" sz="3200" b="1" dirty="0">
                <a:solidFill>
                  <a:schemeClr val="bg1"/>
                </a:solidFill>
              </a:rPr>
              <a:t>Be Patient, Brethren (5:7-11).</a:t>
            </a:r>
          </a:p>
          <a:p>
            <a:pPr>
              <a:spcBef>
                <a:spcPts val="300"/>
              </a:spcBef>
            </a:pPr>
            <a:r>
              <a:rPr lang="en-US" sz="3000" i="1" dirty="0">
                <a:solidFill>
                  <a:schemeClr val="accent4">
                    <a:lumMod val="60000"/>
                    <a:lumOff val="40000"/>
                  </a:schemeClr>
                </a:solidFill>
              </a:rPr>
              <a:t>The ungodly rich have been characterized as oppressing the poor and the just (5:4-6).</a:t>
            </a:r>
          </a:p>
          <a:p>
            <a:pPr marL="517525" lvl="1" indent="-292100">
              <a:spcBef>
                <a:spcPts val="300"/>
              </a:spcBef>
            </a:pPr>
            <a:r>
              <a:rPr lang="en-US" sz="2800" b="1" dirty="0">
                <a:solidFill>
                  <a:schemeClr val="accent5">
                    <a:lumMod val="40000"/>
                    <a:lumOff val="60000"/>
                  </a:schemeClr>
                </a:solidFill>
              </a:rPr>
              <a:t>We are to patiently bear such injustice, waiting on the Lord’s justice like the  farmer waits patiently on the rain (cf. 5:4; 2 Thess. 1:4-6;  Rom. 12:19-21; Heb. 10:30).</a:t>
            </a:r>
          </a:p>
          <a:p>
            <a:pPr marL="517525" lvl="1" indent="-292100">
              <a:spcBef>
                <a:spcPts val="300"/>
              </a:spcBef>
            </a:pPr>
            <a:r>
              <a:rPr lang="en-US" sz="2800" b="1" dirty="0">
                <a:solidFill>
                  <a:schemeClr val="accent5">
                    <a:lumMod val="40000"/>
                    <a:lumOff val="60000"/>
                  </a:schemeClr>
                </a:solidFill>
              </a:rPr>
              <a:t>For this reason, we must also refrain from grumbling against one another, for the Lord will also sort that out when He comes (4:11-12; Heb. 13:17).</a:t>
            </a:r>
          </a:p>
          <a:p>
            <a:pPr marL="284163" indent="-284163">
              <a:spcBef>
                <a:spcPts val="300"/>
              </a:spcBef>
            </a:pPr>
            <a:r>
              <a:rPr lang="en-US" sz="3000" i="1" dirty="0">
                <a:solidFill>
                  <a:schemeClr val="accent4">
                    <a:lumMod val="60000"/>
                    <a:lumOff val="40000"/>
                  </a:schemeClr>
                </a:solidFill>
              </a:rPr>
              <a:t>The prophets are great examples of  patience – as is Job (5:10-11;              Job 42:10-17).</a:t>
            </a:r>
          </a:p>
          <a:p>
            <a:pPr marL="60325" indent="-292100">
              <a:spcBef>
                <a:spcPts val="300"/>
              </a:spcBef>
            </a:pPr>
            <a:endParaRPr lang="en-US" sz="3200" b="1" dirty="0">
              <a:solidFill>
                <a:schemeClr val="accent5">
                  <a:lumMod val="40000"/>
                  <a:lumOff val="60000"/>
                </a:schemeClr>
              </a:solidFill>
            </a:endParaRPr>
          </a:p>
        </p:txBody>
      </p:sp>
    </p:spTree>
    <p:extLst>
      <p:ext uri="{BB962C8B-B14F-4D97-AF65-F5344CB8AC3E}">
        <p14:creationId xmlns:p14="http://schemas.microsoft.com/office/powerpoint/2010/main" val="301826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Patience and Prayer</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(James 5:7-20)</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379591" cy="5384801"/>
          </a:xfrm>
        </p:spPr>
        <p:txBody>
          <a:bodyPr>
            <a:normAutofit/>
          </a:bodyPr>
          <a:lstStyle/>
          <a:p>
            <a:pPr marL="0" lvl="0" indent="0">
              <a:spcBef>
                <a:spcPts val="300"/>
              </a:spcBef>
              <a:buNone/>
            </a:pPr>
            <a:r>
              <a:rPr lang="en-US" sz="3200" b="1" dirty="0">
                <a:solidFill>
                  <a:schemeClr val="bg1"/>
                </a:solidFill>
              </a:rPr>
              <a:t>“Do not swear” (5:12).</a:t>
            </a:r>
          </a:p>
          <a:p>
            <a:pPr>
              <a:spcBef>
                <a:spcPts val="300"/>
              </a:spcBef>
            </a:pPr>
            <a:r>
              <a:rPr lang="en-US" sz="3000" i="1" dirty="0">
                <a:solidFill>
                  <a:schemeClr val="accent4">
                    <a:lumMod val="60000"/>
                    <a:lumOff val="40000"/>
                  </a:schemeClr>
                </a:solidFill>
              </a:rPr>
              <a:t>This command is highly important – “above all.”</a:t>
            </a:r>
          </a:p>
          <a:p>
            <a:pPr>
              <a:spcBef>
                <a:spcPts val="300"/>
              </a:spcBef>
            </a:pPr>
            <a:r>
              <a:rPr lang="en-US" sz="3000" i="1" dirty="0">
                <a:solidFill>
                  <a:schemeClr val="accent4">
                    <a:lumMod val="60000"/>
                    <a:lumOff val="40000"/>
                  </a:schemeClr>
                </a:solidFill>
              </a:rPr>
              <a:t>It echoes Jesus’ teaching in the Sermon on the Mount                   (Matthew 5:33-37; Lev. 19:12).</a:t>
            </a:r>
          </a:p>
          <a:p>
            <a:pPr marL="517525" lvl="1" indent="-292100">
              <a:spcBef>
                <a:spcPts val="300"/>
              </a:spcBef>
            </a:pPr>
            <a:r>
              <a:rPr lang="en-US" sz="2800" b="1" dirty="0">
                <a:solidFill>
                  <a:schemeClr val="accent5">
                    <a:lumMod val="40000"/>
                    <a:lumOff val="60000"/>
                  </a:schemeClr>
                </a:solidFill>
              </a:rPr>
              <a:t>Jewish tradition made oaths by some things less binding than oaths by other things (Matt. 23:16-22).*</a:t>
            </a:r>
          </a:p>
          <a:p>
            <a:pPr marL="517525" lvl="1" indent="-292100">
              <a:spcBef>
                <a:spcPts val="300"/>
              </a:spcBef>
            </a:pPr>
            <a:r>
              <a:rPr lang="en-US" sz="2800" b="1" dirty="0">
                <a:solidFill>
                  <a:schemeClr val="accent5">
                    <a:lumMod val="40000"/>
                    <a:lumOff val="60000"/>
                  </a:schemeClr>
                </a:solidFill>
              </a:rPr>
              <a:t>So, oaths actually served to make one’s word LESS trustworthy!</a:t>
            </a:r>
          </a:p>
          <a:p>
            <a:pPr marL="517525" lvl="1" indent="-292100">
              <a:spcBef>
                <a:spcPts val="300"/>
              </a:spcBef>
            </a:pPr>
            <a:r>
              <a:rPr lang="en-US" sz="2800" b="1" dirty="0">
                <a:solidFill>
                  <a:schemeClr val="accent5">
                    <a:lumMod val="40000"/>
                    <a:lumOff val="60000"/>
                  </a:schemeClr>
                </a:solidFill>
              </a:rPr>
              <a:t>Therefore, “above all things” Christians are not to use oaths “at all.”</a:t>
            </a:r>
          </a:p>
        </p:txBody>
      </p:sp>
    </p:spTree>
    <p:extLst>
      <p:ext uri="{BB962C8B-B14F-4D97-AF65-F5344CB8AC3E}">
        <p14:creationId xmlns:p14="http://schemas.microsoft.com/office/powerpoint/2010/main" val="23861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6060</TotalTime>
  <Words>5917</Words>
  <Application>Microsoft Office PowerPoint</Application>
  <PresentationFormat>Widescreen</PresentationFormat>
  <Paragraphs>235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Constantia</vt:lpstr>
      <vt:lpstr>Franklin Gothic Book</vt:lpstr>
      <vt:lpstr>Office Theme</vt:lpstr>
      <vt:lpstr>Studies in the Epistles</vt:lpstr>
      <vt:lpstr>Choosing Friends: God or the World? (James 4:1-10)</vt:lpstr>
      <vt:lpstr>Choosing Friends: God or the World? (James 4:1-10)</vt:lpstr>
      <vt:lpstr>Choosing Friends: God or the World? (James 4:1-10)</vt:lpstr>
      <vt:lpstr>Humility Will Keep us in our Place (James 4:10-17)</vt:lpstr>
      <vt:lpstr>Humility Will Keep us in our Place (James 4:10-17)</vt:lpstr>
      <vt:lpstr>Humility Will Keep us in our Place (James 5:1-6)</vt:lpstr>
      <vt:lpstr>Patience and Prayer (James 5:7-20)</vt:lpstr>
      <vt:lpstr>Patience and Prayer (James 5:7-20)</vt:lpstr>
      <vt:lpstr>Patience and Prayer (James 5:7-20)</vt:lpstr>
      <vt:lpstr>Patience and Prayer (James 5:7-20)</vt:lpstr>
      <vt:lpstr>Patience and Prayer (James 5:7-20)</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133</cp:revision>
  <cp:lastPrinted>2021-11-19T17:16:44Z</cp:lastPrinted>
  <dcterms:created xsi:type="dcterms:W3CDTF">2021-08-25T18:02:30Z</dcterms:created>
  <dcterms:modified xsi:type="dcterms:W3CDTF">2021-11-21T14:33:51Z</dcterms:modified>
</cp:coreProperties>
</file>