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351" r:id="rId3"/>
    <p:sldId id="346" r:id="rId4"/>
    <p:sldId id="354" r:id="rId5"/>
    <p:sldId id="348" r:id="rId6"/>
    <p:sldId id="356" r:id="rId7"/>
    <p:sldId id="358" r:id="rId8"/>
    <p:sldId id="359" r:id="rId9"/>
    <p:sldId id="360" r:id="rId10"/>
    <p:sldId id="380" r:id="rId11"/>
    <p:sldId id="371" r:id="rId12"/>
    <p:sldId id="368" r:id="rId13"/>
    <p:sldId id="381" r:id="rId14"/>
    <p:sldId id="375" r:id="rId15"/>
    <p:sldId id="382" r:id="rId16"/>
    <p:sldId id="384" r:id="rId17"/>
    <p:sldId id="385" r:id="rId18"/>
    <p:sldId id="386" r:id="rId19"/>
    <p:sldId id="266" r:id="rId2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4" autoAdjust="0"/>
    <p:restoredTop sz="72829" autoAdjust="0"/>
  </p:normalViewPr>
  <p:slideViewPr>
    <p:cSldViewPr snapToGrid="0">
      <p:cViewPr varScale="1">
        <p:scale>
          <a:sx n="43" d="100"/>
          <a:sy n="43" d="100"/>
        </p:scale>
        <p:origin x="1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11/24/2021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*Neither Jews nor Greeks were looking for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message of “Christ crucified” is a stumbling block to Jews and foolishness to Greeks (Romans 9:31-33; 1 Peter 2:7-8; Matt. 13:54-57; Acts 17:32)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to the called, it is the wisdom &amp; power of God.  God’s foolishness is wiser than men, and His weakness is stronger than 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9:31-33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Israel, pursuing the law of righteousness, has not attained to the law of righteousness.  32  Why? Because they did not seek it by faith, but as it were, by the works of the law. For they stumbled at that stumbling stone.  33  As it is written: "BEHOLD, I LAY IN ZION A STUMBLING STONE AND ROCK OF OFFENSE, AND WHOEVER BELIEVES ON HIM WILL NOT BE PUT TO SHAME.“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2:7-8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to you who believe, He is precious; but to those who are disobedient, "THE STONE WHICH THE BUILDERS REJECTED HAS BECOME THE CHIEF CORNERSTONE,"  8  and "A STONE OF STUMBLING AND A ROCK OF OFFENSE." They stumble, being disobedient to the word, to which they also were appointed.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13:54-57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He had come to His own country, He taught them in their synagogue, so that they were astonished and said, "Where did this Man get this wisdom and these mighty works?  55  Is this not the carpenter's son? Is not His mother called Mary? And His brothers James,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Joses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Simon, and Judas?  56  And His sisters, are they not all with us? Where then did this Man get all these things?"  57  So they were offended at Him. But Jesus said to them, "A prophet is not without honor except in his own country and in his own 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17:32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when they heard of the resurrection of the dead, some mocked, while others said, "We will hear you again on this matter."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5:6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when we were still without strength, in due time Christ died for the ungodly.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6:14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God forbid that I should boast except in the cross of our Lord Jesus Christ, by whom the world has been crucified to me, and I to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13:4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though He was crucified in weakness, yet He lives by the power of God. For we also are weak in Him, but we shall live with Him by the power of God toward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by grace you have been saved through faith, and that not of yourselves; it is the gift of God,  9  not of works, lest anyone should boast.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Matthew 13:55  Is this not the carpenter's son? Is not His mother called Mary? And His brothers James,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Joses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Simon, and Judas?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Ephesians 2:8-9  For by grace you have been saved through faith, and that not of yourselves; it is the gift of God,  9  not of works, lest anyone should boast.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15</a:t>
            </a:fld>
            <a:endParaRPr lang="en-US"/>
          </a:p>
        </p:txBody>
      </p:sp>
    </p:spTree>
    <p:extLst>
      <p:ext uri="{BB962C8B-B14F-4D97-AF65-F5344CB8AC3E}">
        <p14:creationId xmlns:p14="http://schemas.microsoft.com/office/powerpoint/2010/main" val="53628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16</a:t>
            </a:fld>
            <a:endParaRPr lang="en-US"/>
          </a:p>
        </p:txBody>
      </p:sp>
    </p:spTree>
    <p:extLst>
      <p:ext uri="{BB962C8B-B14F-4D97-AF65-F5344CB8AC3E}">
        <p14:creationId xmlns:p14="http://schemas.microsoft.com/office/powerpoint/2010/main" val="205261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Those deceived by human wisdom imagine they can do what they please with the church (3:18)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Lord will catch such futile thinkers in their own craftiness! (3:19-20; Job 5:13; Psalm 94:11)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not rely on human wisdom, but avail yourself of all that God has supplied! (3:21-23)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17</a:t>
            </a:fld>
            <a:endParaRPr lang="en-US"/>
          </a:p>
        </p:txBody>
      </p:sp>
    </p:spTree>
    <p:extLst>
      <p:ext uri="{BB962C8B-B14F-4D97-AF65-F5344CB8AC3E}">
        <p14:creationId xmlns:p14="http://schemas.microsoft.com/office/powerpoint/2010/main" val="313971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clear conscience does not necessarily mean that one is right with God (Acts 23:1; 26:9)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God alone is qualified to judge, because He knows what’s been hidden and He tests the hearts  (Hebrews 4:12; Proverbs 21:2; 24:12)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Humans who preempt God’s judgment are out of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18</a:t>
            </a:fld>
            <a:endParaRPr lang="en-US"/>
          </a:p>
        </p:txBody>
      </p:sp>
    </p:spTree>
    <p:extLst>
      <p:ext uri="{BB962C8B-B14F-4D97-AF65-F5344CB8AC3E}">
        <p14:creationId xmlns:p14="http://schemas.microsoft.com/office/powerpoint/2010/main" val="242234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19</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2</a:t>
            </a:fld>
            <a:endParaRPr lang="en-US"/>
          </a:p>
        </p:txBody>
      </p:sp>
    </p:spTree>
    <p:extLst>
      <p:ext uri="{BB962C8B-B14F-4D97-AF65-F5344CB8AC3E}">
        <p14:creationId xmlns:p14="http://schemas.microsoft.com/office/powerpoint/2010/main" val="289542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“Gulf of Corinth” opening to the Adriatic and the “Saronic Gulf” opening to the Aegean.</a:t>
            </a:r>
          </a:p>
          <a:p>
            <a:r>
              <a:rPr lang="en-US" altLang="en-US" dirty="0" err="1"/>
              <a:t>Cenchrea</a:t>
            </a:r>
            <a:r>
              <a:rPr lang="en-US" altLang="en-US" dirty="0"/>
              <a:t> was one of these ports.</a:t>
            </a:r>
          </a:p>
        </p:txBody>
      </p:sp>
    </p:spTree>
    <p:extLst>
      <p:ext uri="{BB962C8B-B14F-4D97-AF65-F5344CB8AC3E}">
        <p14:creationId xmlns:p14="http://schemas.microsoft.com/office/powerpoint/2010/main" val="280560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1" indent="-220663">
              <a:spcBef>
                <a:spcPct val="0"/>
              </a:spcBef>
            </a:pPr>
            <a:r>
              <a:rPr lang="en-US" altLang="en-US" sz="2400" i="1" dirty="0">
                <a:solidFill>
                  <a:schemeClr val="tx1"/>
                </a:solidFill>
                <a:effectLst>
                  <a:outerShdw blurRad="38100" dist="38100" dir="2700000" algn="tl">
                    <a:srgbClr val="000000">
                      <a:alpha val="43137"/>
                    </a:srgbClr>
                  </a:outerShdw>
                </a:effectLst>
              </a:rPr>
              <a:t>Acts 18:18 – “Then he took leave of the brethren and sailed for Syria, and Priscilla and Aquila were with him.”</a:t>
            </a:r>
          </a:p>
          <a:p>
            <a:pPr marL="225425" lvl="1" indent="-220663">
              <a:spcBef>
                <a:spcPct val="0"/>
              </a:spcBef>
            </a:pPr>
            <a:r>
              <a:rPr lang="en-US" altLang="en-US" sz="2400" i="1" dirty="0">
                <a:solidFill>
                  <a:schemeClr val="tx1"/>
                </a:solidFill>
                <a:effectLst>
                  <a:outerShdw blurRad="38100" dist="38100" dir="2700000" algn="tl">
                    <a:srgbClr val="000000">
                      <a:alpha val="43137"/>
                    </a:srgbClr>
                  </a:outerShdw>
                </a:effectLst>
              </a:rPr>
              <a:t>Romans 16:3 – “Greet Priscilla and Aquila, my fellow workers in Christ Jesus”</a:t>
            </a:r>
          </a:p>
          <a:p>
            <a:pPr marL="225425" lvl="1" indent="-220663">
              <a:spcBef>
                <a:spcPct val="0"/>
              </a:spcBef>
            </a:pPr>
            <a:r>
              <a:rPr lang="en-US" altLang="en-US" sz="2400" i="1" dirty="0">
                <a:solidFill>
                  <a:schemeClr val="tx1"/>
                </a:solidFill>
                <a:effectLst>
                  <a:outerShdw blurRad="38100" dist="38100" dir="2700000" algn="tl">
                    <a:srgbClr val="000000">
                      <a:alpha val="43137"/>
                    </a:srgbClr>
                  </a:outerShdw>
                </a:effectLst>
              </a:rPr>
              <a:t>1 Corinthians 16:19 “Aquila and Priscilla greet you heartily in the Lord, with the church that is in their house.”</a:t>
            </a:r>
          </a:p>
          <a:p>
            <a:pPr marL="225425" lvl="1" indent="-220663">
              <a:spcBef>
                <a:spcPct val="0"/>
              </a:spcBef>
            </a:pPr>
            <a:r>
              <a:rPr lang="en-US" altLang="en-US" sz="2400" i="1" dirty="0">
                <a:solidFill>
                  <a:schemeClr val="tx1"/>
                </a:solidFill>
                <a:effectLst>
                  <a:outerShdw blurRad="38100" dist="38100" dir="2700000" algn="tl">
                    <a:srgbClr val="000000">
                      <a:alpha val="43137"/>
                    </a:srgbClr>
                  </a:outerShdw>
                </a:effectLst>
              </a:rPr>
              <a:t>2 Timothy 4:19 – “Greet Prisca and Aquila</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180398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a:lnSpc>
                <a:spcPct val="95000"/>
              </a:lnSpc>
              <a:spcBef>
                <a:spcPct val="0"/>
              </a:spcBef>
            </a:pPr>
            <a:r>
              <a:rPr lang="en-US" altLang="en-US" sz="2800" i="1" dirty="0">
                <a:solidFill>
                  <a:schemeClr val="bg1"/>
                </a:solidFill>
                <a:effectLst>
                  <a:outerShdw blurRad="38100" dist="38100" dir="2700000" algn="tl">
                    <a:srgbClr val="000000">
                      <a:alpha val="43137"/>
                    </a:srgbClr>
                  </a:outerShdw>
                </a:effectLst>
                <a:latin typeface="Arial" panose="020B0604020202020204" pitchFamily="34" charset="0"/>
              </a:rPr>
              <a:t>The beating may have been carried out by Greeks (cf. KJV) to express their contempt for being troubled with a Jewish religious problem.</a:t>
            </a:r>
          </a:p>
          <a:p>
            <a:pPr marL="457200" lvl="1">
              <a:lnSpc>
                <a:spcPct val="95000"/>
              </a:lnSpc>
              <a:spcBef>
                <a:spcPct val="0"/>
              </a:spcBef>
            </a:pPr>
            <a:r>
              <a:rPr lang="en-US" altLang="en-US" sz="2800" i="1" dirty="0">
                <a:solidFill>
                  <a:schemeClr val="bg1"/>
                </a:solidFill>
                <a:effectLst>
                  <a:outerShdw blurRad="38100" dist="38100" dir="2700000" algn="tl">
                    <a:srgbClr val="000000">
                      <a:alpha val="43137"/>
                    </a:srgbClr>
                  </a:outerShdw>
                </a:effectLst>
                <a:latin typeface="Arial" panose="020B0604020202020204" pitchFamily="34" charset="0"/>
              </a:rPr>
              <a:t>Sosthenes may or may not be the same individual mentioned in 1 Corinthians 1:1</a:t>
            </a:r>
            <a:r>
              <a:rPr lang="en-US" altLang="en-US" sz="2800" i="1" dirty="0">
                <a:solidFill>
                  <a:srgbClr val="990000"/>
                </a:solidFill>
                <a:effectLst>
                  <a:outerShdw blurRad="38100" dist="38100" dir="2700000" algn="tl">
                    <a:srgbClr val="000000">
                      <a:alpha val="43137"/>
                    </a:srgbClr>
                  </a:outerShdw>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50969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0088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Delphi Inscription, or Gallio Inscription (IG, VII, 1676; SIG, II, 801d),[1] is the name given to the collection of nine fragments of a letter written by the Roman emperor Claudius c. 52 CE which was discovered early in the 20th century at the Temple of Apollo in Delphi, Greece.[2][3]</a:t>
            </a:r>
          </a:p>
        </p:txBody>
      </p:sp>
    </p:spTree>
    <p:extLst>
      <p:ext uri="{BB962C8B-B14F-4D97-AF65-F5344CB8AC3E}">
        <p14:creationId xmlns:p14="http://schemas.microsoft.com/office/powerpoint/2010/main" val="120923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greeting “grace” and “peace” suggest an admixture of Greeks and Jews, or of individuals who appreciate both greetings.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13</a:t>
            </a:fld>
            <a:endParaRPr lang="en-US"/>
          </a:p>
        </p:txBody>
      </p:sp>
    </p:spTree>
    <p:extLst>
      <p:ext uri="{BB962C8B-B14F-4D97-AF65-F5344CB8AC3E}">
        <p14:creationId xmlns:p14="http://schemas.microsoft.com/office/powerpoint/2010/main" val="133536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Roots of the Division(s) in Corinth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division in the church at Corinth could be seen in the claims some made to having a special connection with a given preacher (Paul, Cephas, Apollos, or Christ, 1:12).   </a:t>
            </a:r>
            <a:r>
              <a:rPr kumimoji="0" lang="en-US" sz="1200" b="1" i="0" u="none" strike="noStrike" kern="1200" cap="none" spc="0" normalizeH="0" baseline="0" noProof="0" dirty="0">
                <a:ln>
                  <a:noFill/>
                </a:ln>
                <a:solidFill>
                  <a:srgbClr val="F0904E"/>
                </a:solidFill>
                <a:effectLst/>
                <a:uLnTx/>
                <a:uFillTx/>
                <a:latin typeface="Calibri" panose="020F0502020204030204"/>
                <a:ea typeface="+mn-ea"/>
                <a:cs typeface="+mn-cs"/>
              </a:rPr>
              <a:t>Their division is attributed to carnality (3:3) and thinking too highly of men (4:6).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Division in the church existed in several other incidences : </a:t>
            </a:r>
          </a:p>
          <a:p>
            <a:pPr marL="403225" marR="0" lvl="1" indent="-1778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Brethren taking each other to law (6:1-8)</a:t>
            </a:r>
          </a:p>
          <a:p>
            <a:pPr marL="403225" marR="0" lvl="1" indent="-1778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Brethren were divided over eating meats sacrificed to idols (8-10)</a:t>
            </a:r>
          </a:p>
          <a:p>
            <a:pPr marL="403225" marR="0" lvl="1" indent="-1778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Lack of unity in eating the Lord’s supper (11:21)</a:t>
            </a:r>
          </a:p>
          <a:p>
            <a:pPr marL="403225" marR="0" lvl="1" indent="-1778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Confusion over the exercise of spiritual gifts (12-14)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14</a:t>
            </a:fld>
            <a:endParaRPr lang="en-US"/>
          </a:p>
        </p:txBody>
      </p:sp>
    </p:spTree>
    <p:extLst>
      <p:ext uri="{BB962C8B-B14F-4D97-AF65-F5344CB8AC3E}">
        <p14:creationId xmlns:p14="http://schemas.microsoft.com/office/powerpoint/2010/main" val="90627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11/24/2021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11/24/2021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Thirteen: 1 Corinthians 1-4</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2D1B2-F693-4594-A4C1-4483F8F68F27}"/>
              </a:ext>
            </a:extLst>
          </p:cNvPr>
          <p:cNvPicPr>
            <a:picLocks noChangeAspect="1"/>
          </p:cNvPicPr>
          <p:nvPr/>
        </p:nvPicPr>
        <p:blipFill>
          <a:blip r:embed="rId2"/>
          <a:stretch>
            <a:fillRect/>
          </a:stretch>
        </p:blipFill>
        <p:spPr>
          <a:xfrm>
            <a:off x="0" y="-76200"/>
            <a:ext cx="12192000" cy="8128000"/>
          </a:xfrm>
          <a:prstGeom prst="rect">
            <a:avLst/>
          </a:prstGeom>
        </p:spPr>
      </p:pic>
      <p:sp>
        <p:nvSpPr>
          <p:cNvPr id="2" name="Title 1">
            <a:extLst>
              <a:ext uri="{FF2B5EF4-FFF2-40B4-BE49-F238E27FC236}">
                <a16:creationId xmlns:a16="http://schemas.microsoft.com/office/drawing/2014/main" id="{4B4CE394-6804-4789-9D1C-5883C8930994}"/>
              </a:ext>
            </a:extLst>
          </p:cNvPr>
          <p:cNvSpPr>
            <a:spLocks noGrp="1"/>
          </p:cNvSpPr>
          <p:nvPr>
            <p:ph type="title"/>
          </p:nvPr>
        </p:nvSpPr>
        <p:spPr/>
        <p:txBody>
          <a:bodyPr/>
          <a:lstStyle/>
          <a:p>
            <a:r>
              <a:rPr lang="en-US" dirty="0"/>
              <a:t>Cameron Abernathy as Gallio</a:t>
            </a:r>
          </a:p>
        </p:txBody>
      </p:sp>
    </p:spTree>
    <p:extLst>
      <p:ext uri="{BB962C8B-B14F-4D97-AF65-F5344CB8AC3E}">
        <p14:creationId xmlns:p14="http://schemas.microsoft.com/office/powerpoint/2010/main" val="180922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BE03-F713-4510-827D-D42F2F302AF6}"/>
              </a:ext>
            </a:extLst>
          </p:cNvPr>
          <p:cNvSpPr>
            <a:spLocks noGrp="1"/>
          </p:cNvSpPr>
          <p:nvPr>
            <p:ph type="title"/>
          </p:nvPr>
        </p:nvSpPr>
        <p:spPr>
          <a:xfrm>
            <a:off x="524657" y="280868"/>
            <a:ext cx="10515600" cy="1325563"/>
          </a:xfrm>
        </p:spPr>
        <p:txBody>
          <a:bodyPr/>
          <a:lstStyle/>
          <a:p>
            <a:r>
              <a:rPr lang="en-US" dirty="0">
                <a:solidFill>
                  <a:schemeClr val="bg1"/>
                </a:solidFill>
              </a:rPr>
              <a:t>Reasons for writing First Corinthians</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EFB7C9CB-C478-4F64-A1EE-11C5219DD68F}"/>
              </a:ext>
            </a:extLst>
          </p:cNvPr>
          <p:cNvSpPr>
            <a:spLocks noGrp="1"/>
          </p:cNvSpPr>
          <p:nvPr>
            <p:ph idx="1"/>
          </p:nvPr>
        </p:nvSpPr>
        <p:spPr>
          <a:xfrm>
            <a:off x="524657" y="1395663"/>
            <a:ext cx="11242622" cy="5149516"/>
          </a:xfrm>
        </p:spPr>
        <p:txBody>
          <a:bodyPr>
            <a:normAutofit/>
          </a:bodyPr>
          <a:lstStyle/>
          <a:p>
            <a:pPr fontAlgn="base"/>
            <a:r>
              <a:rPr lang="en-US" sz="3200" dirty="0">
                <a:solidFill>
                  <a:schemeClr val="bg1"/>
                </a:solidFill>
              </a:rPr>
              <a:t>To address problems in a local church—Corinth.  </a:t>
            </a:r>
          </a:p>
          <a:p>
            <a:pPr fontAlgn="base"/>
            <a:r>
              <a:rPr lang="en-US" sz="3200" dirty="0">
                <a:solidFill>
                  <a:schemeClr val="bg1"/>
                </a:solidFill>
              </a:rPr>
              <a:t>To restore the church in Corinth to its foundation—Jesus Christ.</a:t>
            </a:r>
          </a:p>
          <a:p>
            <a:pPr fontAlgn="base"/>
            <a:r>
              <a:rPr lang="en-US" sz="3200" dirty="0">
                <a:solidFill>
                  <a:schemeClr val="bg1"/>
                </a:solidFill>
              </a:rPr>
              <a:t>To counter worldly wisdom with godly wisdom.</a:t>
            </a:r>
          </a:p>
          <a:p>
            <a:pPr fontAlgn="base"/>
            <a:r>
              <a:rPr lang="en-US" sz="3200" dirty="0">
                <a:solidFill>
                  <a:schemeClr val="bg1"/>
                </a:solidFill>
              </a:rPr>
              <a:t>To correct contentions in the church brought to Paul’s attention by Chloe’s household (1--6; cf. 1:11) so as to bring about unity.</a:t>
            </a:r>
          </a:p>
          <a:p>
            <a:pPr fontAlgn="base"/>
            <a:r>
              <a:rPr lang="en-US" sz="3200" dirty="0">
                <a:solidFill>
                  <a:schemeClr val="bg1"/>
                </a:solidFill>
              </a:rPr>
              <a:t>To address certain questions brought from Corinth for Paul (7:1, 25; 8:1; 12:1; 16:1; 16:12).</a:t>
            </a:r>
          </a:p>
          <a:p>
            <a:endParaRPr lang="en-US" dirty="0"/>
          </a:p>
        </p:txBody>
      </p:sp>
    </p:spTree>
    <p:extLst>
      <p:ext uri="{BB962C8B-B14F-4D97-AF65-F5344CB8AC3E}">
        <p14:creationId xmlns:p14="http://schemas.microsoft.com/office/powerpoint/2010/main" val="33333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2152650" y="365127"/>
            <a:ext cx="7886700" cy="664777"/>
          </a:xfrm>
        </p:spPr>
        <p:txBody>
          <a:bodyPr>
            <a:normAutofit fontScale="90000"/>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1 Corinthians</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04734" y="1212783"/>
            <a:ext cx="11787266" cy="5428649"/>
          </a:xfrm>
        </p:spPr>
        <p:txBody>
          <a:bodyPr>
            <a:normAutofit/>
          </a:bodyPr>
          <a:lstStyle/>
          <a:p>
            <a:pPr marL="0" indent="0">
              <a:buNone/>
            </a:pPr>
            <a:r>
              <a:rPr lang="en-US" sz="3000" b="1" dirty="0">
                <a:solidFill>
                  <a:schemeClr val="bg1"/>
                </a:solidFill>
              </a:rPr>
              <a:t>Introduction: Salutation &amp; Thanksgiving </a:t>
            </a:r>
            <a:r>
              <a:rPr lang="en-US" sz="3000" dirty="0">
                <a:solidFill>
                  <a:schemeClr val="bg1"/>
                </a:solidFill>
              </a:rPr>
              <a:t>(1:1-9)</a:t>
            </a:r>
          </a:p>
          <a:p>
            <a:pPr marL="0" indent="0">
              <a:buNone/>
            </a:pPr>
            <a:r>
              <a:rPr lang="en-US" sz="3000" b="1" dirty="0">
                <a:solidFill>
                  <a:schemeClr val="bg1"/>
                </a:solidFill>
              </a:rPr>
              <a:t>I. Dealing with reported problems (1:10 — 6:20)</a:t>
            </a:r>
          </a:p>
          <a:p>
            <a:pPr marL="457200" lvl="1" indent="-173038">
              <a:buNone/>
            </a:pPr>
            <a:r>
              <a:rPr lang="en-US" sz="2800" dirty="0">
                <a:solidFill>
                  <a:schemeClr val="accent4">
                    <a:lumMod val="60000"/>
                    <a:lumOff val="40000"/>
                  </a:schemeClr>
                </a:solidFill>
              </a:rPr>
              <a:t>A. Unity based on God’s wisdom (1:10 — 4:21)</a:t>
            </a:r>
          </a:p>
          <a:p>
            <a:pPr marL="457200" lvl="1" indent="-173038">
              <a:buNone/>
            </a:pPr>
            <a:r>
              <a:rPr lang="en-US" sz="2800" dirty="0">
                <a:solidFill>
                  <a:schemeClr val="accent4">
                    <a:lumMod val="60000"/>
                    <a:lumOff val="40000"/>
                  </a:schemeClr>
                </a:solidFill>
              </a:rPr>
              <a:t>B. Dealing with sin in the church (5-6)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u="none" strike="noStrike" kern="1200" cap="none" spc="0" normalizeH="0" baseline="0" noProof="0" dirty="0">
                <a:ln>
                  <a:noFill/>
                </a:ln>
                <a:solidFill>
                  <a:schemeClr val="bg1"/>
                </a:solidFill>
                <a:effectLst/>
                <a:uLnTx/>
                <a:uFillTx/>
                <a:latin typeface="Franklin Gothic Book" panose="020B0503020102020204"/>
                <a:ea typeface="+mn-ea"/>
                <a:cs typeface="+mn-cs"/>
              </a:rPr>
              <a:t>II. Dealing with questions and concerns of the Corinthians (7:1--16:9)</a:t>
            </a:r>
          </a:p>
          <a:p>
            <a:pPr marL="630238" lvl="1" indent="-346075">
              <a:spcBef>
                <a:spcPts val="1000"/>
              </a:spcBef>
              <a:buNone/>
              <a:defRPr/>
            </a:pPr>
            <a:r>
              <a:rPr lang="en-US" sz="2800" dirty="0">
                <a:solidFill>
                  <a:schemeClr val="accent4">
                    <a:lumMod val="60000"/>
                    <a:lumOff val="40000"/>
                  </a:schemeClr>
                </a:solidFill>
                <a:latin typeface="Franklin Gothic Book" panose="020B0503020102020204"/>
              </a:rPr>
              <a:t>A. </a:t>
            </a:r>
            <a:r>
              <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rPr>
              <a:t>Their Concerns (7-9) [Marriage issues, </a:t>
            </a:r>
            <a:r>
              <a:rPr lang="en-US" sz="2800" dirty="0">
                <a:solidFill>
                  <a:schemeClr val="accent4">
                    <a:lumMod val="60000"/>
                    <a:lumOff val="40000"/>
                  </a:schemeClr>
                </a:solidFill>
                <a:latin typeface="Franklin Gothic Book" panose="020B0503020102020204"/>
              </a:rPr>
              <a:t>eating meat sacrificed to idols]</a:t>
            </a:r>
            <a:endPar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endParaRPr>
          </a:p>
          <a:p>
            <a:pPr marL="630238" lvl="1" indent="-346075">
              <a:spcBef>
                <a:spcPts val="1000"/>
              </a:spcBef>
              <a:buNone/>
              <a:defRPr/>
            </a:pPr>
            <a:r>
              <a:rPr lang="en-US" sz="2800" dirty="0">
                <a:solidFill>
                  <a:schemeClr val="accent4">
                    <a:lumMod val="60000"/>
                    <a:lumOff val="40000"/>
                  </a:schemeClr>
                </a:solidFill>
                <a:latin typeface="Franklin Gothic Book" panose="020B0503020102020204"/>
              </a:rPr>
              <a:t>B</a:t>
            </a:r>
            <a:r>
              <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rPr>
              <a:t>. Common Concerns (10-11) [Idolatry, headship, the Lord’s supper]</a:t>
            </a:r>
          </a:p>
          <a:p>
            <a:pPr marL="630238" lvl="1" indent="-346075">
              <a:buNone/>
            </a:pPr>
            <a:r>
              <a:rPr lang="en-US" sz="2800" dirty="0">
                <a:solidFill>
                  <a:schemeClr val="accent4">
                    <a:lumMod val="60000"/>
                    <a:lumOff val="40000"/>
                  </a:schemeClr>
                </a:solidFill>
              </a:rPr>
              <a:t>C. Spiritual Gifts (12-14)</a:t>
            </a:r>
          </a:p>
          <a:p>
            <a:pPr marL="630238" lvl="1" indent="-346075">
              <a:buNone/>
            </a:pPr>
            <a:r>
              <a:rPr lang="en-US" sz="2800" dirty="0">
                <a:solidFill>
                  <a:schemeClr val="accent4">
                    <a:lumMod val="60000"/>
                    <a:lumOff val="40000"/>
                  </a:schemeClr>
                </a:solidFill>
              </a:rPr>
              <a:t>D. Closing Words (16)</a:t>
            </a:r>
            <a:endParaRPr kumimoji="0" lang="en-US" sz="2800" i="0" u="none" strike="noStrike" kern="1200" cap="none" spc="0" normalizeH="0" baseline="0" noProof="0" dirty="0">
              <a:ln>
                <a:noFill/>
              </a:ln>
              <a:solidFill>
                <a:schemeClr val="accent4">
                  <a:lumMod val="60000"/>
                  <a:lumOff val="40000"/>
                </a:schemeClr>
              </a:solidFill>
              <a:effectLst/>
              <a:uLnTx/>
              <a:uFillTx/>
              <a:latin typeface="Franklin Gothic Book" panose="020B0503020102020204"/>
              <a:ea typeface="+mn-ea"/>
              <a:cs typeface="+mn-cs"/>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3" y="261936"/>
            <a:ext cx="11113625"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Salutation and Thanksgiving</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1:1-9)</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a:spcBef>
                <a:spcPts val="300"/>
              </a:spcBef>
            </a:pPr>
            <a:r>
              <a:rPr lang="en-US" sz="3000" b="1" dirty="0">
                <a:solidFill>
                  <a:schemeClr val="bg1"/>
                </a:solidFill>
              </a:rPr>
              <a:t>Paul is an </a:t>
            </a:r>
            <a:r>
              <a:rPr lang="en-US" sz="3000" b="1" dirty="0">
                <a:solidFill>
                  <a:schemeClr val="bg1"/>
                </a:solidFill>
                <a:effectLst>
                  <a:glow rad="228600">
                    <a:schemeClr val="accent2">
                      <a:satMod val="175000"/>
                      <a:alpha val="40000"/>
                    </a:schemeClr>
                  </a:glow>
                </a:effectLst>
              </a:rPr>
              <a:t>apostle </a:t>
            </a:r>
            <a:r>
              <a:rPr lang="en-US" sz="3000" b="1" dirty="0">
                <a:solidFill>
                  <a:schemeClr val="bg1"/>
                </a:solidFill>
              </a:rPr>
              <a:t>by the </a:t>
            </a:r>
            <a:r>
              <a:rPr lang="en-US" sz="3000" b="1" dirty="0">
                <a:solidFill>
                  <a:schemeClr val="bg1"/>
                </a:solidFill>
                <a:effectLst>
                  <a:glow rad="228600">
                    <a:schemeClr val="accent2">
                      <a:satMod val="175000"/>
                      <a:alpha val="40000"/>
                    </a:schemeClr>
                  </a:glow>
                </a:effectLst>
              </a:rPr>
              <a:t>will “OF GOD” </a:t>
            </a:r>
            <a:r>
              <a:rPr lang="en-US" sz="3000" b="1" dirty="0">
                <a:solidFill>
                  <a:schemeClr val="bg1"/>
                </a:solidFill>
              </a:rPr>
              <a:t>(1:1; 9:1-6; 2 Cor. 11:22-33; 12:1-12).</a:t>
            </a:r>
          </a:p>
          <a:p>
            <a:pPr lvl="1">
              <a:spcBef>
                <a:spcPts val="300"/>
              </a:spcBef>
            </a:pPr>
            <a:r>
              <a:rPr lang="en-US" sz="2800" i="1" dirty="0">
                <a:solidFill>
                  <a:schemeClr val="accent4">
                    <a:lumMod val="60000"/>
                    <a:lumOff val="40000"/>
                  </a:schemeClr>
                </a:solidFill>
              </a:rPr>
              <a:t>It is unclear if Sosthenes is the same as in Acts 18:17.</a:t>
            </a:r>
          </a:p>
          <a:p>
            <a:pPr>
              <a:spcBef>
                <a:spcPts val="300"/>
              </a:spcBef>
            </a:pPr>
            <a:r>
              <a:rPr lang="en-US" sz="3000" b="1" dirty="0">
                <a:solidFill>
                  <a:schemeClr val="bg1"/>
                </a:solidFill>
              </a:rPr>
              <a:t>Paul is writing  to the </a:t>
            </a:r>
            <a:r>
              <a:rPr lang="en-US" sz="3000" b="1" dirty="0">
                <a:solidFill>
                  <a:schemeClr val="bg1"/>
                </a:solidFill>
                <a:effectLst>
                  <a:glow rad="228600">
                    <a:schemeClr val="accent2">
                      <a:satMod val="175000"/>
                      <a:alpha val="40000"/>
                    </a:schemeClr>
                  </a:glow>
                </a:effectLst>
              </a:rPr>
              <a:t>church OF GOD </a:t>
            </a:r>
            <a:r>
              <a:rPr lang="en-US" sz="3000" b="1" dirty="0">
                <a:solidFill>
                  <a:schemeClr val="bg1"/>
                </a:solidFill>
              </a:rPr>
              <a:t>at Corinth.</a:t>
            </a:r>
          </a:p>
          <a:p>
            <a:pPr lvl="1">
              <a:spcBef>
                <a:spcPts val="300"/>
              </a:spcBef>
            </a:pPr>
            <a:r>
              <a:rPr lang="en-US" sz="2800" i="1" dirty="0">
                <a:solidFill>
                  <a:schemeClr val="accent4">
                    <a:lumMod val="60000"/>
                    <a:lumOff val="40000"/>
                  </a:schemeClr>
                </a:solidFill>
              </a:rPr>
              <a:t>To those  who are </a:t>
            </a:r>
            <a:r>
              <a:rPr lang="en-US" sz="2800" i="1" dirty="0">
                <a:solidFill>
                  <a:schemeClr val="accent4">
                    <a:lumMod val="60000"/>
                    <a:lumOff val="40000"/>
                  </a:schemeClr>
                </a:solidFill>
                <a:effectLst>
                  <a:glow rad="228600">
                    <a:schemeClr val="accent2">
                      <a:satMod val="175000"/>
                      <a:alpha val="40000"/>
                    </a:schemeClr>
                  </a:glow>
                </a:effectLst>
              </a:rPr>
              <a:t>“sanctified…called to be saints</a:t>
            </a:r>
            <a:r>
              <a:rPr lang="en-US" sz="2800" i="1" dirty="0">
                <a:solidFill>
                  <a:schemeClr val="accent4">
                    <a:lumMod val="60000"/>
                    <a:lumOff val="40000"/>
                  </a:schemeClr>
                </a:solidFill>
              </a:rPr>
              <a:t>” (2 Thess. 2:13-14; 2 Timothy 1:9).</a:t>
            </a:r>
          </a:p>
          <a:p>
            <a:pPr lvl="1">
              <a:spcBef>
                <a:spcPts val="300"/>
              </a:spcBef>
            </a:pPr>
            <a:r>
              <a:rPr lang="en-US" sz="2800" i="1" dirty="0">
                <a:solidFill>
                  <a:schemeClr val="accent4">
                    <a:lumMod val="60000"/>
                    <a:lumOff val="40000"/>
                  </a:schemeClr>
                </a:solidFill>
              </a:rPr>
              <a:t>Along with </a:t>
            </a:r>
            <a:r>
              <a:rPr lang="en-US" sz="2800" i="1" dirty="0">
                <a:solidFill>
                  <a:schemeClr val="accent4">
                    <a:lumMod val="60000"/>
                    <a:lumOff val="40000"/>
                  </a:schemeClr>
                </a:solidFill>
                <a:effectLst>
                  <a:glow rad="228600">
                    <a:schemeClr val="accent2">
                      <a:satMod val="175000"/>
                      <a:alpha val="40000"/>
                    </a:schemeClr>
                  </a:glow>
                </a:effectLst>
              </a:rPr>
              <a:t>all</a:t>
            </a:r>
            <a:r>
              <a:rPr lang="en-US" sz="2800" i="1" dirty="0">
                <a:solidFill>
                  <a:schemeClr val="accent4">
                    <a:lumMod val="60000"/>
                    <a:lumOff val="40000"/>
                  </a:schemeClr>
                </a:solidFill>
              </a:rPr>
              <a:t> who call on the name of the Lord Jesus (Acts 2:21; 22:16; Romans 10:12-13).</a:t>
            </a:r>
          </a:p>
          <a:p>
            <a:pPr>
              <a:spcBef>
                <a:spcPts val="300"/>
              </a:spcBef>
            </a:pPr>
            <a:r>
              <a:rPr lang="en-US" sz="3000" b="1" dirty="0">
                <a:solidFill>
                  <a:schemeClr val="bg1"/>
                </a:solidFill>
              </a:rPr>
              <a:t>Paul sends greetings of </a:t>
            </a:r>
            <a:r>
              <a:rPr lang="en-US" sz="3000" b="1" dirty="0">
                <a:solidFill>
                  <a:schemeClr val="bg1"/>
                </a:solidFill>
                <a:effectLst>
                  <a:glow rad="228600">
                    <a:schemeClr val="accent2">
                      <a:satMod val="175000"/>
                      <a:alpha val="40000"/>
                    </a:schemeClr>
                  </a:glow>
                </a:effectLst>
              </a:rPr>
              <a:t>“grace” &amp; “peace” FROM GOD</a:t>
            </a:r>
            <a:r>
              <a:rPr lang="en-US" sz="3000" b="1" dirty="0">
                <a:solidFill>
                  <a:schemeClr val="bg1"/>
                </a:solidFill>
              </a:rPr>
              <a:t>.</a:t>
            </a:r>
            <a:endParaRPr lang="en-US" sz="3000" b="1" dirty="0">
              <a:solidFill>
                <a:schemeClr val="accent5">
                  <a:lumMod val="40000"/>
                  <a:lumOff val="60000"/>
                </a:schemeClr>
              </a:solidFill>
            </a:endParaRPr>
          </a:p>
          <a:p>
            <a:pPr>
              <a:spcBef>
                <a:spcPts val="300"/>
              </a:spcBef>
            </a:pPr>
            <a:r>
              <a:rPr lang="en-US" sz="3000" b="1" dirty="0">
                <a:solidFill>
                  <a:schemeClr val="bg1"/>
                </a:solidFill>
              </a:rPr>
              <a:t>Paul is thankful for what </a:t>
            </a:r>
            <a:r>
              <a:rPr lang="en-US" sz="3000" b="1" dirty="0">
                <a:solidFill>
                  <a:schemeClr val="bg1"/>
                </a:solidFill>
                <a:effectLst>
                  <a:glow rad="228600">
                    <a:schemeClr val="accent2">
                      <a:satMod val="175000"/>
                      <a:alpha val="40000"/>
                    </a:schemeClr>
                  </a:glow>
                </a:effectLst>
              </a:rPr>
              <a:t>GOD’s GRACE </a:t>
            </a:r>
            <a:r>
              <a:rPr lang="en-US" sz="3000" b="1" dirty="0">
                <a:solidFill>
                  <a:schemeClr val="bg1"/>
                </a:solidFill>
              </a:rPr>
              <a:t>has accomplished among the Corinthians; they had been fully supplied and could wait eagerly for the coming of the Lord (1:4-9).</a:t>
            </a:r>
          </a:p>
        </p:txBody>
      </p:sp>
    </p:spTree>
    <p:extLst>
      <p:ext uri="{BB962C8B-B14F-4D97-AF65-F5344CB8AC3E}">
        <p14:creationId xmlns:p14="http://schemas.microsoft.com/office/powerpoint/2010/main" val="15089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fontScale="90000"/>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Exhortation to Unity Based on God’s Wisdom</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1:10—4:21)</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379591" cy="5384801"/>
          </a:xfrm>
        </p:spPr>
        <p:txBody>
          <a:bodyPr>
            <a:normAutofit/>
          </a:bodyPr>
          <a:lstStyle/>
          <a:p>
            <a:pPr>
              <a:spcBef>
                <a:spcPts val="300"/>
              </a:spcBef>
            </a:pPr>
            <a:r>
              <a:rPr lang="en-US" sz="3000" b="1" dirty="0">
                <a:solidFill>
                  <a:schemeClr val="bg1"/>
                </a:solidFill>
              </a:rPr>
              <a:t>Paul pleads in the name of the Lord Jesus for the Corinthians to be </a:t>
            </a:r>
            <a:r>
              <a:rPr lang="en-US" sz="3000" b="1" dirty="0">
                <a:solidFill>
                  <a:schemeClr val="bg1"/>
                </a:solidFill>
                <a:effectLst>
                  <a:glow rad="228600">
                    <a:schemeClr val="accent2">
                      <a:satMod val="175000"/>
                      <a:alpha val="40000"/>
                    </a:schemeClr>
                  </a:glow>
                </a:effectLst>
              </a:rPr>
              <a:t>joined in mind and judgment </a:t>
            </a:r>
            <a:r>
              <a:rPr lang="en-US" sz="3000" b="1" dirty="0">
                <a:solidFill>
                  <a:schemeClr val="bg1"/>
                </a:solidFill>
              </a:rPr>
              <a:t>(1:10).</a:t>
            </a:r>
          </a:p>
          <a:p>
            <a:pPr lvl="1">
              <a:spcBef>
                <a:spcPts val="300"/>
              </a:spcBef>
            </a:pPr>
            <a:r>
              <a:rPr lang="en-US" sz="2800" i="1" dirty="0">
                <a:solidFill>
                  <a:schemeClr val="accent4">
                    <a:lumMod val="60000"/>
                    <a:lumOff val="40000"/>
                  </a:schemeClr>
                </a:solidFill>
              </a:rPr>
              <a:t>He had learned from Chloe’s household of contentions among them based on their claim of connection to a given evangelist (1:11-12).</a:t>
            </a:r>
          </a:p>
          <a:p>
            <a:pPr lvl="1">
              <a:spcBef>
                <a:spcPts val="300"/>
              </a:spcBef>
            </a:pPr>
            <a:r>
              <a:rPr lang="en-US" sz="2800" i="1" dirty="0">
                <a:solidFill>
                  <a:schemeClr val="accent4">
                    <a:lumMod val="60000"/>
                    <a:lumOff val="40000"/>
                  </a:schemeClr>
                </a:solidFill>
              </a:rPr>
              <a:t>Christ is not divided (1:13-16)!</a:t>
            </a:r>
          </a:p>
          <a:p>
            <a:pPr>
              <a:spcBef>
                <a:spcPts val="300"/>
              </a:spcBef>
            </a:pPr>
            <a:r>
              <a:rPr lang="en-US" sz="3000" b="1" dirty="0">
                <a:solidFill>
                  <a:schemeClr val="bg1"/>
                </a:solidFill>
              </a:rPr>
              <a:t>Paul’s was sent to preach the pure gospel – to point men to the power of the cross without relying on “wisdom of words” (1:17).</a:t>
            </a:r>
          </a:p>
        </p:txBody>
      </p:sp>
    </p:spTree>
    <p:extLst>
      <p:ext uri="{BB962C8B-B14F-4D97-AF65-F5344CB8AC3E}">
        <p14:creationId xmlns:p14="http://schemas.microsoft.com/office/powerpoint/2010/main" val="30182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fontScale="90000"/>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Exhortation to Unity Based on God’s Wisdom</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1:10—4:21)</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1" y="1587499"/>
            <a:ext cx="11671139" cy="5384801"/>
          </a:xfrm>
        </p:spPr>
        <p:txBody>
          <a:bodyPr>
            <a:normAutofit/>
          </a:bodyPr>
          <a:lstStyle/>
          <a:p>
            <a:pPr marL="0" indent="0">
              <a:spcBef>
                <a:spcPts val="300"/>
              </a:spcBef>
              <a:buNone/>
            </a:pPr>
            <a:r>
              <a:rPr lang="en-US" sz="3000" b="1" dirty="0">
                <a:solidFill>
                  <a:schemeClr val="bg1"/>
                </a:solidFill>
              </a:rPr>
              <a:t>The Focus must be God’s Wisdom and Glory, not Man’s (1:18-31).</a:t>
            </a:r>
          </a:p>
          <a:p>
            <a:pPr>
              <a:spcBef>
                <a:spcPts val="300"/>
              </a:spcBef>
            </a:pPr>
            <a:r>
              <a:rPr lang="en-US" i="1" dirty="0">
                <a:solidFill>
                  <a:schemeClr val="accent4">
                    <a:lumMod val="60000"/>
                    <a:lumOff val="40000"/>
                  </a:schemeClr>
                </a:solidFill>
              </a:rPr>
              <a:t>The saved and the lost have different views of the message of the cross (1:18; 2 Cor. 2:15-17).</a:t>
            </a:r>
          </a:p>
          <a:p>
            <a:pPr>
              <a:spcBef>
                <a:spcPts val="300"/>
              </a:spcBef>
            </a:pPr>
            <a:r>
              <a:rPr lang="en-US" i="1" dirty="0">
                <a:solidFill>
                  <a:schemeClr val="accent4">
                    <a:lumMod val="60000"/>
                    <a:lumOff val="40000"/>
                  </a:schemeClr>
                </a:solidFill>
              </a:rPr>
              <a:t>The Lord renders useless the wisdom of the proud who won’t hear Him (1:19; Isa. 29:13-14 [NOTE: Paul quotes the Septuagint here]).</a:t>
            </a:r>
          </a:p>
          <a:p>
            <a:pPr>
              <a:spcBef>
                <a:spcPts val="300"/>
              </a:spcBef>
            </a:pPr>
            <a:r>
              <a:rPr lang="en-US" i="1" dirty="0">
                <a:solidFill>
                  <a:schemeClr val="accent4">
                    <a:lumMod val="60000"/>
                    <a:lumOff val="40000"/>
                  </a:schemeClr>
                </a:solidFill>
              </a:rPr>
              <a:t>God has made </a:t>
            </a:r>
            <a:r>
              <a:rPr lang="en-US" i="1" dirty="0">
                <a:solidFill>
                  <a:schemeClr val="accent4">
                    <a:lumMod val="60000"/>
                    <a:lumOff val="40000"/>
                  </a:schemeClr>
                </a:solidFill>
                <a:effectLst>
                  <a:glow rad="228600">
                    <a:schemeClr val="accent2">
                      <a:satMod val="175000"/>
                      <a:alpha val="40000"/>
                    </a:schemeClr>
                  </a:glow>
                </a:effectLst>
              </a:rPr>
              <a:t>worldly wisdom </a:t>
            </a:r>
            <a:r>
              <a:rPr lang="en-US" i="1" dirty="0">
                <a:solidFill>
                  <a:schemeClr val="accent4">
                    <a:lumMod val="60000"/>
                    <a:lumOff val="40000"/>
                  </a:schemeClr>
                </a:solidFill>
              </a:rPr>
              <a:t>foolish! (1:20-21a; Isaiah 44:25).  </a:t>
            </a:r>
          </a:p>
          <a:p>
            <a:pPr>
              <a:spcBef>
                <a:spcPts val="300"/>
              </a:spcBef>
            </a:pPr>
            <a:r>
              <a:rPr lang="en-US" i="1" dirty="0">
                <a:solidFill>
                  <a:schemeClr val="accent4">
                    <a:lumMod val="60000"/>
                    <a:lumOff val="40000"/>
                  </a:schemeClr>
                </a:solidFill>
              </a:rPr>
              <a:t>God saves by “</a:t>
            </a:r>
            <a:r>
              <a:rPr lang="en-US" i="1" dirty="0">
                <a:solidFill>
                  <a:schemeClr val="accent4">
                    <a:lumMod val="60000"/>
                    <a:lumOff val="40000"/>
                  </a:schemeClr>
                </a:solidFill>
                <a:effectLst>
                  <a:glow rad="228600">
                    <a:schemeClr val="accent2">
                      <a:satMod val="175000"/>
                      <a:alpha val="40000"/>
                    </a:schemeClr>
                  </a:glow>
                </a:effectLst>
              </a:rPr>
              <a:t>the foolishness of the message preached</a:t>
            </a:r>
            <a:r>
              <a:rPr lang="en-US" i="1" dirty="0">
                <a:solidFill>
                  <a:schemeClr val="accent4">
                    <a:lumMod val="60000"/>
                    <a:lumOff val="40000"/>
                  </a:schemeClr>
                </a:solidFill>
              </a:rPr>
              <a:t>” (1:21b-25).*</a:t>
            </a:r>
          </a:p>
          <a:p>
            <a:pPr>
              <a:spcBef>
                <a:spcPts val="300"/>
              </a:spcBef>
            </a:pPr>
            <a:r>
              <a:rPr lang="en-US" i="1" dirty="0">
                <a:solidFill>
                  <a:schemeClr val="accent4">
                    <a:lumMod val="60000"/>
                    <a:lumOff val="40000"/>
                  </a:schemeClr>
                </a:solidFill>
              </a:rPr>
              <a:t>Our calling is </a:t>
            </a:r>
            <a:r>
              <a:rPr lang="en-US" i="1" dirty="0">
                <a:solidFill>
                  <a:schemeClr val="accent4">
                    <a:lumMod val="60000"/>
                    <a:lumOff val="40000"/>
                  </a:schemeClr>
                </a:solidFill>
                <a:effectLst>
                  <a:glow rad="228600">
                    <a:schemeClr val="accent2">
                      <a:satMod val="175000"/>
                      <a:alpha val="40000"/>
                    </a:schemeClr>
                  </a:glow>
                </a:effectLst>
              </a:rPr>
              <a:t>not based on human greatness </a:t>
            </a:r>
            <a:r>
              <a:rPr lang="en-US" i="1" dirty="0">
                <a:solidFill>
                  <a:schemeClr val="accent4">
                    <a:lumMod val="60000"/>
                    <a:lumOff val="40000"/>
                  </a:schemeClr>
                </a:solidFill>
              </a:rPr>
              <a:t>or status (1:26; Rom. 5:6).</a:t>
            </a:r>
          </a:p>
          <a:p>
            <a:pPr>
              <a:spcBef>
                <a:spcPts val="300"/>
              </a:spcBef>
            </a:pPr>
            <a:r>
              <a:rPr lang="en-US" i="1" dirty="0">
                <a:solidFill>
                  <a:schemeClr val="accent4">
                    <a:lumMod val="60000"/>
                    <a:lumOff val="40000"/>
                  </a:schemeClr>
                </a:solidFill>
              </a:rPr>
              <a:t>God purposely chose things regarded as foolish, weak, base, despised and nonexistent to </a:t>
            </a:r>
            <a:r>
              <a:rPr lang="en-US" i="1" dirty="0">
                <a:solidFill>
                  <a:schemeClr val="accent4">
                    <a:lumMod val="60000"/>
                    <a:lumOff val="40000"/>
                  </a:schemeClr>
                </a:solidFill>
                <a:effectLst>
                  <a:glow rad="228600">
                    <a:schemeClr val="accent2">
                      <a:satMod val="175000"/>
                      <a:alpha val="40000"/>
                    </a:schemeClr>
                  </a:glow>
                </a:effectLst>
              </a:rPr>
              <a:t>eliminate human pride and boasting </a:t>
            </a:r>
            <a:r>
              <a:rPr lang="en-US" i="1" dirty="0">
                <a:solidFill>
                  <a:schemeClr val="accent4">
                    <a:lumMod val="60000"/>
                    <a:lumOff val="40000"/>
                  </a:schemeClr>
                </a:solidFill>
              </a:rPr>
              <a:t>(1:27-28; Gal 6:14).</a:t>
            </a:r>
          </a:p>
          <a:p>
            <a:pPr>
              <a:spcBef>
                <a:spcPts val="300"/>
              </a:spcBef>
            </a:pPr>
            <a:r>
              <a:rPr lang="en-US" i="1" dirty="0">
                <a:solidFill>
                  <a:schemeClr val="accent4">
                    <a:lumMod val="60000"/>
                    <a:lumOff val="40000"/>
                  </a:schemeClr>
                </a:solidFill>
              </a:rPr>
              <a:t>In CHRIST we are “wisdom, righteousness, sanctification and redemption” so that the one who glories should “glory in the Lord” (1:31; 4:7;  Eph 2:9).</a:t>
            </a:r>
            <a:endParaRPr lang="en-US" sz="3000" i="1" dirty="0">
              <a:solidFill>
                <a:schemeClr val="accent4">
                  <a:lumMod val="60000"/>
                  <a:lumOff val="40000"/>
                </a:schemeClr>
              </a:solidFill>
            </a:endParaRPr>
          </a:p>
          <a:p>
            <a:pPr marL="0" indent="0">
              <a:spcBef>
                <a:spcPts val="300"/>
              </a:spcBef>
              <a:buNone/>
            </a:pPr>
            <a:endParaRPr lang="en-US" sz="3000" b="1" dirty="0">
              <a:solidFill>
                <a:schemeClr val="bg1"/>
              </a:solidFill>
            </a:endParaRPr>
          </a:p>
        </p:txBody>
      </p:sp>
    </p:spTree>
    <p:extLst>
      <p:ext uri="{BB962C8B-B14F-4D97-AF65-F5344CB8AC3E}">
        <p14:creationId xmlns:p14="http://schemas.microsoft.com/office/powerpoint/2010/main" val="24746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fontScale="90000"/>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Exhortation to Unity Based on God’s Wisdom</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1:10—4:21)</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0966" y="1586041"/>
            <a:ext cx="11616175" cy="5384801"/>
          </a:xfrm>
        </p:spPr>
        <p:txBody>
          <a:bodyPr>
            <a:normAutofit/>
          </a:bodyPr>
          <a:lstStyle/>
          <a:p>
            <a:pPr>
              <a:spcBef>
                <a:spcPts val="300"/>
              </a:spcBef>
            </a:pPr>
            <a:r>
              <a:rPr lang="en-US" sz="3000" b="1" dirty="0">
                <a:solidFill>
                  <a:schemeClr val="bg1"/>
                </a:solidFill>
              </a:rPr>
              <a:t>Paul’s Example: He had preached Christ crucified without persuasive words of human wisdom (2:1-5).</a:t>
            </a:r>
          </a:p>
          <a:p>
            <a:pPr>
              <a:spcBef>
                <a:spcPts val="300"/>
              </a:spcBef>
            </a:pPr>
            <a:r>
              <a:rPr lang="en-US" sz="3000" b="1" dirty="0">
                <a:solidFill>
                  <a:schemeClr val="bg1"/>
                </a:solidFill>
              </a:rPr>
              <a:t>The wisdom Paul spoke came directly from the mind of God (2:6-16).</a:t>
            </a:r>
          </a:p>
          <a:p>
            <a:pPr marL="509588" lvl="1" indent="-284163">
              <a:spcBef>
                <a:spcPts val="300"/>
              </a:spcBef>
            </a:pPr>
            <a:r>
              <a:rPr lang="en-US" sz="2800" i="1" dirty="0">
                <a:solidFill>
                  <a:schemeClr val="accent4">
                    <a:lumMod val="60000"/>
                    <a:lumOff val="40000"/>
                  </a:schemeClr>
                </a:solidFill>
              </a:rPr>
              <a:t>Paul spoke wisdom that had previously been unavailable to humanity for it was hidden in the mind of God (2:6-9). </a:t>
            </a:r>
          </a:p>
          <a:p>
            <a:pPr marL="509588" lvl="1" indent="-284163">
              <a:spcBef>
                <a:spcPts val="300"/>
              </a:spcBef>
            </a:pPr>
            <a:r>
              <a:rPr lang="en-US" sz="2800" i="1" dirty="0">
                <a:solidFill>
                  <a:schemeClr val="accent4">
                    <a:lumMod val="60000"/>
                    <a:lumOff val="40000"/>
                  </a:schemeClr>
                </a:solidFill>
                <a:effectLst>
                  <a:glow rad="228600">
                    <a:schemeClr val="accent2">
                      <a:satMod val="175000"/>
                      <a:alpha val="40000"/>
                    </a:schemeClr>
                  </a:glow>
                </a:effectLst>
              </a:rPr>
              <a:t>God revealed </a:t>
            </a:r>
            <a:r>
              <a:rPr lang="en-US" sz="2800" i="1" dirty="0">
                <a:solidFill>
                  <a:schemeClr val="accent4">
                    <a:lumMod val="60000"/>
                    <a:lumOff val="40000"/>
                  </a:schemeClr>
                </a:solidFill>
              </a:rPr>
              <a:t>this </a:t>
            </a:r>
            <a:r>
              <a:rPr lang="en-US" sz="2800" i="1" dirty="0">
                <a:solidFill>
                  <a:schemeClr val="accent4">
                    <a:lumMod val="60000"/>
                    <a:lumOff val="40000"/>
                  </a:schemeClr>
                </a:solidFill>
                <a:effectLst>
                  <a:glow rad="228600">
                    <a:schemeClr val="accent2">
                      <a:satMod val="175000"/>
                      <a:alpha val="40000"/>
                    </a:schemeClr>
                  </a:glow>
                </a:effectLst>
              </a:rPr>
              <a:t>wisdom</a:t>
            </a:r>
            <a:r>
              <a:rPr lang="en-US" sz="2800" i="1" dirty="0">
                <a:solidFill>
                  <a:schemeClr val="accent4">
                    <a:lumMod val="60000"/>
                    <a:lumOff val="40000"/>
                  </a:schemeClr>
                </a:solidFill>
              </a:rPr>
              <a:t> to the </a:t>
            </a:r>
            <a:r>
              <a:rPr lang="en-US" sz="2800" i="1" dirty="0">
                <a:solidFill>
                  <a:schemeClr val="accent4">
                    <a:lumMod val="60000"/>
                    <a:lumOff val="40000"/>
                  </a:schemeClr>
                </a:solidFill>
                <a:effectLst>
                  <a:glow rad="228600">
                    <a:schemeClr val="accent2">
                      <a:satMod val="175000"/>
                      <a:alpha val="40000"/>
                    </a:schemeClr>
                  </a:glow>
                </a:effectLst>
              </a:rPr>
              <a:t>apostles</a:t>
            </a:r>
            <a:r>
              <a:rPr lang="en-US" sz="2800" i="1" dirty="0">
                <a:solidFill>
                  <a:schemeClr val="accent4">
                    <a:lumMod val="60000"/>
                    <a:lumOff val="40000"/>
                  </a:schemeClr>
                </a:solidFill>
              </a:rPr>
              <a:t> in </a:t>
            </a:r>
            <a:r>
              <a:rPr lang="en-US" sz="2800" i="1" dirty="0">
                <a:solidFill>
                  <a:schemeClr val="accent4">
                    <a:lumMod val="60000"/>
                    <a:lumOff val="40000"/>
                  </a:schemeClr>
                </a:solidFill>
                <a:effectLst>
                  <a:glow rad="228600">
                    <a:schemeClr val="accent2">
                      <a:satMod val="175000"/>
                      <a:alpha val="40000"/>
                    </a:schemeClr>
                  </a:glow>
                </a:effectLst>
              </a:rPr>
              <a:t>words </a:t>
            </a:r>
            <a:r>
              <a:rPr lang="en-US" sz="2800" i="1" dirty="0">
                <a:solidFill>
                  <a:schemeClr val="accent4">
                    <a:lumMod val="60000"/>
                    <a:lumOff val="40000"/>
                  </a:schemeClr>
                </a:solidFill>
              </a:rPr>
              <a:t>through the </a:t>
            </a:r>
            <a:r>
              <a:rPr lang="en-US" sz="2800" i="1" dirty="0">
                <a:solidFill>
                  <a:schemeClr val="accent4">
                    <a:lumMod val="60000"/>
                    <a:lumOff val="40000"/>
                  </a:schemeClr>
                </a:solidFill>
                <a:effectLst>
                  <a:glow rad="228600">
                    <a:schemeClr val="accent2">
                      <a:satMod val="175000"/>
                      <a:alpha val="40000"/>
                    </a:schemeClr>
                  </a:glow>
                </a:effectLst>
              </a:rPr>
              <a:t>Holy Spirit </a:t>
            </a:r>
            <a:r>
              <a:rPr lang="en-US" sz="2800" i="1" dirty="0">
                <a:solidFill>
                  <a:schemeClr val="accent4">
                    <a:lumMod val="60000"/>
                    <a:lumOff val="40000"/>
                  </a:schemeClr>
                </a:solidFill>
                <a:effectLst/>
              </a:rPr>
              <a:t>(2:10-16).</a:t>
            </a:r>
          </a:p>
          <a:p>
            <a:pPr marL="225425" lvl="1" indent="0">
              <a:spcBef>
                <a:spcPts val="300"/>
              </a:spcBef>
              <a:buNone/>
            </a:pPr>
            <a:endParaRPr lang="en-US" sz="2800" i="1" dirty="0">
              <a:solidFill>
                <a:schemeClr val="accent4">
                  <a:lumMod val="60000"/>
                  <a:lumOff val="40000"/>
                </a:schemeClr>
              </a:solidFill>
            </a:endParaRPr>
          </a:p>
        </p:txBody>
      </p:sp>
    </p:spTree>
    <p:extLst>
      <p:ext uri="{BB962C8B-B14F-4D97-AF65-F5344CB8AC3E}">
        <p14:creationId xmlns:p14="http://schemas.microsoft.com/office/powerpoint/2010/main" val="380152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fontScale="90000"/>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Exhortation to Unity Based on God’s Wisdom</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1:10—4:21)</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0966" y="1586041"/>
            <a:ext cx="11721106" cy="5384801"/>
          </a:xfrm>
        </p:spPr>
        <p:txBody>
          <a:bodyPr>
            <a:normAutofit/>
          </a:bodyPr>
          <a:lstStyle/>
          <a:p>
            <a:pPr>
              <a:spcBef>
                <a:spcPts val="300"/>
              </a:spcBef>
            </a:pPr>
            <a:r>
              <a:rPr lang="en-US" sz="3000" b="1" dirty="0">
                <a:solidFill>
                  <a:schemeClr val="bg1"/>
                </a:solidFill>
              </a:rPr>
              <a:t>The Corinthians’ carnality limited Paul’s speech to the basics (3:1-2).</a:t>
            </a:r>
          </a:p>
          <a:p>
            <a:pPr marL="231775" indent="-231775">
              <a:spcBef>
                <a:spcPts val="300"/>
              </a:spcBef>
            </a:pPr>
            <a:r>
              <a:rPr lang="en-US" sz="3000" b="1" dirty="0">
                <a:solidFill>
                  <a:schemeClr val="bg1"/>
                </a:solidFill>
              </a:rPr>
              <a:t>Their carnality is seen in their strife over preacher preferences (3:3-4</a:t>
            </a:r>
            <a:r>
              <a:rPr lang="en-US" sz="3200" b="1" i="1" dirty="0">
                <a:solidFill>
                  <a:schemeClr val="bg1"/>
                </a:solidFill>
              </a:rPr>
              <a:t>).</a:t>
            </a:r>
          </a:p>
          <a:p>
            <a:pPr marL="509588" lvl="1" indent="-284163">
              <a:spcBef>
                <a:spcPts val="300"/>
              </a:spcBef>
            </a:pPr>
            <a:r>
              <a:rPr lang="en-US" sz="2800" i="1" dirty="0">
                <a:solidFill>
                  <a:schemeClr val="accent4">
                    <a:lumMod val="60000"/>
                    <a:lumOff val="40000"/>
                  </a:schemeClr>
                </a:solidFill>
                <a:effectLst>
                  <a:glow rad="228600">
                    <a:schemeClr val="accent2">
                      <a:satMod val="175000"/>
                      <a:alpha val="40000"/>
                    </a:schemeClr>
                  </a:glow>
                </a:effectLst>
              </a:rPr>
              <a:t>Preachers are mere men </a:t>
            </a:r>
            <a:r>
              <a:rPr lang="en-US" sz="2800" i="1" dirty="0">
                <a:solidFill>
                  <a:schemeClr val="accent4">
                    <a:lumMod val="60000"/>
                    <a:lumOff val="40000"/>
                  </a:schemeClr>
                </a:solidFill>
              </a:rPr>
              <a:t>who plant the seed and nourish its growth;    </a:t>
            </a:r>
            <a:r>
              <a:rPr lang="en-US" sz="2800" i="1" dirty="0">
                <a:solidFill>
                  <a:schemeClr val="accent4">
                    <a:lumMod val="60000"/>
                    <a:lumOff val="40000"/>
                  </a:schemeClr>
                </a:solidFill>
                <a:effectLst>
                  <a:glow rad="228600">
                    <a:schemeClr val="accent2">
                      <a:satMod val="175000"/>
                      <a:alpha val="40000"/>
                    </a:schemeClr>
                  </a:glow>
                </a:effectLst>
              </a:rPr>
              <a:t>God gives the increase </a:t>
            </a:r>
            <a:r>
              <a:rPr lang="en-US" sz="2800" i="1" dirty="0">
                <a:solidFill>
                  <a:schemeClr val="accent4">
                    <a:lumMod val="60000"/>
                    <a:lumOff val="40000"/>
                  </a:schemeClr>
                </a:solidFill>
              </a:rPr>
              <a:t>(3:5-7).</a:t>
            </a:r>
          </a:p>
          <a:p>
            <a:pPr marL="509588" lvl="1" indent="-284163">
              <a:spcBef>
                <a:spcPts val="300"/>
              </a:spcBef>
            </a:pPr>
            <a:r>
              <a:rPr lang="en-US" sz="2800" i="1" dirty="0">
                <a:solidFill>
                  <a:schemeClr val="accent4">
                    <a:lumMod val="60000"/>
                    <a:lumOff val="40000"/>
                  </a:schemeClr>
                </a:solidFill>
              </a:rPr>
              <a:t>Preachers will be rewarded according to their work in </a:t>
            </a:r>
            <a:r>
              <a:rPr lang="en-US" sz="2800" i="1" dirty="0">
                <a:solidFill>
                  <a:schemeClr val="accent4">
                    <a:lumMod val="60000"/>
                    <a:lumOff val="40000"/>
                  </a:schemeClr>
                </a:solidFill>
                <a:effectLst>
                  <a:glow rad="228600">
                    <a:schemeClr val="accent2">
                      <a:satMod val="175000"/>
                      <a:alpha val="40000"/>
                    </a:schemeClr>
                  </a:glow>
                </a:effectLst>
              </a:rPr>
              <a:t>“God’s field” </a:t>
            </a:r>
            <a:r>
              <a:rPr lang="en-US" sz="2800" i="1" dirty="0">
                <a:solidFill>
                  <a:schemeClr val="accent4">
                    <a:lumMod val="60000"/>
                    <a:lumOff val="40000"/>
                  </a:schemeClr>
                </a:solidFill>
              </a:rPr>
              <a:t>and </a:t>
            </a:r>
            <a:r>
              <a:rPr lang="en-US" sz="2800" i="1" dirty="0">
                <a:solidFill>
                  <a:schemeClr val="accent4">
                    <a:lumMod val="60000"/>
                    <a:lumOff val="40000"/>
                  </a:schemeClr>
                </a:solidFill>
                <a:effectLst>
                  <a:glow rad="228600">
                    <a:schemeClr val="accent2">
                      <a:satMod val="175000"/>
                      <a:alpha val="40000"/>
                    </a:schemeClr>
                  </a:glow>
                </a:effectLst>
              </a:rPr>
              <a:t>“God’s building</a:t>
            </a:r>
            <a:r>
              <a:rPr lang="en-US" sz="2800" i="1" dirty="0">
                <a:solidFill>
                  <a:schemeClr val="accent4">
                    <a:lumMod val="60000"/>
                    <a:lumOff val="40000"/>
                  </a:schemeClr>
                </a:solidFill>
              </a:rPr>
              <a:t>” (3:8-9).</a:t>
            </a:r>
          </a:p>
          <a:p>
            <a:pPr marL="509588" lvl="1" indent="-284163">
              <a:spcBef>
                <a:spcPts val="300"/>
              </a:spcBef>
            </a:pPr>
            <a:r>
              <a:rPr lang="en-US" sz="2800" i="1" dirty="0">
                <a:solidFill>
                  <a:schemeClr val="accent4">
                    <a:lumMod val="60000"/>
                    <a:lumOff val="40000"/>
                  </a:schemeClr>
                </a:solidFill>
              </a:rPr>
              <a:t>Successive builders must </a:t>
            </a:r>
            <a:r>
              <a:rPr lang="en-US" sz="2800" b="1" i="1" dirty="0">
                <a:solidFill>
                  <a:schemeClr val="accent4">
                    <a:lumMod val="60000"/>
                    <a:lumOff val="40000"/>
                  </a:schemeClr>
                </a:solidFill>
                <a:effectLst>
                  <a:glow rad="228600">
                    <a:schemeClr val="accent2">
                      <a:satMod val="175000"/>
                      <a:alpha val="40000"/>
                    </a:schemeClr>
                  </a:glow>
                </a:effectLst>
              </a:rPr>
              <a:t>take care </a:t>
            </a:r>
            <a:r>
              <a:rPr lang="en-US" sz="2800" i="1" dirty="0">
                <a:solidFill>
                  <a:schemeClr val="accent4">
                    <a:lumMod val="60000"/>
                    <a:lumOff val="40000"/>
                  </a:schemeClr>
                </a:solidFill>
              </a:rPr>
              <a:t>as to how they build on the  foundation of Christ (3:10-15)</a:t>
            </a:r>
          </a:p>
          <a:p>
            <a:pPr marL="509588" lvl="1" indent="-284163">
              <a:spcBef>
                <a:spcPts val="300"/>
              </a:spcBef>
            </a:pPr>
            <a:r>
              <a:rPr lang="en-US" sz="2800" i="1" dirty="0">
                <a:solidFill>
                  <a:schemeClr val="accent4">
                    <a:lumMod val="60000"/>
                    <a:lumOff val="40000"/>
                  </a:schemeClr>
                </a:solidFill>
              </a:rPr>
              <a:t>If anyone </a:t>
            </a:r>
            <a:r>
              <a:rPr lang="en-US" sz="2800" i="1" dirty="0">
                <a:solidFill>
                  <a:schemeClr val="accent4">
                    <a:lumMod val="60000"/>
                    <a:lumOff val="40000"/>
                  </a:schemeClr>
                </a:solidFill>
                <a:effectLst>
                  <a:glow rad="228600">
                    <a:schemeClr val="accent2">
                      <a:satMod val="175000"/>
                      <a:alpha val="40000"/>
                    </a:schemeClr>
                  </a:glow>
                </a:effectLst>
              </a:rPr>
              <a:t>defiles God’s temple</a:t>
            </a:r>
            <a:r>
              <a:rPr lang="en-US" sz="2800" i="1" dirty="0">
                <a:solidFill>
                  <a:schemeClr val="accent4">
                    <a:lumMod val="60000"/>
                    <a:lumOff val="40000"/>
                  </a:schemeClr>
                </a:solidFill>
              </a:rPr>
              <a:t>, God will </a:t>
            </a:r>
            <a:r>
              <a:rPr lang="en-US" sz="2800" i="1" dirty="0">
                <a:solidFill>
                  <a:schemeClr val="accent4">
                    <a:lumMod val="60000"/>
                    <a:lumOff val="40000"/>
                  </a:schemeClr>
                </a:solidFill>
                <a:effectLst>
                  <a:glow rad="228600">
                    <a:schemeClr val="accent2">
                      <a:satMod val="175000"/>
                      <a:alpha val="40000"/>
                    </a:schemeClr>
                  </a:glow>
                </a:effectLst>
              </a:rPr>
              <a:t>destroy</a:t>
            </a:r>
            <a:r>
              <a:rPr lang="en-US" sz="2800" i="1" dirty="0">
                <a:solidFill>
                  <a:schemeClr val="accent4">
                    <a:lumMod val="60000"/>
                    <a:lumOff val="40000"/>
                  </a:schemeClr>
                </a:solidFill>
              </a:rPr>
              <a:t> him (3:16-17).</a:t>
            </a:r>
          </a:p>
          <a:p>
            <a:pPr marL="793750" lvl="2" indent="-284163">
              <a:spcBef>
                <a:spcPts val="300"/>
              </a:spcBef>
            </a:pPr>
            <a:r>
              <a:rPr lang="en-US" sz="2800" b="1" dirty="0">
                <a:solidFill>
                  <a:schemeClr val="accent5">
                    <a:lumMod val="40000"/>
                    <a:lumOff val="60000"/>
                  </a:schemeClr>
                </a:solidFill>
              </a:rPr>
              <a:t>Any potential builder must not </a:t>
            </a:r>
            <a:r>
              <a:rPr lang="en-US" sz="2800" b="1" dirty="0">
                <a:solidFill>
                  <a:schemeClr val="accent5">
                    <a:lumMod val="40000"/>
                    <a:lumOff val="60000"/>
                  </a:schemeClr>
                </a:solidFill>
                <a:effectLst>
                  <a:glow rad="228600">
                    <a:schemeClr val="accent2">
                      <a:satMod val="175000"/>
                      <a:alpha val="40000"/>
                    </a:schemeClr>
                  </a:glow>
                </a:effectLst>
              </a:rPr>
              <a:t>deceive himself </a:t>
            </a:r>
            <a:r>
              <a:rPr lang="en-US" sz="2800" b="1" dirty="0">
                <a:solidFill>
                  <a:schemeClr val="accent5">
                    <a:lumMod val="40000"/>
                    <a:lumOff val="60000"/>
                  </a:schemeClr>
                </a:solidFill>
              </a:rPr>
              <a:t>into thinking that he  can  build with his own wisdom and not be caught! (3:18-20).</a:t>
            </a:r>
          </a:p>
          <a:p>
            <a:pPr marL="284163" indent="-284163">
              <a:spcBef>
                <a:spcPts val="300"/>
              </a:spcBef>
            </a:pPr>
            <a:r>
              <a:rPr lang="en-US" sz="3000" b="1" dirty="0">
                <a:solidFill>
                  <a:schemeClr val="bg1"/>
                </a:solidFill>
              </a:rPr>
              <a:t>Human pride has no place! </a:t>
            </a:r>
            <a:r>
              <a:rPr lang="en-US" sz="3000" b="1" dirty="0">
                <a:solidFill>
                  <a:schemeClr val="bg1"/>
                </a:solidFill>
                <a:effectLst>
                  <a:glow rad="228600">
                    <a:schemeClr val="accent2">
                      <a:satMod val="175000"/>
                      <a:alpha val="40000"/>
                    </a:schemeClr>
                  </a:glow>
                </a:effectLst>
              </a:rPr>
              <a:t>God has provided </a:t>
            </a:r>
            <a:r>
              <a:rPr lang="en-US" sz="3000" b="1" dirty="0">
                <a:solidFill>
                  <a:schemeClr val="bg1"/>
                </a:solidFill>
              </a:rPr>
              <a:t>all things (3:22)!</a:t>
            </a:r>
          </a:p>
          <a:p>
            <a:pPr marL="225425" lvl="1" indent="0">
              <a:spcBef>
                <a:spcPts val="300"/>
              </a:spcBef>
              <a:buNone/>
            </a:pPr>
            <a:endParaRPr lang="en-US" sz="2800" i="1" dirty="0">
              <a:solidFill>
                <a:schemeClr val="accent4">
                  <a:lumMod val="60000"/>
                  <a:lumOff val="40000"/>
                </a:schemeClr>
              </a:solidFill>
            </a:endParaRPr>
          </a:p>
        </p:txBody>
      </p:sp>
    </p:spTree>
    <p:extLst>
      <p:ext uri="{BB962C8B-B14F-4D97-AF65-F5344CB8AC3E}">
        <p14:creationId xmlns:p14="http://schemas.microsoft.com/office/powerpoint/2010/main" val="120929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fontScale="90000"/>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Exhortation to Unity Based on God’s Wisdom</a:t>
            </a:r>
            <a:br>
              <a:rPr kumimoji="0" lang="en-US" sz="4400" b="0" i="0" u="none" strike="noStrike" kern="1200" cap="none" spc="0" normalizeH="0" baseline="0" noProof="0" dirty="0">
                <a:ln>
                  <a:noFill/>
                </a:ln>
                <a:solidFill>
                  <a:schemeClr val="bg1"/>
                </a:solidFill>
                <a:effectLst/>
                <a:uLnTx/>
                <a:uFillTx/>
                <a:ea typeface="+mj-ea"/>
                <a:cs typeface="+mj-cs"/>
              </a:rPr>
            </a:br>
            <a:r>
              <a:rPr kumimoji="0" lang="en-US" sz="3200" b="0" i="0" u="none" strike="noStrike" kern="1200" cap="none" spc="0" normalizeH="0" baseline="0" noProof="0" dirty="0">
                <a:ln>
                  <a:noFill/>
                </a:ln>
                <a:solidFill>
                  <a:schemeClr val="bg1"/>
                </a:solidFill>
                <a:effectLst/>
                <a:uLnTx/>
                <a:uFillTx/>
                <a:ea typeface="+mj-ea"/>
                <a:cs typeface="+mj-cs"/>
              </a:rPr>
              <a:t>(1 Corinthians 1:10—4:21)</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360966" y="1439057"/>
            <a:ext cx="11831034" cy="5591330"/>
          </a:xfrm>
        </p:spPr>
        <p:txBody>
          <a:bodyPr>
            <a:normAutofit fontScale="92500"/>
          </a:bodyPr>
          <a:lstStyle/>
          <a:p>
            <a:pPr>
              <a:spcBef>
                <a:spcPts val="300"/>
              </a:spcBef>
            </a:pPr>
            <a:r>
              <a:rPr lang="en-US" sz="3000" b="1" dirty="0">
                <a:solidFill>
                  <a:schemeClr val="bg1"/>
                </a:solidFill>
              </a:rPr>
              <a:t>Evaluating preachers.</a:t>
            </a:r>
          </a:p>
          <a:p>
            <a:pPr marL="509588" lvl="1" indent="-284163">
              <a:spcBef>
                <a:spcPts val="300"/>
              </a:spcBef>
            </a:pPr>
            <a:r>
              <a:rPr lang="en-US" sz="2900" i="1" dirty="0">
                <a:solidFill>
                  <a:schemeClr val="accent4">
                    <a:lumMod val="60000"/>
                    <a:lumOff val="40000"/>
                  </a:schemeClr>
                </a:solidFill>
                <a:effectLst/>
              </a:rPr>
              <a:t>They must be </a:t>
            </a:r>
            <a:r>
              <a:rPr lang="en-US" sz="2900" i="1" dirty="0">
                <a:solidFill>
                  <a:schemeClr val="accent4">
                    <a:lumMod val="60000"/>
                    <a:lumOff val="40000"/>
                  </a:schemeClr>
                </a:solidFill>
                <a:effectLst>
                  <a:glow rad="228600">
                    <a:schemeClr val="accent2">
                      <a:satMod val="175000"/>
                      <a:alpha val="40000"/>
                    </a:schemeClr>
                  </a:glow>
                </a:effectLst>
              </a:rPr>
              <a:t>faithful </a:t>
            </a:r>
            <a:r>
              <a:rPr lang="en-US" sz="2900" i="1" dirty="0">
                <a:solidFill>
                  <a:schemeClr val="accent4">
                    <a:lumMod val="60000"/>
                    <a:lumOff val="40000"/>
                  </a:schemeClr>
                </a:solidFill>
                <a:effectLst/>
              </a:rPr>
              <a:t>as</a:t>
            </a:r>
            <a:r>
              <a:rPr lang="en-US" sz="2900" i="1" dirty="0">
                <a:solidFill>
                  <a:schemeClr val="accent4">
                    <a:lumMod val="60000"/>
                    <a:lumOff val="40000"/>
                  </a:schemeClr>
                </a:solidFill>
                <a:effectLst>
                  <a:glow rad="228600">
                    <a:schemeClr val="accent2">
                      <a:satMod val="175000"/>
                      <a:alpha val="40000"/>
                    </a:schemeClr>
                  </a:glow>
                </a:effectLst>
              </a:rPr>
              <a:t> servants and stewards </a:t>
            </a:r>
            <a:r>
              <a:rPr lang="en-US" sz="2900" i="1" dirty="0">
                <a:solidFill>
                  <a:schemeClr val="accent4">
                    <a:lumMod val="60000"/>
                    <a:lumOff val="40000"/>
                  </a:schemeClr>
                </a:solidFill>
                <a:effectLst/>
              </a:rPr>
              <a:t>(4:1-2; 2 Tim. 1:13-14; 2:2).</a:t>
            </a:r>
          </a:p>
          <a:p>
            <a:pPr marL="509588" lvl="1" indent="-284163">
              <a:spcBef>
                <a:spcPts val="300"/>
              </a:spcBef>
            </a:pPr>
            <a:r>
              <a:rPr lang="en-US" sz="2900" i="1" dirty="0">
                <a:solidFill>
                  <a:schemeClr val="accent4">
                    <a:lumMod val="60000"/>
                    <a:lumOff val="40000"/>
                  </a:schemeClr>
                </a:solidFill>
                <a:effectLst/>
              </a:rPr>
              <a:t>God is the ultimate Judge of the evangelist and of “each one” (4:2-5). </a:t>
            </a:r>
          </a:p>
          <a:p>
            <a:pPr marL="284163" indent="-284163">
              <a:spcBef>
                <a:spcPts val="300"/>
              </a:spcBef>
            </a:pPr>
            <a:r>
              <a:rPr lang="en-US" sz="3000" b="1" dirty="0">
                <a:solidFill>
                  <a:schemeClr val="bg1"/>
                </a:solidFill>
              </a:rPr>
              <a:t>Through Paul’s illustration, the Corinthians were to learn that </a:t>
            </a:r>
            <a:r>
              <a:rPr lang="en-US" sz="3000" b="1" dirty="0">
                <a:solidFill>
                  <a:schemeClr val="bg1"/>
                </a:solidFill>
                <a:effectLst>
                  <a:glow rad="228600">
                    <a:schemeClr val="accent2">
                      <a:satMod val="175000"/>
                      <a:alpha val="40000"/>
                    </a:schemeClr>
                  </a:glow>
                </a:effectLst>
              </a:rPr>
              <a:t>pride in men </a:t>
            </a:r>
            <a:r>
              <a:rPr lang="en-US" sz="3000" b="1" dirty="0">
                <a:solidFill>
                  <a:schemeClr val="bg1"/>
                </a:solidFill>
              </a:rPr>
              <a:t>MUST NOT be elevated above  </a:t>
            </a:r>
            <a:r>
              <a:rPr lang="en-US" sz="3000" b="1" dirty="0">
                <a:solidFill>
                  <a:schemeClr val="bg1"/>
                </a:solidFill>
                <a:effectLst>
                  <a:glow rad="228600">
                    <a:schemeClr val="accent2">
                      <a:satMod val="175000"/>
                      <a:alpha val="40000"/>
                    </a:schemeClr>
                  </a:glow>
                </a:effectLst>
              </a:rPr>
              <a:t>“what is written” </a:t>
            </a:r>
            <a:r>
              <a:rPr lang="en-US" sz="3000" b="1" dirty="0">
                <a:solidFill>
                  <a:schemeClr val="bg1"/>
                </a:solidFill>
              </a:rPr>
              <a:t>(4:6-8; 1 Peter 4:11).</a:t>
            </a:r>
          </a:p>
          <a:p>
            <a:pPr marL="284163" indent="-284163">
              <a:spcBef>
                <a:spcPts val="300"/>
              </a:spcBef>
            </a:pPr>
            <a:r>
              <a:rPr lang="en-US" sz="3000" b="1" dirty="0">
                <a:solidFill>
                  <a:schemeClr val="bg1"/>
                </a:solidFill>
              </a:rPr>
              <a:t>The humiliation of the apostles demonstrates that God’s true servants are the least glorified by men, yet God works through them (4:9-13).</a:t>
            </a:r>
          </a:p>
          <a:p>
            <a:pPr marL="284163" indent="-284163">
              <a:spcBef>
                <a:spcPts val="300"/>
              </a:spcBef>
            </a:pPr>
            <a:r>
              <a:rPr lang="en-US" sz="3000" b="1" dirty="0">
                <a:solidFill>
                  <a:schemeClr val="bg1"/>
                </a:solidFill>
              </a:rPr>
              <a:t>Paul’s language was designed to warn (4:14).</a:t>
            </a:r>
          </a:p>
          <a:p>
            <a:pPr marL="284163" indent="-284163">
              <a:spcBef>
                <a:spcPts val="300"/>
              </a:spcBef>
            </a:pPr>
            <a:r>
              <a:rPr lang="en-US" sz="3000" b="1" dirty="0">
                <a:solidFill>
                  <a:schemeClr val="bg1"/>
                </a:solidFill>
              </a:rPr>
              <a:t>The Corinthians should follow Paul’s fatherly plea and example (4:15-16).</a:t>
            </a:r>
          </a:p>
          <a:p>
            <a:pPr marL="509588" lvl="1" indent="-284163">
              <a:spcBef>
                <a:spcPts val="300"/>
              </a:spcBef>
            </a:pPr>
            <a:r>
              <a:rPr lang="en-US" sz="2900" i="1" dirty="0">
                <a:solidFill>
                  <a:schemeClr val="accent4">
                    <a:lumMod val="60000"/>
                    <a:lumOff val="40000"/>
                  </a:schemeClr>
                </a:solidFill>
              </a:rPr>
              <a:t>Timothy was to remind them of Paul’s ways and </a:t>
            </a:r>
            <a:r>
              <a:rPr lang="en-US" sz="2900" i="1" dirty="0">
                <a:solidFill>
                  <a:schemeClr val="accent4">
                    <a:lumMod val="60000"/>
                    <a:lumOff val="40000"/>
                  </a:schemeClr>
                </a:solidFill>
                <a:effectLst>
                  <a:glow rad="228600">
                    <a:schemeClr val="accent2">
                      <a:satMod val="175000"/>
                      <a:alpha val="40000"/>
                    </a:schemeClr>
                  </a:glow>
                </a:effectLst>
              </a:rPr>
              <a:t>teaching</a:t>
            </a:r>
            <a:r>
              <a:rPr lang="en-US" sz="2900" i="1" dirty="0">
                <a:solidFill>
                  <a:schemeClr val="accent4">
                    <a:lumMod val="60000"/>
                    <a:lumOff val="40000"/>
                  </a:schemeClr>
                </a:solidFill>
              </a:rPr>
              <a:t>, which were the </a:t>
            </a:r>
            <a:r>
              <a:rPr lang="en-US" sz="2900" i="1" dirty="0">
                <a:solidFill>
                  <a:schemeClr val="accent4">
                    <a:lumMod val="60000"/>
                    <a:lumOff val="40000"/>
                  </a:schemeClr>
                </a:solidFill>
                <a:effectLst>
                  <a:glow rad="228600">
                    <a:schemeClr val="accent2">
                      <a:satMod val="175000"/>
                      <a:alpha val="40000"/>
                    </a:schemeClr>
                  </a:glow>
                </a:effectLst>
              </a:rPr>
              <a:t>same in every church </a:t>
            </a:r>
            <a:r>
              <a:rPr lang="en-US" sz="2900" i="1" dirty="0">
                <a:solidFill>
                  <a:schemeClr val="accent4">
                    <a:lumMod val="60000"/>
                    <a:lumOff val="40000"/>
                  </a:schemeClr>
                </a:solidFill>
              </a:rPr>
              <a:t>(4:17; cf. Philippians 2:19-24). </a:t>
            </a:r>
          </a:p>
          <a:p>
            <a:pPr marL="284163" indent="-284163">
              <a:spcBef>
                <a:spcPts val="300"/>
              </a:spcBef>
            </a:pPr>
            <a:r>
              <a:rPr lang="en-US" sz="3000" b="1" dirty="0">
                <a:solidFill>
                  <a:schemeClr val="bg1"/>
                </a:solidFill>
              </a:rPr>
              <a:t>Paul would return to Corinth and sort out the prideful talkers who had no real power (4:18-21).</a:t>
            </a:r>
          </a:p>
          <a:p>
            <a:pPr marL="225425" lvl="1" indent="0">
              <a:spcBef>
                <a:spcPts val="300"/>
              </a:spcBef>
              <a:buNone/>
            </a:pPr>
            <a:endParaRPr lang="en-US" sz="2800" i="1" dirty="0">
              <a:solidFill>
                <a:schemeClr val="accent4">
                  <a:lumMod val="60000"/>
                  <a:lumOff val="40000"/>
                </a:schemeClr>
              </a:solidFill>
            </a:endParaRPr>
          </a:p>
        </p:txBody>
      </p:sp>
    </p:spTree>
    <p:extLst>
      <p:ext uri="{BB962C8B-B14F-4D97-AF65-F5344CB8AC3E}">
        <p14:creationId xmlns:p14="http://schemas.microsoft.com/office/powerpoint/2010/main" val="2498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618279" y="1053295"/>
            <a:ext cx="11476739" cy="5804705"/>
          </a:xfrm>
        </p:spPr>
        <p:txBody>
          <a:bodyPr>
            <a:normAutofit/>
          </a:bodyPr>
          <a:lstStyle/>
          <a:p>
            <a:r>
              <a:rPr lang="en-US" sz="3200" dirty="0">
                <a:solidFill>
                  <a:schemeClr val="bg1"/>
                </a:solidFill>
                <a:effectLst>
                  <a:glow rad="228600">
                    <a:schemeClr val="accent2">
                      <a:satMod val="175000"/>
                      <a:alpha val="40000"/>
                    </a:schemeClr>
                  </a:glow>
                </a:effectLst>
              </a:rPr>
              <a:t>Paul’s history </a:t>
            </a:r>
            <a:r>
              <a:rPr lang="en-US" sz="3200" dirty="0">
                <a:solidFill>
                  <a:schemeClr val="bg1"/>
                </a:solidFill>
              </a:rPr>
              <a:t>with the Corinthian church serves as an important backdrop to this epistle.</a:t>
            </a:r>
          </a:p>
          <a:p>
            <a:r>
              <a:rPr lang="en-US" sz="3200" dirty="0">
                <a:solidFill>
                  <a:schemeClr val="bg1"/>
                </a:solidFill>
                <a:effectLst/>
              </a:rPr>
              <a:t>This Lord’s people should be </a:t>
            </a:r>
            <a:r>
              <a:rPr lang="en-US" sz="3200" dirty="0">
                <a:solidFill>
                  <a:schemeClr val="bg1"/>
                </a:solidFill>
                <a:effectLst>
                  <a:glow rad="228600">
                    <a:schemeClr val="accent2">
                      <a:satMod val="175000"/>
                      <a:alpha val="40000"/>
                    </a:schemeClr>
                  </a:glow>
                </a:effectLst>
              </a:rPr>
              <a:t>united</a:t>
            </a:r>
            <a:r>
              <a:rPr lang="en-US" sz="3200" dirty="0">
                <a:solidFill>
                  <a:schemeClr val="bg1"/>
                </a:solidFill>
                <a:effectLst/>
              </a:rPr>
              <a:t> in the same mind and in the same Judgment based on </a:t>
            </a:r>
            <a:r>
              <a:rPr lang="en-US" sz="3200" dirty="0">
                <a:solidFill>
                  <a:schemeClr val="bg1"/>
                </a:solidFill>
                <a:effectLst>
                  <a:glow rad="228600">
                    <a:schemeClr val="accent2">
                      <a:satMod val="175000"/>
                      <a:alpha val="40000"/>
                    </a:schemeClr>
                  </a:glow>
                </a:effectLst>
              </a:rPr>
              <a:t>God’s wisdom, not man’s wisdom</a:t>
            </a:r>
            <a:r>
              <a:rPr lang="en-US" sz="3200" dirty="0">
                <a:solidFill>
                  <a:schemeClr val="bg1"/>
                </a:solidFill>
              </a:rPr>
              <a:t>.</a:t>
            </a:r>
          </a:p>
          <a:p>
            <a:r>
              <a:rPr lang="en-US" sz="3200" dirty="0">
                <a:solidFill>
                  <a:schemeClr val="bg1"/>
                </a:solidFill>
                <a:effectLst/>
              </a:rPr>
              <a:t>In working to build the church, no worker should go </a:t>
            </a:r>
            <a:r>
              <a:rPr lang="en-US" sz="3200" dirty="0">
                <a:solidFill>
                  <a:schemeClr val="bg1"/>
                </a:solidFill>
                <a:effectLst>
                  <a:glow rad="228600">
                    <a:schemeClr val="accent2">
                      <a:satMod val="175000"/>
                      <a:alpha val="40000"/>
                    </a:schemeClr>
                  </a:glow>
                </a:effectLst>
              </a:rPr>
              <a:t>beyond what is written </a:t>
            </a:r>
            <a:r>
              <a:rPr lang="en-US" sz="3200" dirty="0">
                <a:solidFill>
                  <a:schemeClr val="bg1"/>
                </a:solidFill>
                <a:effectLst/>
              </a:rPr>
              <a:t>and</a:t>
            </a:r>
            <a:r>
              <a:rPr lang="en-US" sz="3200" dirty="0">
                <a:solidFill>
                  <a:schemeClr val="bg1"/>
                </a:solidFill>
                <a:effectLst>
                  <a:glow rad="228600">
                    <a:schemeClr val="accent2">
                      <a:satMod val="175000"/>
                      <a:alpha val="40000"/>
                    </a:schemeClr>
                  </a:glow>
                </a:effectLst>
              </a:rPr>
              <a:t> use human wisdom.</a:t>
            </a:r>
            <a:endParaRPr lang="en-US" sz="3200" dirty="0">
              <a:solidFill>
                <a:schemeClr val="bg1"/>
              </a:solidFill>
            </a:endParaRPr>
          </a:p>
          <a:p>
            <a:r>
              <a:rPr lang="en-US" sz="3200" dirty="0">
                <a:solidFill>
                  <a:schemeClr val="bg1"/>
                </a:solidFill>
              </a:rPr>
              <a:t>The words of the </a:t>
            </a:r>
            <a:r>
              <a:rPr lang="en-US" sz="3200" dirty="0">
                <a:solidFill>
                  <a:schemeClr val="bg1"/>
                </a:solidFill>
                <a:effectLst>
                  <a:glow rad="228600">
                    <a:schemeClr val="accent2">
                      <a:satMod val="175000"/>
                      <a:alpha val="40000"/>
                    </a:schemeClr>
                  </a:glow>
                </a:effectLst>
              </a:rPr>
              <a:t>apostles</a:t>
            </a:r>
            <a:r>
              <a:rPr lang="en-US" sz="3200" dirty="0">
                <a:solidFill>
                  <a:schemeClr val="bg1"/>
                </a:solidFill>
              </a:rPr>
              <a:t> are words of </a:t>
            </a:r>
            <a:r>
              <a:rPr lang="en-US" sz="3200" dirty="0">
                <a:solidFill>
                  <a:schemeClr val="bg1"/>
                </a:solidFill>
                <a:effectLst>
                  <a:glow rad="228600">
                    <a:schemeClr val="accent2">
                      <a:satMod val="175000"/>
                      <a:alpha val="40000"/>
                    </a:schemeClr>
                  </a:glow>
                </a:effectLst>
              </a:rPr>
              <a:t>Divine wisdom </a:t>
            </a:r>
            <a:r>
              <a:rPr lang="en-US" sz="3200" dirty="0">
                <a:solidFill>
                  <a:schemeClr val="bg1"/>
                </a:solidFill>
              </a:rPr>
              <a:t>given by the </a:t>
            </a:r>
            <a:r>
              <a:rPr lang="en-US" sz="3200" dirty="0">
                <a:solidFill>
                  <a:schemeClr val="bg1"/>
                </a:solidFill>
                <a:effectLst>
                  <a:glow rad="228600">
                    <a:schemeClr val="accent2">
                      <a:satMod val="175000"/>
                      <a:alpha val="40000"/>
                    </a:schemeClr>
                  </a:glow>
                </a:effectLst>
              </a:rPr>
              <a:t>Holy Spirit</a:t>
            </a:r>
            <a:r>
              <a:rPr lang="en-US" sz="3200" dirty="0">
                <a:solidFill>
                  <a:schemeClr val="bg1"/>
                </a:solidFill>
              </a:rPr>
              <a:t>.</a:t>
            </a:r>
            <a:endParaRPr lang="en-US" sz="3200" dirty="0">
              <a:solidFill>
                <a:schemeClr val="bg1"/>
              </a:solidFill>
              <a:effectLst/>
            </a:endParaRPr>
          </a:p>
          <a:p>
            <a:endParaRPr lang="en-US" sz="3200" dirty="0">
              <a:solidFill>
                <a:schemeClr val="bg1"/>
              </a:solidFill>
              <a:effectLst/>
            </a:endParaRPr>
          </a:p>
          <a:p>
            <a:pPr marL="0" indent="0">
              <a:buNone/>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261936"/>
            <a:ext cx="11076972" cy="1325563"/>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ea typeface="+mj-ea"/>
                <a:cs typeface="+mj-cs"/>
              </a:rPr>
              <a:t>Background of 1 Corinthians</a:t>
            </a:r>
            <a:endParaRPr lang="en-US"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745713" y="1473199"/>
            <a:ext cx="11113626" cy="5384801"/>
          </a:xfrm>
        </p:spPr>
        <p:txBody>
          <a:bodyPr>
            <a:normAutofit/>
          </a:bodyPr>
          <a:lstStyle/>
          <a:p>
            <a:pPr marL="0" lvl="0" indent="0">
              <a:spcBef>
                <a:spcPts val="300"/>
              </a:spcBef>
              <a:buNone/>
            </a:pPr>
            <a:r>
              <a:rPr lang="en-US" sz="3200" b="1" dirty="0">
                <a:solidFill>
                  <a:schemeClr val="bg1"/>
                </a:solidFill>
              </a:rPr>
              <a:t>In Paul’s day, Corinth was a city of about 400,000 inhabitants.</a:t>
            </a:r>
          </a:p>
          <a:p>
            <a:pPr marL="509588" lvl="1" indent="-284163">
              <a:spcBef>
                <a:spcPts val="300"/>
              </a:spcBef>
            </a:pPr>
            <a:r>
              <a:rPr lang="en-US" sz="2800" b="1" i="1" dirty="0">
                <a:solidFill>
                  <a:schemeClr val="accent4">
                    <a:lumMod val="60000"/>
                    <a:lumOff val="40000"/>
                  </a:schemeClr>
                </a:solidFill>
              </a:rPr>
              <a:t>The population of Corinth included people of many nationalities and cultures.  Jews were present in sufficient numbers to have a synagogue (Acts 18:4).</a:t>
            </a:r>
            <a:endParaRPr lang="en-US" sz="2800" dirty="0">
              <a:solidFill>
                <a:schemeClr val="accent4">
                  <a:lumMod val="60000"/>
                  <a:lumOff val="40000"/>
                </a:schemeClr>
              </a:solidFill>
            </a:endParaRPr>
          </a:p>
          <a:p>
            <a:pPr marL="0" indent="0">
              <a:spcBef>
                <a:spcPts val="300"/>
              </a:spcBef>
              <a:buNone/>
            </a:pPr>
            <a:r>
              <a:rPr lang="en-US" sz="3200" b="1" dirty="0">
                <a:solidFill>
                  <a:schemeClr val="bg1"/>
                </a:solidFill>
              </a:rPr>
              <a:t>Paul writes to the Corinthians from Ephesus during his lengthy stay there (1 Corinthians 16:8).</a:t>
            </a:r>
          </a:p>
          <a:p>
            <a:pPr marL="569913" lvl="1" indent="-344488">
              <a:spcBef>
                <a:spcPts val="300"/>
              </a:spcBef>
            </a:pPr>
            <a:r>
              <a:rPr lang="en-US" sz="2800" b="1" i="1" dirty="0">
                <a:solidFill>
                  <a:schemeClr val="accent4">
                    <a:lumMod val="60000"/>
                    <a:lumOff val="40000"/>
                  </a:schemeClr>
                </a:solidFill>
              </a:rPr>
              <a:t>Paul worked in Corinth for 18 months during his second journey (Acts 18:11). </a:t>
            </a:r>
          </a:p>
          <a:p>
            <a:pPr marL="569913" lvl="1" indent="-344488">
              <a:spcBef>
                <a:spcPts val="300"/>
              </a:spcBef>
            </a:pPr>
            <a:r>
              <a:rPr lang="en-US" sz="2800" b="1" i="1" dirty="0">
                <a:solidFill>
                  <a:schemeClr val="accent4">
                    <a:lumMod val="60000"/>
                    <a:lumOff val="40000"/>
                  </a:schemeClr>
                </a:solidFill>
              </a:rPr>
              <a:t>Paul stayed in Ephesus for 2 years and 3 months on his third journey (Acts 19:8; Acts 19:10).</a:t>
            </a:r>
          </a:p>
          <a:p>
            <a:pPr marL="569913" lvl="1" indent="-344488">
              <a:spcBef>
                <a:spcPts val="300"/>
              </a:spcBef>
            </a:pPr>
            <a:r>
              <a:rPr lang="en-US" sz="2800" b="1" i="1" dirty="0">
                <a:solidFill>
                  <a:schemeClr val="accent4">
                    <a:lumMod val="60000"/>
                    <a:lumOff val="40000"/>
                  </a:schemeClr>
                </a:solidFill>
              </a:rPr>
              <a:t>1 Corinthians was probably written around the year 55 A.D. </a:t>
            </a:r>
          </a:p>
          <a:p>
            <a:pPr>
              <a:spcBef>
                <a:spcPts val="300"/>
              </a:spcBef>
            </a:pPr>
            <a:endParaRPr lang="en-US" b="1" i="1" dirty="0">
              <a:solidFill>
                <a:schemeClr val="accent6">
                  <a:lumMod val="60000"/>
                  <a:lumOff val="40000"/>
                </a:schemeClr>
              </a:solidFill>
            </a:endParaRPr>
          </a:p>
          <a:p>
            <a:pPr>
              <a:spcBef>
                <a:spcPts val="300"/>
              </a:spcBef>
            </a:pPr>
            <a:endParaRPr lang="en-US" sz="2800" b="1" i="1" dirty="0">
              <a:solidFill>
                <a:schemeClr val="accent6">
                  <a:lumMod val="60000"/>
                  <a:lumOff val="40000"/>
                </a:schemeClr>
              </a:solidFill>
            </a:endParaRPr>
          </a:p>
        </p:txBody>
      </p:sp>
    </p:spTree>
    <p:extLst>
      <p:ext uri="{BB962C8B-B14F-4D97-AF65-F5344CB8AC3E}">
        <p14:creationId xmlns:p14="http://schemas.microsoft.com/office/powerpoint/2010/main" val="26470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79418"/>
            <a:ext cx="12191999" cy="8437418"/>
          </a:xfrm>
          <a:prstGeom prst="rect">
            <a:avLst/>
          </a:prstGeom>
        </p:spPr>
      </p:pic>
      <p:sp>
        <p:nvSpPr>
          <p:cNvPr id="3" name="Content Placeholder 2"/>
          <p:cNvSpPr>
            <a:spLocks noGrp="1"/>
          </p:cNvSpPr>
          <p:nvPr>
            <p:ph idx="1"/>
          </p:nvPr>
        </p:nvSpPr>
        <p:spPr>
          <a:xfrm>
            <a:off x="346364" y="226374"/>
            <a:ext cx="6331527" cy="4351338"/>
          </a:xfrm>
        </p:spPr>
        <p:txBody>
          <a:bodyPr/>
          <a:lstStyle/>
          <a:p>
            <a:pPr marL="0" indent="0">
              <a:buNone/>
            </a:pPr>
            <a:r>
              <a:rPr lang="en-US" altLang="en-US" dirty="0">
                <a:latin typeface="Arial" panose="020B0604020202020204" pitchFamily="34" charset="0"/>
              </a:rPr>
              <a:t>The </a:t>
            </a:r>
            <a:r>
              <a:rPr lang="en-US" altLang="en-US" dirty="0" err="1">
                <a:latin typeface="Arial" panose="020B0604020202020204" pitchFamily="34" charset="0"/>
              </a:rPr>
              <a:t>Lechaion</a:t>
            </a:r>
            <a:r>
              <a:rPr lang="en-US" altLang="en-US" dirty="0">
                <a:latin typeface="Arial" panose="020B0604020202020204" pitchFamily="34" charset="0"/>
              </a:rPr>
              <a:t> Road in Corinth with a clear view of the </a:t>
            </a:r>
            <a:r>
              <a:rPr lang="en-US" altLang="en-US" dirty="0" err="1">
                <a:latin typeface="Arial" panose="020B0604020202020204" pitchFamily="34" charset="0"/>
              </a:rPr>
              <a:t>Acrocorinth</a:t>
            </a:r>
            <a:r>
              <a:rPr lang="en-US" altLang="en-US" dirty="0">
                <a:latin typeface="Arial" panose="020B0604020202020204" pitchFamily="34" charset="0"/>
              </a:rPr>
              <a:t> in the distance.</a:t>
            </a:r>
            <a:endParaRPr lang="en-US" dirty="0"/>
          </a:p>
        </p:txBody>
      </p:sp>
    </p:spTree>
    <p:extLst>
      <p:ext uri="{BB962C8B-B14F-4D97-AF65-F5344CB8AC3E}">
        <p14:creationId xmlns:p14="http://schemas.microsoft.com/office/powerpoint/2010/main" val="13521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3" name="Picture 5" descr="Corinth_plain_and_excavations_from_Acrocorinth,_tb05080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8558"/>
            <a:ext cx="12200576" cy="9150432"/>
          </a:xfrm>
          <a:prstGeom prst="rect">
            <a:avLst/>
          </a:prstGeom>
          <a:noFill/>
          <a:extLst>
            <a:ext uri="{909E8E84-426E-40DD-AFC4-6F175D3DCCD1}">
              <a14:hiddenFill xmlns:a14="http://schemas.microsoft.com/office/drawing/2010/main">
                <a:solidFill>
                  <a:srgbClr val="FFFFFF"/>
                </a:solidFill>
              </a14:hiddenFill>
            </a:ext>
          </a:extLst>
        </p:spPr>
      </p:pic>
      <p:sp>
        <p:nvSpPr>
          <p:cNvPr id="222210" name="Rectangle 2"/>
          <p:cNvSpPr>
            <a:spLocks noGrp="1" noChangeArrowheads="1"/>
          </p:cNvSpPr>
          <p:nvPr>
            <p:ph type="title"/>
          </p:nvPr>
        </p:nvSpPr>
        <p:spPr bwMode="auto">
          <a:xfrm>
            <a:off x="426595" y="372193"/>
            <a:ext cx="2832100" cy="64730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fontScale="90000"/>
          </a:bodyPr>
          <a:lstStyle/>
          <a:p>
            <a:r>
              <a:rPr altLang="en-US" sz="4800" b="1" dirty="0">
                <a:latin typeface="Berlin Sans FB Demi" panose="020E0802020502020306" pitchFamily="34" charset="0"/>
              </a:rPr>
              <a:t>Corinth</a:t>
            </a:r>
          </a:p>
        </p:txBody>
      </p:sp>
      <p:sp>
        <p:nvSpPr>
          <p:cNvPr id="222211" name="Rectangle 3"/>
          <p:cNvSpPr>
            <a:spLocks noGrp="1"/>
          </p:cNvSpPr>
          <p:nvPr>
            <p:ph type="body" idx="1"/>
          </p:nvPr>
        </p:nvSpPr>
        <p:spPr>
          <a:xfrm>
            <a:off x="426595" y="995367"/>
            <a:ext cx="11565536" cy="5829300"/>
          </a:xfrm>
        </p:spPr>
        <p:txBody>
          <a:bodyPr>
            <a:normAutofit/>
          </a:bodyPr>
          <a:lstStyle/>
          <a:p>
            <a:pPr marL="0" indent="0">
              <a:buNone/>
            </a:pPr>
            <a:r>
              <a:rPr lang="en-US" altLang="en-US" dirty="0"/>
              <a:t>The Corinth area as viewed from atop the </a:t>
            </a:r>
            <a:r>
              <a:rPr lang="en-US" altLang="en-US" dirty="0" err="1"/>
              <a:t>Acrocorinth</a:t>
            </a:r>
            <a:r>
              <a:rPr lang="en-US" altLang="en-US" dirty="0"/>
              <a:t>.  The remains of the ancient city are located in the center of the photo (in the midst of a modern village). Note the proximity to the sea.  Corinth had access to ports on both the Aegean and the Adriatic Seas.</a:t>
            </a:r>
          </a:p>
        </p:txBody>
      </p:sp>
    </p:spTree>
    <p:extLst>
      <p:ext uri="{BB962C8B-B14F-4D97-AF65-F5344CB8AC3E}">
        <p14:creationId xmlns:p14="http://schemas.microsoft.com/office/powerpoint/2010/main" val="71134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8ED21-19E7-4852-B058-98BA4ADF13DC}"/>
              </a:ext>
            </a:extLst>
          </p:cNvPr>
          <p:cNvPicPr>
            <a:picLocks noChangeAspect="1"/>
          </p:cNvPicPr>
          <p:nvPr/>
        </p:nvPicPr>
        <p:blipFill>
          <a:blip r:embed="rId2"/>
          <a:stretch>
            <a:fillRect/>
          </a:stretch>
        </p:blipFill>
        <p:spPr>
          <a:xfrm>
            <a:off x="-179882" y="-1112601"/>
            <a:ext cx="12546767" cy="8755109"/>
          </a:xfrm>
          <a:prstGeom prst="rect">
            <a:avLst/>
          </a:prstGeom>
          <a:ln>
            <a:noFill/>
          </a:ln>
          <a:effectLst>
            <a:softEdge rad="112500"/>
          </a:effectLst>
        </p:spPr>
      </p:pic>
      <p:sp>
        <p:nvSpPr>
          <p:cNvPr id="41990" name="Text Box 6"/>
          <p:cNvSpPr txBox="1">
            <a:spLocks noChangeArrowheads="1"/>
          </p:cNvSpPr>
          <p:nvPr/>
        </p:nvSpPr>
        <p:spPr bwMode="auto">
          <a:xfrm>
            <a:off x="1375055" y="3045416"/>
            <a:ext cx="2867161" cy="1557349"/>
          </a:xfrm>
          <a:prstGeom prst="rect">
            <a:avLst/>
          </a:prstGeom>
          <a:solidFill>
            <a:srgbClr val="172949"/>
          </a:solidFill>
          <a:ln>
            <a:noFill/>
          </a:ln>
          <a:effectLst>
            <a:outerShdw dist="17961" dir="2700000" algn="ctr" rotWithShape="0">
              <a:schemeClr val="tx1"/>
            </a:outerShdw>
          </a:effectLst>
        </p:spPr>
        <p:txBody>
          <a:bodyPr wrap="square">
            <a:spAutoFit/>
          </a:bodyPr>
          <a:lstStyle/>
          <a:p>
            <a:pPr algn="ctr">
              <a:lnSpc>
                <a:spcPct val="85000"/>
              </a:lnSpc>
            </a:pPr>
            <a:r>
              <a:rPr lang="en-US" altLang="en-US" sz="2800" b="1" dirty="0">
                <a:solidFill>
                  <a:schemeClr val="accent4">
                    <a:lumMod val="60000"/>
                    <a:lumOff val="40000"/>
                  </a:schemeClr>
                </a:solidFill>
              </a:rPr>
              <a:t>Paul first visited Corinth on his Second Journey  (ACTS 18)</a:t>
            </a:r>
          </a:p>
        </p:txBody>
      </p:sp>
      <p:sp>
        <p:nvSpPr>
          <p:cNvPr id="2" name="TextBox 1">
            <a:extLst>
              <a:ext uri="{FF2B5EF4-FFF2-40B4-BE49-F238E27FC236}">
                <a16:creationId xmlns:a16="http://schemas.microsoft.com/office/drawing/2014/main" id="{830CDB64-2243-423A-9800-0C4172F9CC1F}"/>
              </a:ext>
            </a:extLst>
          </p:cNvPr>
          <p:cNvSpPr txBox="1"/>
          <p:nvPr/>
        </p:nvSpPr>
        <p:spPr>
          <a:xfrm>
            <a:off x="3505200" y="4813300"/>
            <a:ext cx="2654300"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C44D5F81-F6D0-4953-A35F-4DE2A63C634B}"/>
              </a:ext>
            </a:extLst>
          </p:cNvPr>
          <p:cNvSpPr txBox="1"/>
          <p:nvPr/>
        </p:nvSpPr>
        <p:spPr>
          <a:xfrm>
            <a:off x="3505200" y="2044700"/>
            <a:ext cx="1712686" cy="523220"/>
          </a:xfrm>
          <a:prstGeom prst="rect">
            <a:avLst/>
          </a:prstGeom>
          <a:noFill/>
        </p:spPr>
        <p:txBody>
          <a:bodyPr wrap="square" rtlCol="0">
            <a:spAutoFit/>
          </a:bodyPr>
          <a:lstStyle/>
          <a:p>
            <a:r>
              <a:rPr lang="en-US" sz="2800" b="1" dirty="0">
                <a:latin typeface="Arial Black" panose="020B0A04020102020204" pitchFamily="34" charset="0"/>
              </a:rPr>
              <a:t>Corinth</a:t>
            </a:r>
          </a:p>
        </p:txBody>
      </p:sp>
    </p:spTree>
    <p:extLst>
      <p:ext uri="{BB962C8B-B14F-4D97-AF65-F5344CB8AC3E}">
        <p14:creationId xmlns:p14="http://schemas.microsoft.com/office/powerpoint/2010/main" val="378902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25" y="222981"/>
            <a:ext cx="10882859" cy="1145408"/>
          </a:xfrm>
        </p:spPr>
        <p:txBody>
          <a:bodyPr>
            <a:normAutofit fontScale="90000"/>
          </a:bodyPr>
          <a:lstStyle/>
          <a:p>
            <a:pPr algn="ctr"/>
            <a:r>
              <a:rPr lang="en-US" sz="4900" b="1" dirty="0">
                <a:solidFill>
                  <a:schemeClr val="bg1"/>
                </a:solidFill>
              </a:rPr>
              <a:t>The Beginning of the Church in Corinth </a:t>
            </a:r>
            <a:r>
              <a:rPr lang="en-US" sz="3600" i="1" dirty="0">
                <a:solidFill>
                  <a:schemeClr val="bg1"/>
                </a:solidFill>
              </a:rPr>
              <a:t>(Acts 18:1-11)</a:t>
            </a:r>
            <a:endParaRPr lang="en-US" i="1" dirty="0">
              <a:solidFill>
                <a:schemeClr val="bg1"/>
              </a:solidFill>
            </a:endParaRPr>
          </a:p>
        </p:txBody>
      </p:sp>
      <p:sp>
        <p:nvSpPr>
          <p:cNvPr id="3" name="Content Placeholder 2"/>
          <p:cNvSpPr>
            <a:spLocks noGrp="1"/>
          </p:cNvSpPr>
          <p:nvPr>
            <p:ph idx="1"/>
          </p:nvPr>
        </p:nvSpPr>
        <p:spPr>
          <a:xfrm>
            <a:off x="584616" y="1368389"/>
            <a:ext cx="11197653" cy="5489611"/>
          </a:xfrm>
        </p:spPr>
        <p:txBody>
          <a:bodyPr>
            <a:noAutofit/>
          </a:bodyPr>
          <a:lstStyle/>
          <a:p>
            <a:pPr>
              <a:spcBef>
                <a:spcPct val="0"/>
              </a:spcBef>
            </a:pPr>
            <a:r>
              <a:rPr lang="en-US" altLang="en-US" sz="3000" dirty="0">
                <a:solidFill>
                  <a:schemeClr val="bg1"/>
                </a:solidFill>
              </a:rPr>
              <a:t>On Paul’s second journey, he travels from Athens to Corinth where he meets Aquila and Priscilla and labors with them at tentmaking (18:1-3).</a:t>
            </a:r>
          </a:p>
          <a:p>
            <a:pPr marL="461963" lvl="1" indent="-230188">
              <a:spcBef>
                <a:spcPct val="0"/>
              </a:spcBef>
            </a:pPr>
            <a:r>
              <a:rPr lang="en-US" altLang="en-US" sz="2800" i="1" dirty="0">
                <a:solidFill>
                  <a:schemeClr val="accent4">
                    <a:lumMod val="60000"/>
                    <a:lumOff val="40000"/>
                  </a:schemeClr>
                </a:solidFill>
                <a:effectLst>
                  <a:outerShdw blurRad="38100" dist="38100" dir="2700000" algn="tl">
                    <a:srgbClr val="000000">
                      <a:alpha val="43137"/>
                    </a:srgbClr>
                  </a:outerShdw>
                </a:effectLst>
              </a:rPr>
              <a:t>Paul’s association with Aquila and Priscilla continues for many years (Acts 18:18; Romans 16:3; 1 Corinthians 16:19; 2 Tim. 4:19).</a:t>
            </a:r>
          </a:p>
          <a:p>
            <a:pPr>
              <a:spcBef>
                <a:spcPct val="0"/>
              </a:spcBef>
            </a:pPr>
            <a:r>
              <a:rPr lang="en-US" altLang="en-US" sz="3000" dirty="0">
                <a:solidFill>
                  <a:schemeClr val="bg1"/>
                </a:solidFill>
                <a:effectLst>
                  <a:outerShdw blurRad="38100" dist="38100" dir="2700000" algn="tl">
                    <a:srgbClr val="000000">
                      <a:alpha val="43137"/>
                    </a:srgbClr>
                  </a:outerShdw>
                </a:effectLst>
              </a:rPr>
              <a:t>Paul reasons in the synagogue every Sabbath</a:t>
            </a:r>
            <a:r>
              <a:rPr lang="en-US" altLang="en-US" sz="3200" dirty="0">
                <a:solidFill>
                  <a:schemeClr val="bg1"/>
                </a:solidFill>
                <a:effectLst>
                  <a:outerShdw blurRad="38100" dist="38100" dir="2700000" algn="tl">
                    <a:srgbClr val="000000">
                      <a:alpha val="43137"/>
                    </a:srgbClr>
                  </a:outerShdw>
                </a:effectLst>
              </a:rPr>
              <a:t>. </a:t>
            </a:r>
          </a:p>
          <a:p>
            <a:pPr marL="465138" lvl="1" indent="-239713">
              <a:spcBef>
                <a:spcPct val="0"/>
              </a:spcBef>
            </a:pPr>
            <a:r>
              <a:rPr lang="en-US" altLang="en-US" sz="2800" i="1" dirty="0">
                <a:solidFill>
                  <a:schemeClr val="accent4">
                    <a:lumMod val="60000"/>
                    <a:lumOff val="40000"/>
                  </a:schemeClr>
                </a:solidFill>
                <a:effectLst>
                  <a:outerShdw blurRad="38100" dist="38100" dir="2700000" algn="tl">
                    <a:srgbClr val="000000">
                      <a:alpha val="43137"/>
                    </a:srgbClr>
                  </a:outerShdw>
                </a:effectLst>
              </a:rPr>
              <a:t>When Timothy and Titus come from Macedonia, he presses the case for Jesus being the Christ (18:4-5)</a:t>
            </a:r>
          </a:p>
          <a:p>
            <a:pPr marL="465138" lvl="1" indent="-239713">
              <a:spcBef>
                <a:spcPct val="0"/>
              </a:spcBef>
            </a:pPr>
            <a:r>
              <a:rPr lang="en-US" altLang="en-US" sz="2800" i="1" dirty="0">
                <a:solidFill>
                  <a:schemeClr val="accent4">
                    <a:lumMod val="60000"/>
                    <a:lumOff val="40000"/>
                  </a:schemeClr>
                </a:solidFill>
                <a:effectLst>
                  <a:outerShdw blurRad="38100" dist="38100" dir="2700000" algn="tl">
                    <a:srgbClr val="000000">
                      <a:alpha val="43137"/>
                    </a:srgbClr>
                  </a:outerShdw>
                </a:effectLst>
              </a:rPr>
              <a:t>When the Jews oppose him and blaspheme, he turns to the Gentiles and enters the house of Justus (18:6-7)</a:t>
            </a:r>
          </a:p>
          <a:p>
            <a:pPr>
              <a:spcBef>
                <a:spcPct val="0"/>
              </a:spcBef>
            </a:pPr>
            <a:r>
              <a:rPr lang="en-US" altLang="en-US" sz="3000" dirty="0">
                <a:solidFill>
                  <a:schemeClr val="bg1"/>
                </a:solidFill>
                <a:effectLst>
                  <a:outerShdw blurRad="38100" dist="38100" dir="2700000" algn="tl">
                    <a:srgbClr val="000000">
                      <a:alpha val="43137"/>
                    </a:srgbClr>
                  </a:outerShdw>
                </a:effectLst>
              </a:rPr>
              <a:t>Many Corinthians “believed and were baptized” (18:8).</a:t>
            </a:r>
          </a:p>
          <a:p>
            <a:pPr>
              <a:spcBef>
                <a:spcPct val="0"/>
              </a:spcBef>
            </a:pPr>
            <a:r>
              <a:rPr lang="en-US" altLang="en-US" sz="3000" dirty="0">
                <a:solidFill>
                  <a:schemeClr val="bg1"/>
                </a:solidFill>
                <a:effectLst>
                  <a:outerShdw blurRad="38100" dist="38100" dir="2700000" algn="tl">
                    <a:srgbClr val="000000">
                      <a:alpha val="43137"/>
                    </a:srgbClr>
                  </a:outerShdw>
                </a:effectLst>
              </a:rPr>
              <a:t>Encouraged by the Lord, Paul continues to preach in Corinth for a year and a half  (18:9-11; 1 Kings 19:18)</a:t>
            </a:r>
          </a:p>
          <a:p>
            <a:pPr>
              <a:spcBef>
                <a:spcPct val="0"/>
              </a:spcBef>
            </a:pPr>
            <a:endParaRPr lang="en-US" alt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890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8" y="468775"/>
            <a:ext cx="10722964" cy="1240104"/>
          </a:xfrm>
        </p:spPr>
        <p:txBody>
          <a:bodyPr>
            <a:normAutofit/>
          </a:bodyPr>
          <a:lstStyle/>
          <a:p>
            <a:pPr algn="ctr"/>
            <a:r>
              <a:rPr lang="en-US" b="1" dirty="0">
                <a:solidFill>
                  <a:schemeClr val="bg1"/>
                </a:solidFill>
              </a:rPr>
              <a:t>The Beginning of the Church in Corinth </a:t>
            </a:r>
            <a:br>
              <a:rPr lang="en-US" sz="6000" b="1" dirty="0">
                <a:solidFill>
                  <a:schemeClr val="bg1"/>
                </a:solidFill>
              </a:rPr>
            </a:br>
            <a:r>
              <a:rPr lang="en-US" sz="3600" i="1" dirty="0">
                <a:solidFill>
                  <a:schemeClr val="bg1"/>
                </a:solidFill>
              </a:rPr>
              <a:t>The Jews bring Paul before Gallio (Acts 18:12-17</a:t>
            </a:r>
            <a:r>
              <a:rPr lang="en-US" sz="3600" i="1" dirty="0">
                <a:solidFill>
                  <a:schemeClr val="bg1"/>
                </a:solidFill>
                <a:latin typeface="Arial Rounded MT Bold" panose="020F0704030504030204" pitchFamily="34" charset="0"/>
              </a:rPr>
              <a:t>)</a:t>
            </a:r>
            <a:endParaRPr lang="en-US" i="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734518" y="1933731"/>
            <a:ext cx="11152682" cy="4837643"/>
          </a:xfrm>
        </p:spPr>
        <p:txBody>
          <a:bodyPr>
            <a:noAutofit/>
          </a:bodyPr>
          <a:lstStyle/>
          <a:p>
            <a:pPr lvl="0">
              <a:lnSpc>
                <a:spcPct val="95000"/>
              </a:lnSpc>
              <a:spcBef>
                <a:spcPts val="600"/>
              </a:spcBef>
            </a:pPr>
            <a:r>
              <a:rPr lang="en-US" altLang="en-US" dirty="0">
                <a:solidFill>
                  <a:schemeClr val="bg1"/>
                </a:solidFill>
                <a:latin typeface="Arial" panose="020B0604020202020204" pitchFamily="34" charset="0"/>
              </a:rPr>
              <a:t>The Jews rise up against Paul and bring him before the judgment seat of </a:t>
            </a:r>
            <a:r>
              <a:rPr lang="en-US" altLang="en-US" dirty="0">
                <a:solidFill>
                  <a:schemeClr val="bg1"/>
                </a:solidFill>
                <a:effectLst>
                  <a:glow rad="228600">
                    <a:schemeClr val="accent2">
                      <a:satMod val="175000"/>
                      <a:alpha val="40000"/>
                    </a:schemeClr>
                  </a:glow>
                </a:effectLst>
                <a:latin typeface="Arial" panose="020B0604020202020204" pitchFamily="34" charset="0"/>
              </a:rPr>
              <a:t>Gallio, the Roman Proconsul </a:t>
            </a:r>
            <a:r>
              <a:rPr lang="en-US" altLang="en-US" dirty="0">
                <a:solidFill>
                  <a:schemeClr val="bg1"/>
                </a:solidFill>
                <a:latin typeface="Arial" panose="020B0604020202020204" pitchFamily="34" charset="0"/>
              </a:rPr>
              <a:t>(18:12-13).</a:t>
            </a:r>
          </a:p>
          <a:p>
            <a:pPr lvl="0">
              <a:lnSpc>
                <a:spcPct val="95000"/>
              </a:lnSpc>
              <a:spcBef>
                <a:spcPts val="600"/>
              </a:spcBef>
            </a:pPr>
            <a:r>
              <a:rPr lang="en-US" altLang="en-US" dirty="0">
                <a:solidFill>
                  <a:schemeClr val="bg1"/>
                </a:solidFill>
                <a:latin typeface="Arial" panose="020B0604020202020204" pitchFamily="34" charset="0"/>
              </a:rPr>
              <a:t>Gallio refuses to hear their complaint, judging it to be a matter of religious tradition rather than civil law (18:14-16).</a:t>
            </a:r>
          </a:p>
          <a:p>
            <a:pPr lvl="0">
              <a:lnSpc>
                <a:spcPct val="95000"/>
              </a:lnSpc>
              <a:spcBef>
                <a:spcPts val="600"/>
              </a:spcBef>
            </a:pPr>
            <a:r>
              <a:rPr lang="en-US" altLang="en-US" dirty="0" err="1">
                <a:solidFill>
                  <a:schemeClr val="bg1"/>
                </a:solidFill>
                <a:effectLst>
                  <a:glow rad="228600">
                    <a:schemeClr val="accent2">
                      <a:satMod val="175000"/>
                      <a:alpha val="40000"/>
                    </a:schemeClr>
                  </a:glow>
                </a:effectLst>
                <a:latin typeface="Arial" panose="020B0604020202020204" pitchFamily="34" charset="0"/>
              </a:rPr>
              <a:t>Sosthenes</a:t>
            </a:r>
            <a:r>
              <a:rPr lang="en-US" altLang="en-US" dirty="0">
                <a:solidFill>
                  <a:schemeClr val="bg1"/>
                </a:solidFill>
                <a:latin typeface="Arial" panose="020B0604020202020204" pitchFamily="34" charset="0"/>
              </a:rPr>
              <a:t> (a ruler of the synagogue) is beaten before </a:t>
            </a:r>
            <a:r>
              <a:rPr lang="en-US" altLang="en-US" dirty="0" err="1">
                <a:solidFill>
                  <a:schemeClr val="bg1"/>
                </a:solidFill>
                <a:latin typeface="Arial" panose="020B0604020202020204" pitchFamily="34" charset="0"/>
              </a:rPr>
              <a:t>Gallio</a:t>
            </a:r>
            <a:r>
              <a:rPr lang="en-US" altLang="en-US" dirty="0">
                <a:solidFill>
                  <a:schemeClr val="bg1"/>
                </a:solidFill>
                <a:latin typeface="Arial" panose="020B0604020202020204" pitchFamily="34" charset="0"/>
              </a:rPr>
              <a:t>, but he takes no notice (18:17).</a:t>
            </a:r>
          </a:p>
          <a:p>
            <a:pPr>
              <a:spcBef>
                <a:spcPct val="0"/>
              </a:spcBef>
            </a:pPr>
            <a:endParaRPr lang="en-US" i="1" dirty="0">
              <a:solidFill>
                <a:srgbClr val="99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71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Picture 5" descr="CorinthBe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92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18114" name="Rectangle 2"/>
          <p:cNvSpPr>
            <a:spLocks noGrp="1" noChangeArrowheads="1"/>
          </p:cNvSpPr>
          <p:nvPr>
            <p:ph type="title"/>
          </p:nvPr>
        </p:nvSpPr>
        <p:spPr bwMode="auto">
          <a:xfrm>
            <a:off x="199802" y="231160"/>
            <a:ext cx="3517759" cy="17816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fontScale="90000"/>
          </a:bodyPr>
          <a:lstStyle/>
          <a:p>
            <a:r>
              <a:rPr altLang="en-US" dirty="0" err="1">
                <a:ln>
                  <a:noFill/>
                </a:ln>
                <a:effectLst/>
                <a:latin typeface="Arial Rounded MT Bold" panose="020F0704030504030204" pitchFamily="34" charset="0"/>
              </a:rPr>
              <a:t>Gallio’s</a:t>
            </a:r>
            <a:r>
              <a:rPr altLang="en-US" dirty="0">
                <a:ln>
                  <a:noFill/>
                </a:ln>
                <a:effectLst/>
                <a:latin typeface="Arial Rounded MT Bold" panose="020F0704030504030204" pitchFamily="34" charset="0"/>
              </a:rPr>
              <a:t> Judgment Seat</a:t>
            </a:r>
          </a:p>
        </p:txBody>
      </p:sp>
      <p:sp>
        <p:nvSpPr>
          <p:cNvPr id="218115" name="Rectangle 3"/>
          <p:cNvSpPr>
            <a:spLocks noGrp="1"/>
          </p:cNvSpPr>
          <p:nvPr>
            <p:ph type="body" idx="1"/>
          </p:nvPr>
        </p:nvSpPr>
        <p:spPr>
          <a:xfrm>
            <a:off x="9189227" y="539646"/>
            <a:ext cx="3002773" cy="6115987"/>
          </a:xfrm>
        </p:spPr>
        <p:txBody>
          <a:bodyPr>
            <a:noAutofit/>
          </a:bodyPr>
          <a:lstStyle/>
          <a:p>
            <a:pPr marL="0" indent="0" algn="ctr">
              <a:buNone/>
            </a:pPr>
            <a:r>
              <a:rPr lang="en-US" altLang="en-US" dirty="0">
                <a:solidFill>
                  <a:schemeClr val="bg1"/>
                </a:solidFill>
              </a:rPr>
              <a:t>The </a:t>
            </a:r>
            <a:r>
              <a:rPr lang="en-US" altLang="en-US" i="1" dirty="0">
                <a:solidFill>
                  <a:schemeClr val="bg1"/>
                </a:solidFill>
              </a:rPr>
              <a:t>bema </a:t>
            </a:r>
            <a:r>
              <a:rPr lang="en-US" altLang="en-US" dirty="0">
                <a:solidFill>
                  <a:schemeClr val="bg1"/>
                </a:solidFill>
              </a:rPr>
              <a:t>or judgment seat was situated in the agora.  It served as the platform on which Roman officials stood when making public appearances. </a:t>
            </a:r>
          </a:p>
          <a:p>
            <a:pPr marL="0" indent="0" algn="ctr">
              <a:buNone/>
            </a:pPr>
            <a:r>
              <a:rPr lang="en-US" altLang="en-US" dirty="0" err="1">
                <a:solidFill>
                  <a:schemeClr val="bg1"/>
                </a:solidFill>
              </a:rPr>
              <a:t>Gallio</a:t>
            </a:r>
            <a:r>
              <a:rPr lang="en-US" altLang="en-US" dirty="0">
                <a:solidFill>
                  <a:schemeClr val="bg1"/>
                </a:solidFill>
              </a:rPr>
              <a:t> would have sat in judgment at this spot.</a:t>
            </a:r>
          </a:p>
        </p:txBody>
      </p:sp>
    </p:spTree>
    <p:extLst>
      <p:ext uri="{BB962C8B-B14F-4D97-AF65-F5344CB8AC3E}">
        <p14:creationId xmlns:p14="http://schemas.microsoft.com/office/powerpoint/2010/main" val="1049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fade">
                                      <p:cBhvr>
                                        <p:cTn id="7" dur="500"/>
                                        <p:tgtEl>
                                          <p:spTgt spid="218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fade">
                                      <p:cBhvr>
                                        <p:cTn id="12" dur="500"/>
                                        <p:tgtEl>
                                          <p:spTgt spid="218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24" name="Picture 20" descr="GCTCDLAR15_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5" y="-134823"/>
            <a:ext cx="12148680" cy="8094600"/>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389745" y="152401"/>
            <a:ext cx="11287594" cy="1496517"/>
          </a:xfrm>
          <a:solidFill>
            <a:srgbClr val="172949"/>
          </a:solidFill>
          <a:ln w="9525"/>
        </p:spPr>
        <p:txBody>
          <a:bodyPr vert="horz" wrap="square" lIns="91440" tIns="45720" rIns="91440" bIns="45720" numCol="1" rtlCol="0" anchor="ctr" compatLnSpc="1">
            <a:prstTxWarp prst="textNoShape">
              <a:avLst/>
            </a:prstTxWarp>
            <a:noAutofit/>
          </a:bodyPr>
          <a:lstStyle/>
          <a:p>
            <a:pPr algn="ctr"/>
            <a:r>
              <a:rPr altLang="en-US" sz="6000" dirty="0">
                <a:ln>
                  <a:noFill/>
                </a:ln>
                <a:solidFill>
                  <a:schemeClr val="bg1"/>
                </a:solidFill>
                <a:effectLst>
                  <a:glow rad="139700">
                    <a:schemeClr val="accent2">
                      <a:satMod val="175000"/>
                      <a:alpha val="40000"/>
                    </a:schemeClr>
                  </a:glow>
                  <a:outerShdw blurRad="38100" dist="38100" dir="2700000" algn="tl">
                    <a:srgbClr val="000000">
                      <a:alpha val="43137"/>
                    </a:srgbClr>
                  </a:outerShdw>
                </a:effectLst>
              </a:rPr>
              <a:t>The Gallio Inscription</a:t>
            </a:r>
            <a:r>
              <a:rPr lang="en-US" altLang="en-US" sz="6000" dirty="0">
                <a:ln>
                  <a:noFill/>
                </a:ln>
                <a:solidFill>
                  <a:schemeClr val="bg1"/>
                </a:solidFill>
                <a:effectLst>
                  <a:glow rad="139700">
                    <a:schemeClr val="accent2">
                      <a:satMod val="175000"/>
                      <a:alpha val="40000"/>
                    </a:schemeClr>
                  </a:glow>
                  <a:outerShdw blurRad="38100" dist="38100" dir="2700000" algn="tl">
                    <a:srgbClr val="000000">
                      <a:alpha val="43137"/>
                    </a:srgbClr>
                  </a:outerShdw>
                </a:effectLst>
              </a:rPr>
              <a:t> </a:t>
            </a:r>
            <a:r>
              <a:rPr lang="en-US" altLang="en-US" sz="3600" dirty="0">
                <a:solidFill>
                  <a:schemeClr val="bg1"/>
                </a:solidFill>
                <a:effectLst>
                  <a:glow rad="139700">
                    <a:schemeClr val="accent2">
                      <a:satMod val="175000"/>
                      <a:alpha val="40000"/>
                    </a:schemeClr>
                  </a:glow>
                  <a:outerShdw blurRad="38100" dist="38100" dir="2700000" algn="tl">
                    <a:srgbClr val="000000">
                      <a:alpha val="43137"/>
                    </a:srgbClr>
                  </a:outerShdw>
                </a:effectLst>
              </a:rPr>
              <a:t>(circa 52 A.D.)</a:t>
            </a:r>
            <a:endParaRPr altLang="en-US" sz="6000" dirty="0">
              <a:ln>
                <a:noFill/>
              </a:ln>
              <a:solidFill>
                <a:schemeClr val="bg1"/>
              </a:solidFill>
              <a:effectLst>
                <a:glow rad="139700">
                  <a:schemeClr val="accent2">
                    <a:satMod val="175000"/>
                    <a:alpha val="40000"/>
                  </a:schemeClr>
                </a:glow>
                <a:outerShdw blurRad="38100" dist="38100" dir="2700000" algn="tl">
                  <a:srgbClr val="000000">
                    <a:alpha val="43137"/>
                  </a:srgbClr>
                </a:outerShdw>
              </a:effectLst>
            </a:endParaRPr>
          </a:p>
        </p:txBody>
      </p:sp>
      <p:sp>
        <p:nvSpPr>
          <p:cNvPr id="226309" name="AutoShape 5" descr="Gallio Achaia"/>
          <p:cNvSpPr>
            <a:spLocks noChangeAspect="1" noChangeArrowheads="1"/>
          </p:cNvSpPr>
          <p:nvPr/>
        </p:nvSpPr>
        <p:spPr bwMode="auto">
          <a:xfrm>
            <a:off x="5381625" y="2719389"/>
            <a:ext cx="1428750" cy="14192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26322" name="Group 18"/>
          <p:cNvGraphicFramePr>
            <a:graphicFrameLocks noGrp="1"/>
          </p:cNvGraphicFramePr>
          <p:nvPr/>
        </p:nvGraphicFramePr>
        <p:xfrm>
          <a:off x="5267325" y="2439988"/>
          <a:ext cx="1657350" cy="1981200"/>
        </p:xfrm>
        <a:graphic>
          <a:graphicData uri="http://schemas.openxmlformats.org/drawingml/2006/table">
            <a:tbl>
              <a:tblPr/>
              <a:tblGrid>
                <a:gridCol w="1657350">
                  <a:extLst>
                    <a:ext uri="{9D8B030D-6E8A-4147-A177-3AD203B41FA5}">
                      <a16:colId xmlns:a16="http://schemas.microsoft.com/office/drawing/2014/main" val="2921568933"/>
                    </a:ext>
                  </a:extLst>
                </a:gridCol>
              </a:tblGrid>
              <a:tr h="0">
                <a:tc>
                  <a:txBody>
                    <a:bodyPr/>
                    <a:lstStyle>
                      <a:lvl1pPr eaLnBrk="0" hangingPunct="0">
                        <a:spcBef>
                          <a:spcPts val="600"/>
                        </a:spcBef>
                        <a:buClr>
                          <a:schemeClr val="accent2"/>
                        </a:buClr>
                        <a:buSzPct val="85000"/>
                        <a:buFont typeface="Wingdings 2" panose="05020102010507070707" pitchFamily="18" charset="2"/>
                        <a:defRPr sz="2200">
                          <a:solidFill>
                            <a:schemeClr val="tx1"/>
                          </a:solidFill>
                          <a:latin typeface="Constantia" panose="02030602050306030303" pitchFamily="18" charset="0"/>
                        </a:defRPr>
                      </a:lvl1pPr>
                      <a:lvl2pPr marL="366713" eaLnBrk="0" hangingPunct="0">
                        <a:spcBef>
                          <a:spcPts val="300"/>
                        </a:spcBef>
                        <a:buClr>
                          <a:srgbClr val="D6903D"/>
                        </a:buClr>
                        <a:buSzPct val="85000"/>
                        <a:buFont typeface="Wingdings 2" panose="05020102010507070707" pitchFamily="18" charset="2"/>
                        <a:defRPr sz="2000">
                          <a:solidFill>
                            <a:schemeClr val="tx2"/>
                          </a:solidFill>
                          <a:latin typeface="Constantia" panose="02030602050306030303" pitchFamily="18" charset="0"/>
                        </a:defRPr>
                      </a:lvl2pPr>
                      <a:lvl3pPr marL="776288" eaLnBrk="0" hangingPunct="0">
                        <a:spcBef>
                          <a:spcPts val="300"/>
                        </a:spcBef>
                        <a:buClr>
                          <a:srgbClr val="B37732"/>
                        </a:buClr>
                        <a:buSzPct val="85000"/>
                        <a:buFont typeface="Wingdings 2" panose="05020102010507070707" pitchFamily="18" charset="2"/>
                        <a:defRPr sz="1900">
                          <a:solidFill>
                            <a:schemeClr val="tx1"/>
                          </a:solidFill>
                          <a:latin typeface="Constantia" panose="02030602050306030303" pitchFamily="18" charset="0"/>
                        </a:defRPr>
                      </a:lvl3pPr>
                      <a:lvl4pPr marL="1050925" eaLnBrk="0" hangingPunct="0">
                        <a:spcBef>
                          <a:spcPts val="300"/>
                        </a:spcBef>
                        <a:buClr>
                          <a:srgbClr val="D6903D"/>
                        </a:buClr>
                        <a:buSzPct val="85000"/>
                        <a:buFont typeface="Wingdings 2" panose="05020102010507070707" pitchFamily="18" charset="2"/>
                        <a:defRPr sz="1700">
                          <a:solidFill>
                            <a:schemeClr val="tx1"/>
                          </a:solidFill>
                          <a:latin typeface="Constantia" panose="02030602050306030303" pitchFamily="18" charset="0"/>
                        </a:defRPr>
                      </a:lvl4pPr>
                      <a:lvl5pPr marL="1325563" eaLnBrk="0" hangingPunct="0">
                        <a:spcBef>
                          <a:spcPts val="338"/>
                        </a:spcBef>
                        <a:buClr>
                          <a:srgbClr val="D6903D"/>
                        </a:buClr>
                        <a:buSzPct val="85000"/>
                        <a:buFont typeface="Wingdings 2" panose="05020102010507070707" pitchFamily="18" charset="2"/>
                        <a:defRPr sz="1400">
                          <a:solidFill>
                            <a:schemeClr val="tx1"/>
                          </a:solidFill>
                          <a:latin typeface="Constantia" panose="02030602050306030303" pitchFamily="18" charset="0"/>
                        </a:defRPr>
                      </a:lvl5pPr>
                      <a:lvl6pPr marL="1782763"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6pPr>
                      <a:lvl7pPr marL="2239963"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7pPr>
                      <a:lvl8pPr marL="2697163"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8pPr>
                      <a:lvl9pPr marL="3154363"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ts val="600"/>
                        </a:spcBef>
                        <a:spcAft>
                          <a:spcPct val="0"/>
                        </a:spcAft>
                        <a:buClr>
                          <a:schemeClr val="accent2"/>
                        </a:buClr>
                        <a:buSzPct val="85000"/>
                        <a:buFont typeface="Wingdings 2" panose="05020102010507070707" pitchFamily="18" charset="2"/>
                        <a:buNone/>
                        <a:tabLst/>
                      </a:pPr>
                      <a:endParaRPr kumimoji="0" lang="en-US" altLang="en-US" sz="2200" b="0" i="0" u="none" strike="noStrike" cap="none" normalizeH="0" baseline="0">
                        <a:ln>
                          <a:noFill/>
                        </a:ln>
                        <a:solidFill>
                          <a:schemeClr val="tx1"/>
                        </a:solidFill>
                        <a:effectLst/>
                        <a:latin typeface="Constantia" panose="02030602050306030303" pitchFamily="18"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862884555"/>
                  </a:ext>
                </a:extLst>
              </a:tr>
              <a:tr h="1554163">
                <a:tc>
                  <a:txBody>
                    <a:bodyPr/>
                    <a:lstStyle>
                      <a:lvl1pPr eaLnBrk="0" hangingPunct="0">
                        <a:spcBef>
                          <a:spcPts val="600"/>
                        </a:spcBef>
                        <a:buClr>
                          <a:schemeClr val="accent2"/>
                        </a:buClr>
                        <a:buSzPct val="85000"/>
                        <a:buFont typeface="Wingdings 2" panose="05020102010507070707" pitchFamily="18" charset="2"/>
                        <a:defRPr sz="2200">
                          <a:solidFill>
                            <a:schemeClr val="tx1"/>
                          </a:solidFill>
                          <a:latin typeface="Constantia" panose="02030602050306030303" pitchFamily="18" charset="0"/>
                        </a:defRPr>
                      </a:lvl1pPr>
                      <a:lvl2pPr eaLnBrk="0" hangingPunct="0">
                        <a:spcBef>
                          <a:spcPts val="300"/>
                        </a:spcBef>
                        <a:buClr>
                          <a:srgbClr val="D6903D"/>
                        </a:buClr>
                        <a:buSzPct val="85000"/>
                        <a:buFont typeface="Wingdings 2" panose="05020102010507070707" pitchFamily="18" charset="2"/>
                        <a:defRPr sz="2000">
                          <a:solidFill>
                            <a:schemeClr val="tx2"/>
                          </a:solidFill>
                          <a:latin typeface="Constantia" panose="02030602050306030303" pitchFamily="18" charset="0"/>
                        </a:defRPr>
                      </a:lvl2pPr>
                      <a:lvl3pPr eaLnBrk="0" hangingPunct="0">
                        <a:spcBef>
                          <a:spcPts val="300"/>
                        </a:spcBef>
                        <a:buClr>
                          <a:srgbClr val="B37732"/>
                        </a:buClr>
                        <a:buSzPct val="85000"/>
                        <a:buFont typeface="Wingdings 2" panose="05020102010507070707" pitchFamily="18" charset="2"/>
                        <a:defRPr sz="1900">
                          <a:solidFill>
                            <a:schemeClr val="tx1"/>
                          </a:solidFill>
                          <a:latin typeface="Constantia" panose="02030602050306030303" pitchFamily="18" charset="0"/>
                        </a:defRPr>
                      </a:lvl3pPr>
                      <a:lvl4pPr eaLnBrk="0" hangingPunct="0">
                        <a:spcBef>
                          <a:spcPts val="300"/>
                        </a:spcBef>
                        <a:buClr>
                          <a:srgbClr val="D6903D"/>
                        </a:buClr>
                        <a:buSzPct val="85000"/>
                        <a:buFont typeface="Wingdings 2" panose="05020102010507070707" pitchFamily="18" charset="2"/>
                        <a:defRPr sz="1700">
                          <a:solidFill>
                            <a:schemeClr val="tx1"/>
                          </a:solidFill>
                          <a:latin typeface="Constantia" panose="02030602050306030303" pitchFamily="18" charset="0"/>
                        </a:defRPr>
                      </a:lvl4pPr>
                      <a:lvl5pPr eaLnBrk="0" hangingPunct="0">
                        <a:spcBef>
                          <a:spcPts val="338"/>
                        </a:spcBef>
                        <a:buClr>
                          <a:srgbClr val="D6903D"/>
                        </a:buClr>
                        <a:buSzPct val="85000"/>
                        <a:buFont typeface="Wingdings 2" panose="05020102010507070707" pitchFamily="18" charset="2"/>
                        <a:defRPr sz="1400">
                          <a:solidFill>
                            <a:schemeClr val="tx1"/>
                          </a:solidFill>
                          <a:latin typeface="Constantia" panose="02030602050306030303" pitchFamily="18" charset="0"/>
                        </a:defRPr>
                      </a:lvl5pPr>
                      <a:lvl6pPr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6pPr>
                      <a:lvl7pPr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7pPr>
                      <a:lvl8pPr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8pPr>
                      <a:lvl9pPr eaLnBrk="0" fontAlgn="base" hangingPunct="0">
                        <a:spcBef>
                          <a:spcPts val="338"/>
                        </a:spcBef>
                        <a:spcAft>
                          <a:spcPct val="0"/>
                        </a:spcAft>
                        <a:buClr>
                          <a:srgbClr val="D6903D"/>
                        </a:buClr>
                        <a:buSzPct val="85000"/>
                        <a:buFont typeface="Wingdings 2" panose="05020102010507070707" pitchFamily="18" charset="2"/>
                        <a:defRPr sz="1400">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5C2800"/>
                          </a:solidFill>
                          <a:effectLst/>
                          <a:latin typeface="Arial" panose="020B0604020202020204" pitchFamily="34" charset="0"/>
                          <a:cs typeface="Arial" panose="020B0604020202020204" pitchFamily="34" charset="0"/>
                        </a:rPr>
                        <a:t>  </a:t>
                      </a:r>
                      <a:r>
                        <a:rPr kumimoji="0" lang="en-US" altLang="en-US" sz="8900" b="0" i="0" u="none" strike="noStrike" cap="none" normalizeH="0" baseline="0">
                          <a:ln>
                            <a:noFill/>
                          </a:ln>
                          <a:solidFill>
                            <a:srgbClr val="5C2800"/>
                          </a:solidFill>
                          <a:effectLst/>
                          <a:latin typeface="Arial" panose="020B0604020202020204" pitchFamily="34" charset="0"/>
                          <a:cs typeface="Arial" panose="020B0604020202020204" pitchFamily="34" charset="0"/>
                        </a:rPr>
                        <a:t> </a:t>
                      </a:r>
                      <a:r>
                        <a:rPr kumimoji="0" lang="en-US" altLang="en-US" sz="700" b="0" i="0" u="none" strike="noStrike" cap="none" normalizeH="0" baseline="0">
                          <a:ln>
                            <a:noFill/>
                          </a:ln>
                          <a:solidFill>
                            <a:srgbClr val="5C2800"/>
                          </a:solidFill>
                          <a:effectLst/>
                          <a:latin typeface="Arial" panose="020B0604020202020204" pitchFamily="34" charset="0"/>
                          <a:cs typeface="Arial" panose="020B0604020202020204" pitchFamily="34" charset="0"/>
                        </a:rPr>
                        <a:t>                                                       </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571029890"/>
                  </a:ext>
                </a:extLst>
              </a:tr>
            </a:tbl>
          </a:graphicData>
        </a:graphic>
      </p:graphicFrame>
      <p:sp>
        <p:nvSpPr>
          <p:cNvPr id="226312" name="AutoShape 8" descr="Gallio Achaia"/>
          <p:cNvSpPr>
            <a:spLocks noChangeAspect="1" noChangeArrowheads="1"/>
          </p:cNvSpPr>
          <p:nvPr/>
        </p:nvSpPr>
        <p:spPr bwMode="auto">
          <a:xfrm>
            <a:off x="5384800" y="2911476"/>
            <a:ext cx="1428750" cy="14192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25" name="Rectangle 21"/>
          <p:cNvSpPr>
            <a:spLocks noChangeArrowheads="1"/>
          </p:cNvSpPr>
          <p:nvPr/>
        </p:nvSpPr>
        <p:spPr bwMode="auto">
          <a:xfrm>
            <a:off x="4083152" y="3717561"/>
            <a:ext cx="3696743" cy="983028"/>
          </a:xfrm>
          <a:prstGeom prst="rect">
            <a:avLst/>
          </a:prstGeom>
          <a:solidFill>
            <a:schemeClr val="accent2">
              <a:lumMod val="20000"/>
              <a:lumOff val="80000"/>
              <a:alpha val="31000"/>
            </a:schemeClr>
          </a:solidFill>
          <a:ln w="12700" cap="sq">
            <a:solidFill>
              <a:schemeClr val="tx1"/>
            </a:solid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83233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6325"/>
                                        </p:tgtEl>
                                        <p:attrNameLst>
                                          <p:attrName>style.visibility</p:attrName>
                                        </p:attrNameLst>
                                      </p:cBhvr>
                                      <p:to>
                                        <p:strVal val="visible"/>
                                      </p:to>
                                    </p:set>
                                    <p:anim calcmode="lin" valueType="num">
                                      <p:cBhvr>
                                        <p:cTn id="7" dur="500" fill="hold"/>
                                        <p:tgtEl>
                                          <p:spTgt spid="226325"/>
                                        </p:tgtEl>
                                        <p:attrNameLst>
                                          <p:attrName>ppt_w</p:attrName>
                                        </p:attrNameLst>
                                      </p:cBhvr>
                                      <p:tavLst>
                                        <p:tav tm="0">
                                          <p:val>
                                            <p:fltVal val="0"/>
                                          </p:val>
                                        </p:tav>
                                        <p:tav tm="100000">
                                          <p:val>
                                            <p:strVal val="#ppt_w"/>
                                          </p:val>
                                        </p:tav>
                                      </p:tavLst>
                                    </p:anim>
                                    <p:anim calcmode="lin" valueType="num">
                                      <p:cBhvr>
                                        <p:cTn id="8" dur="500" fill="hold"/>
                                        <p:tgtEl>
                                          <p:spTgt spid="226325"/>
                                        </p:tgtEl>
                                        <p:attrNameLst>
                                          <p:attrName>ppt_h</p:attrName>
                                        </p:attrNameLst>
                                      </p:cBhvr>
                                      <p:tavLst>
                                        <p:tav tm="0">
                                          <p:val>
                                            <p:fltVal val="0"/>
                                          </p:val>
                                        </p:tav>
                                        <p:tav tm="100000">
                                          <p:val>
                                            <p:strVal val="#ppt_h"/>
                                          </p:val>
                                        </p:tav>
                                      </p:tavLst>
                                    </p:anim>
                                    <p:animEffect transition="in" filter="fade">
                                      <p:cBhvr>
                                        <p:cTn id="9" dur="500"/>
                                        <p:tgtEl>
                                          <p:spTgt spid="22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7651</TotalTime>
  <Words>2630</Words>
  <Application>Microsoft Office PowerPoint</Application>
  <PresentationFormat>Widescreen</PresentationFormat>
  <Paragraphs>156</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Arial Rounded MT Bold</vt:lpstr>
      <vt:lpstr>Berlin Sans FB Demi</vt:lpstr>
      <vt:lpstr>Calibri</vt:lpstr>
      <vt:lpstr>Constantia</vt:lpstr>
      <vt:lpstr>Franklin Gothic Book</vt:lpstr>
      <vt:lpstr>Wingdings 2</vt:lpstr>
      <vt:lpstr>Office Theme</vt:lpstr>
      <vt:lpstr>Studies in the Epistles</vt:lpstr>
      <vt:lpstr>Background of 1 Corinthians</vt:lpstr>
      <vt:lpstr>PowerPoint Presentation</vt:lpstr>
      <vt:lpstr>Corinth</vt:lpstr>
      <vt:lpstr>PowerPoint Presentation</vt:lpstr>
      <vt:lpstr>The Beginning of the Church in Corinth (Acts 18:1-11)</vt:lpstr>
      <vt:lpstr>The Beginning of the Church in Corinth  The Jews bring Paul before Gallio (Acts 18:12-17)</vt:lpstr>
      <vt:lpstr>Gallio’s Judgment Seat</vt:lpstr>
      <vt:lpstr>The Gallio Inscription (circa 52 A.D.)</vt:lpstr>
      <vt:lpstr>Cameron Abernathy as Gallio</vt:lpstr>
      <vt:lpstr>Reasons for writing First Corinthians</vt:lpstr>
      <vt:lpstr>Outline of 1 Corinthians</vt:lpstr>
      <vt:lpstr>Salutation and Thanksgiving (1 Corinthians 1:1-9)</vt:lpstr>
      <vt:lpstr>Exhortation to Unity Based on God’s Wisdom (1 Corinthians 1:10—4:21)</vt:lpstr>
      <vt:lpstr>Exhortation to Unity Based on God’s Wisdom (1 Corinthians 1:10—4:21)</vt:lpstr>
      <vt:lpstr>Exhortation to Unity Based on God’s Wisdom (1 Corinthians 1:10—4:21)</vt:lpstr>
      <vt:lpstr>Exhortation to Unity Based on God’s Wisdom (1 Corinthians 1:10—4:21)</vt:lpstr>
      <vt:lpstr>Exhortation to Unity Based on God’s Wisdom (1 Corinthians 1:10—4:21)</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153</cp:revision>
  <cp:lastPrinted>2021-11-24T21:38:39Z</cp:lastPrinted>
  <dcterms:created xsi:type="dcterms:W3CDTF">2021-08-25T18:02:30Z</dcterms:created>
  <dcterms:modified xsi:type="dcterms:W3CDTF">2021-11-24T21:40:41Z</dcterms:modified>
</cp:coreProperties>
</file>