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79" r:id="rId2"/>
    <p:sldId id="368" r:id="rId3"/>
    <p:sldId id="381" r:id="rId4"/>
    <p:sldId id="399" r:id="rId5"/>
    <p:sldId id="400" r:id="rId6"/>
    <p:sldId id="401" r:id="rId7"/>
    <p:sldId id="402" r:id="rId8"/>
    <p:sldId id="403" r:id="rId9"/>
    <p:sldId id="404" r:id="rId10"/>
    <p:sldId id="395" r:id="rId11"/>
    <p:sldId id="266" r:id="rId12"/>
  </p:sldIdLst>
  <p:sldSz cx="12192000" cy="6858000"/>
  <p:notesSz cx="6954838" cy="9239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29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34" autoAdjust="0"/>
    <p:restoredTop sz="72829" autoAdjust="0"/>
  </p:normalViewPr>
  <p:slideViewPr>
    <p:cSldViewPr snapToGrid="0">
      <p:cViewPr varScale="1">
        <p:scale>
          <a:sx n="43" d="100"/>
          <a:sy n="43" d="100"/>
        </p:scale>
        <p:origin x="137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3567"/>
          </a:xfrm>
          <a:prstGeom prst="rect">
            <a:avLst/>
          </a:prstGeom>
        </p:spPr>
        <p:txBody>
          <a:bodyPr vert="horz" lIns="92537" tIns="46269" rIns="92537" bIns="46269" rtlCol="0"/>
          <a:lstStyle>
            <a:lvl1pPr algn="l">
              <a:defRPr sz="1200"/>
            </a:lvl1pPr>
          </a:lstStyle>
          <a:p>
            <a:endParaRPr lang="en-US"/>
          </a:p>
        </p:txBody>
      </p:sp>
      <p:sp>
        <p:nvSpPr>
          <p:cNvPr id="3" name="Date Placeholder 2"/>
          <p:cNvSpPr>
            <a:spLocks noGrp="1"/>
          </p:cNvSpPr>
          <p:nvPr>
            <p:ph type="dt" idx="1"/>
          </p:nvPr>
        </p:nvSpPr>
        <p:spPr>
          <a:xfrm>
            <a:off x="3939466" y="0"/>
            <a:ext cx="3013763" cy="463567"/>
          </a:xfrm>
          <a:prstGeom prst="rect">
            <a:avLst/>
          </a:prstGeom>
        </p:spPr>
        <p:txBody>
          <a:bodyPr vert="horz" lIns="92537" tIns="46269" rIns="92537" bIns="46269" rtlCol="0"/>
          <a:lstStyle>
            <a:lvl1pPr algn="r">
              <a:defRPr sz="1200"/>
            </a:lvl1pPr>
          </a:lstStyle>
          <a:p>
            <a:fld id="{367FB0F6-433A-48E5-AE45-4C4D2D315BB2}" type="datetimeFigureOut">
              <a:rPr lang="en-US" smtClean="0"/>
              <a:t>12/8/2021</a:t>
            </a:fld>
            <a:endParaRPr lang="en-US"/>
          </a:p>
        </p:txBody>
      </p:sp>
      <p:sp>
        <p:nvSpPr>
          <p:cNvPr id="4" name="Slide Image Placeholder 3"/>
          <p:cNvSpPr>
            <a:spLocks noGrp="1" noRot="1" noChangeAspect="1"/>
          </p:cNvSpPr>
          <p:nvPr>
            <p:ph type="sldImg" idx="2"/>
          </p:nvPr>
        </p:nvSpPr>
        <p:spPr>
          <a:xfrm>
            <a:off x="704850" y="1154113"/>
            <a:ext cx="5545138" cy="3119437"/>
          </a:xfrm>
          <a:prstGeom prst="rect">
            <a:avLst/>
          </a:prstGeom>
          <a:noFill/>
          <a:ln w="12700">
            <a:solidFill>
              <a:prstClr val="black"/>
            </a:solidFill>
          </a:ln>
        </p:spPr>
        <p:txBody>
          <a:bodyPr vert="horz" lIns="92537" tIns="46269" rIns="92537" bIns="46269" rtlCol="0" anchor="ctr"/>
          <a:lstStyle/>
          <a:p>
            <a:endParaRPr lang="en-US"/>
          </a:p>
        </p:txBody>
      </p:sp>
      <p:sp>
        <p:nvSpPr>
          <p:cNvPr id="5" name="Notes Placeholder 4"/>
          <p:cNvSpPr>
            <a:spLocks noGrp="1"/>
          </p:cNvSpPr>
          <p:nvPr>
            <p:ph type="body" sz="quarter" idx="3"/>
          </p:nvPr>
        </p:nvSpPr>
        <p:spPr>
          <a:xfrm>
            <a:off x="695484" y="4446389"/>
            <a:ext cx="5563870" cy="3637955"/>
          </a:xfrm>
          <a:prstGeom prst="rect">
            <a:avLst/>
          </a:prstGeom>
        </p:spPr>
        <p:txBody>
          <a:bodyPr vert="horz" lIns="92537" tIns="46269" rIns="92537" bIns="4626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5684"/>
            <a:ext cx="3013763" cy="463566"/>
          </a:xfrm>
          <a:prstGeom prst="rect">
            <a:avLst/>
          </a:prstGeom>
        </p:spPr>
        <p:txBody>
          <a:bodyPr vert="horz" lIns="92537" tIns="46269" rIns="92537" bIns="46269"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775684"/>
            <a:ext cx="3013763" cy="463566"/>
          </a:xfrm>
          <a:prstGeom prst="rect">
            <a:avLst/>
          </a:prstGeom>
        </p:spPr>
        <p:txBody>
          <a:bodyPr vert="horz" lIns="92537" tIns="46269" rIns="92537" bIns="46269" rtlCol="0" anchor="b"/>
          <a:lstStyle>
            <a:lvl1pPr algn="r">
              <a:defRPr sz="1200"/>
            </a:lvl1pPr>
          </a:lstStyle>
          <a:p>
            <a:fld id="{E49E7366-6C2C-4371-A58F-3171F7E109A8}" type="slidenum">
              <a:rPr lang="en-US" smtClean="0"/>
              <a:t>‹#›</a:t>
            </a:fld>
            <a:endParaRPr lang="en-US"/>
          </a:p>
        </p:txBody>
      </p:sp>
    </p:spTree>
    <p:extLst>
      <p:ext uri="{BB962C8B-B14F-4D97-AF65-F5344CB8AC3E}">
        <p14:creationId xmlns:p14="http://schemas.microsoft.com/office/powerpoint/2010/main" val="3835375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9E7366-6C2C-4371-A58F-3171F7E109A8}" type="slidenum">
              <a:rPr lang="en-US" smtClean="0"/>
              <a:t>1</a:t>
            </a:fld>
            <a:endParaRPr lang="en-US"/>
          </a:p>
        </p:txBody>
      </p:sp>
    </p:spTree>
    <p:extLst>
      <p:ext uri="{BB962C8B-B14F-4D97-AF65-F5344CB8AC3E}">
        <p14:creationId xmlns:p14="http://schemas.microsoft.com/office/powerpoint/2010/main" val="40176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“Come together”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is used FIVE times in this context; the Lord’s supper is to be taken when the church comes together.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“Discerning</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is from </a:t>
            </a: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διακρίνω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diakrino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Thayer Definition: 1) to separate, make a distinction, discriminate, to prefer</a:t>
            </a:r>
          </a:p>
        </p:txBody>
      </p:sp>
      <p:sp>
        <p:nvSpPr>
          <p:cNvPr id="4" name="Slide Number Placeholder 3"/>
          <p:cNvSpPr>
            <a:spLocks noGrp="1"/>
          </p:cNvSpPr>
          <p:nvPr>
            <p:ph type="sldNum" sz="quarter" idx="10"/>
          </p:nvPr>
        </p:nvSpPr>
        <p:spPr/>
        <p:txBody>
          <a:bodyPr/>
          <a:lstStyle/>
          <a:p>
            <a:fld id="{4BDADC77-BFE4-4B54-BC7A-7C8C0DBAC915}" type="slidenum">
              <a:rPr lang="en-US" smtClean="0"/>
              <a:t>10</a:t>
            </a:fld>
            <a:endParaRPr lang="en-US"/>
          </a:p>
        </p:txBody>
      </p:sp>
    </p:spTree>
    <p:extLst>
      <p:ext uri="{BB962C8B-B14F-4D97-AF65-F5344CB8AC3E}">
        <p14:creationId xmlns:p14="http://schemas.microsoft.com/office/powerpoint/2010/main" val="1128463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9E7366-6C2C-4371-A58F-3171F7E109A8}" type="slidenum">
              <a:rPr lang="en-US" smtClean="0"/>
              <a:t>11</a:t>
            </a:fld>
            <a:endParaRPr lang="en-US"/>
          </a:p>
        </p:txBody>
      </p:sp>
    </p:spTree>
    <p:extLst>
      <p:ext uri="{BB962C8B-B14F-4D97-AF65-F5344CB8AC3E}">
        <p14:creationId xmlns:p14="http://schemas.microsoft.com/office/powerpoint/2010/main" val="2128446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9E7366-6C2C-4371-A58F-3171F7E109A8}" type="slidenum">
              <a:rPr lang="en-US" smtClean="0"/>
              <a:t>2</a:t>
            </a:fld>
            <a:endParaRPr lang="en-US"/>
          </a:p>
        </p:txBody>
      </p:sp>
    </p:spTree>
    <p:extLst>
      <p:ext uri="{BB962C8B-B14F-4D97-AF65-F5344CB8AC3E}">
        <p14:creationId xmlns:p14="http://schemas.microsoft.com/office/powerpoint/2010/main" val="2154519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Chapters 8-10 repeatedly show the value of forfeiting personal rights for the benefit of others. Paul is answering concerns about “things offered to idols”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The Israelites are EXAMPLES of what NOT to 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“Lust as they lusted” – Probably in reference to craving for meat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Numbers 11:4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Now the mixed multitude who were among them yielded to intense craving; so the children of Israel also wept again and said: "Who will give us meat to eat?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“Become idolaters as were some of them” as in the golden calf incident at Sinai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Exodus 32:1-6</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“Commit sexual immorality” as Israel did with Moabite women at Baal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Peor</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Numbers 25:1-8</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Nor “tempt Christ” as some did in their discouragement near Edom and were destroyed by serpents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Numbers 21:1-9</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Nor “complain” as they did and were destroyed by the </a:t>
            </a:r>
            <a:r>
              <a:rPr kumimoji="0" lang="en-US" sz="1200" b="0" i="0" u="none" strike="noStrike" kern="1200" cap="none" spc="0" normalizeH="0" baseline="0" noProof="0" dirty="0">
                <a:ln>
                  <a:noFill/>
                </a:ln>
                <a:solidFill>
                  <a:prstClr val="black"/>
                </a:solidFill>
                <a:effectLst/>
                <a:uLnTx/>
                <a:uFillTx/>
                <a:latin typeface="+mn-lt"/>
                <a:ea typeface="+mn-ea"/>
                <a:cs typeface="+mn-cs"/>
              </a:rPr>
              <a:t>destroyer (</a:t>
            </a:r>
            <a:r>
              <a:rPr kumimoji="0" lang="en-US" sz="1200" b="1" i="0" u="none" strike="noStrike" kern="1200" cap="none" spc="0" normalizeH="0" baseline="0" noProof="0" dirty="0">
                <a:ln>
                  <a:noFill/>
                </a:ln>
                <a:solidFill>
                  <a:prstClr val="black"/>
                </a:solidFill>
                <a:effectLst/>
                <a:uLnTx/>
                <a:uFillTx/>
                <a:latin typeface="+mn-lt"/>
                <a:ea typeface="+mn-ea"/>
                <a:cs typeface="+mn-cs"/>
              </a:rPr>
              <a:t>Numbers 14</a:t>
            </a:r>
            <a:r>
              <a:rPr kumimoji="0" lang="en-US" sz="1200" b="0" i="0" u="none" strike="noStrike" kern="1200" cap="none" spc="0" normalizeH="0" baseline="0" noProof="0" dirty="0">
                <a:ln>
                  <a:noFill/>
                </a:ln>
                <a:solidFill>
                  <a:prstClr val="black"/>
                </a:solidFill>
                <a:effectLst/>
                <a:uLnTx/>
                <a:uFillTx/>
                <a:latin typeface="+mn-lt"/>
                <a:ea typeface="+mn-ea"/>
                <a:cs typeface="+mn-cs"/>
              </a:rPr>
              <a:t>).  The “destroyer” is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death or the angel of death (cf.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Exodus 12:23</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0"/>
          </p:nvPr>
        </p:nvSpPr>
        <p:spPr/>
        <p:txBody>
          <a:bodyPr/>
          <a:lstStyle/>
          <a:p>
            <a:fld id="{4BDADC77-BFE4-4B54-BC7A-7C8C0DBAC915}" type="slidenum">
              <a:rPr lang="en-US" smtClean="0"/>
              <a:t>3</a:t>
            </a:fld>
            <a:endParaRPr lang="en-US"/>
          </a:p>
        </p:txBody>
      </p:sp>
    </p:spTree>
    <p:extLst>
      <p:ext uri="{BB962C8B-B14F-4D97-AF65-F5344CB8AC3E}">
        <p14:creationId xmlns:p14="http://schemas.microsoft.com/office/powerpoint/2010/main" val="1335365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0"/>
          </p:nvPr>
        </p:nvSpPr>
        <p:spPr/>
        <p:txBody>
          <a:bodyPr/>
          <a:lstStyle/>
          <a:p>
            <a:fld id="{4BDADC77-BFE4-4B54-BC7A-7C8C0DBAC915}" type="slidenum">
              <a:rPr lang="en-US" smtClean="0"/>
              <a:t>4</a:t>
            </a:fld>
            <a:endParaRPr lang="en-US"/>
          </a:p>
        </p:txBody>
      </p:sp>
    </p:spTree>
    <p:extLst>
      <p:ext uri="{BB962C8B-B14F-4D97-AF65-F5344CB8AC3E}">
        <p14:creationId xmlns:p14="http://schemas.microsoft.com/office/powerpoint/2010/main" val="3521325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NOTE: If you do not know that the meat was sacrificed to idols, you cannot and are not partaking in the table of demons – it is the intent of the heart and the meaning attached in the mind that gives the act significance – not the meat itself.</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Slide Number Placeholder 3"/>
          <p:cNvSpPr>
            <a:spLocks noGrp="1"/>
          </p:cNvSpPr>
          <p:nvPr>
            <p:ph type="sldNum" sz="quarter" idx="10"/>
          </p:nvPr>
        </p:nvSpPr>
        <p:spPr/>
        <p:txBody>
          <a:bodyPr/>
          <a:lstStyle/>
          <a:p>
            <a:fld id="{4BDADC77-BFE4-4B54-BC7A-7C8C0DBAC915}" type="slidenum">
              <a:rPr lang="en-US" smtClean="0"/>
              <a:t>5</a:t>
            </a:fld>
            <a:endParaRPr lang="en-US"/>
          </a:p>
        </p:txBody>
      </p:sp>
    </p:spTree>
    <p:extLst>
      <p:ext uri="{BB962C8B-B14F-4D97-AF65-F5344CB8AC3E}">
        <p14:creationId xmlns:p14="http://schemas.microsoft.com/office/powerpoint/2010/main" val="2092904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With the phrase “but I want you to know,” Paul now hands to the Corinthians additional apostolic tradition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Slide Number Placeholder 3"/>
          <p:cNvSpPr>
            <a:spLocks noGrp="1"/>
          </p:cNvSpPr>
          <p:nvPr>
            <p:ph type="sldNum" sz="quarter" idx="10"/>
          </p:nvPr>
        </p:nvSpPr>
        <p:spPr/>
        <p:txBody>
          <a:bodyPr/>
          <a:lstStyle/>
          <a:p>
            <a:fld id="{4BDADC77-BFE4-4B54-BC7A-7C8C0DBAC915}" type="slidenum">
              <a:rPr lang="en-US" smtClean="0"/>
              <a:t>6</a:t>
            </a:fld>
            <a:endParaRPr lang="en-US"/>
          </a:p>
        </p:txBody>
      </p:sp>
    </p:spTree>
    <p:extLst>
      <p:ext uri="{BB962C8B-B14F-4D97-AF65-F5344CB8AC3E}">
        <p14:creationId xmlns:p14="http://schemas.microsoft.com/office/powerpoint/2010/main" val="340859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Praying is communication to God and Prophesying is communication from God.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Are prayer and prophecy spiritual gifts here?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 general, prayer IS NOT a spiritual gift; prophesying IS, but not always (cf. Titus 1:12)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Barnes and others assert that “The word ‘prophesying’ here means, evidently, ‘teaching;’ or publicly speaking to the people on the subject of religion.”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Others assert that both praying and prophesying here refer to actions that involved spiritual gifts (a topic introduced in 12:1).</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Slide Number Placeholder 3"/>
          <p:cNvSpPr>
            <a:spLocks noGrp="1"/>
          </p:cNvSpPr>
          <p:nvPr>
            <p:ph type="sldNum" sz="quarter" idx="10"/>
          </p:nvPr>
        </p:nvSpPr>
        <p:spPr/>
        <p:txBody>
          <a:bodyPr/>
          <a:lstStyle/>
          <a:p>
            <a:fld id="{4BDADC77-BFE4-4B54-BC7A-7C8C0DBAC915}" type="slidenum">
              <a:rPr lang="en-US" smtClean="0"/>
              <a:t>7</a:t>
            </a:fld>
            <a:endParaRPr lang="en-US"/>
          </a:p>
        </p:txBody>
      </p:sp>
    </p:spTree>
    <p:extLst>
      <p:ext uri="{BB962C8B-B14F-4D97-AF65-F5344CB8AC3E}">
        <p14:creationId xmlns:p14="http://schemas.microsoft.com/office/powerpoint/2010/main" val="2286738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0"/>
          </p:nvPr>
        </p:nvSpPr>
        <p:spPr/>
        <p:txBody>
          <a:bodyPr/>
          <a:lstStyle/>
          <a:p>
            <a:fld id="{4BDADC77-BFE4-4B54-BC7A-7C8C0DBAC915}" type="slidenum">
              <a:rPr lang="en-US" smtClean="0"/>
              <a:t>8</a:t>
            </a:fld>
            <a:endParaRPr lang="en-US"/>
          </a:p>
        </p:txBody>
      </p:sp>
    </p:spTree>
    <p:extLst>
      <p:ext uri="{BB962C8B-B14F-4D97-AF65-F5344CB8AC3E}">
        <p14:creationId xmlns:p14="http://schemas.microsoft.com/office/powerpoint/2010/main" val="2572073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 1 Corinthians 10:15, Paul used this same phrase and approach to help the Corinthians reason for themselves why it was wrong to knowingly eat meat sacrificed to idols.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Use of “Nature” (Gr. </a:t>
            </a: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Φύσις)</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in scripture:</a:t>
            </a: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Romans 1:26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For this reason God gave them up to vile passions. For even their women exchanged the natural use for what is against nature.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Romans 11:21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For if God did not spare the natural branches, He may not spare you either.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Ephesians 2:3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among whom also we all once conducted ourselves in the lusts of our flesh, fulfilling the desires of the flesh and of the mind, and were by nature children of wrath, just as the others.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word translated “comely” or “proper” is the same word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prepo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π</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ρε</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́πω) refers to that which fitting, right or proper, and it is found in the following passages: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Matthew 3:15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But Jesus answered and said to him, "Permit it to be so now, for thus it is fitting for us to fulfill all righteousness." Then he allowed Him.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Ephesians 5:3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But fornication and all uncleanness or covetousness, let it not even be named among you, as is fitting for saints;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1 Timothy 2:10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(women are to adorn themselves in modest apparel) which is proper for women professing godliness, with good works.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Hebrews 2:10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For it was fitting for Him, for whom are all things and by whom are all things, in bringing many sons to glory, to make the captain of their salvation perfect through sufferings.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Hebrews 7:26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For such a High Priest was fitting for us, who is holy, harmless, undefiled, separate from sinners, and has become higher than the heavens;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What is the “custom” referred to in this verse?  Is it women wearing the covering, or is it being contentious over whether women should wear the covering?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“But if one is inclined to be contentious, we have no other practice, nor have the churches of God” (NASB)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“This is how things are done in all of God's churches, and that's why none of you should argue about what I have said.” (CEV)</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0"/>
          </p:nvPr>
        </p:nvSpPr>
        <p:spPr/>
        <p:txBody>
          <a:bodyPr/>
          <a:lstStyle/>
          <a:p>
            <a:fld id="{4BDADC77-BFE4-4B54-BC7A-7C8C0DBAC915}" type="slidenum">
              <a:rPr lang="en-US" smtClean="0"/>
              <a:t>9</a:t>
            </a:fld>
            <a:endParaRPr lang="en-US"/>
          </a:p>
        </p:txBody>
      </p:sp>
    </p:spTree>
    <p:extLst>
      <p:ext uri="{BB962C8B-B14F-4D97-AF65-F5344CB8AC3E}">
        <p14:creationId xmlns:p14="http://schemas.microsoft.com/office/powerpoint/2010/main" val="2788818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C9C55-2726-49F0-9190-2BB9C0258A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C295C7-C99A-46DC-A930-1EEDC2C99A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4A5808-1CF4-4C33-A9E0-06F1CC042A99}"/>
              </a:ext>
            </a:extLst>
          </p:cNvPr>
          <p:cNvSpPr>
            <a:spLocks noGrp="1"/>
          </p:cNvSpPr>
          <p:nvPr>
            <p:ph type="dt" sz="half" idx="10"/>
          </p:nvPr>
        </p:nvSpPr>
        <p:spPr/>
        <p:txBody>
          <a:bodyPr/>
          <a:lstStyle/>
          <a:p>
            <a:fld id="{29F5B714-DC44-4532-8319-8C898E6EFB96}" type="datetimeFigureOut">
              <a:rPr lang="en-US" smtClean="0"/>
              <a:t>12/8/2021</a:t>
            </a:fld>
            <a:endParaRPr lang="en-US"/>
          </a:p>
        </p:txBody>
      </p:sp>
      <p:sp>
        <p:nvSpPr>
          <p:cNvPr id="5" name="Footer Placeholder 4">
            <a:extLst>
              <a:ext uri="{FF2B5EF4-FFF2-40B4-BE49-F238E27FC236}">
                <a16:creationId xmlns:a16="http://schemas.microsoft.com/office/drawing/2014/main" id="{E60B50FF-FD82-4326-83B0-844DF2E9EE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441BC8-1094-48D0-A903-6AF20542CF51}"/>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4018981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B9C6-6A02-429E-B58B-6D964AD24A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7623EE-F956-4D0F-8867-105C656151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E054B8-2A4D-4375-8D3A-BD46BA2783F3}"/>
              </a:ext>
            </a:extLst>
          </p:cNvPr>
          <p:cNvSpPr>
            <a:spLocks noGrp="1"/>
          </p:cNvSpPr>
          <p:nvPr>
            <p:ph type="dt" sz="half" idx="10"/>
          </p:nvPr>
        </p:nvSpPr>
        <p:spPr/>
        <p:txBody>
          <a:bodyPr/>
          <a:lstStyle/>
          <a:p>
            <a:fld id="{29F5B714-DC44-4532-8319-8C898E6EFB96}" type="datetimeFigureOut">
              <a:rPr lang="en-US" smtClean="0"/>
              <a:t>12/8/2021</a:t>
            </a:fld>
            <a:endParaRPr lang="en-US"/>
          </a:p>
        </p:txBody>
      </p:sp>
      <p:sp>
        <p:nvSpPr>
          <p:cNvPr id="5" name="Footer Placeholder 4">
            <a:extLst>
              <a:ext uri="{FF2B5EF4-FFF2-40B4-BE49-F238E27FC236}">
                <a16:creationId xmlns:a16="http://schemas.microsoft.com/office/drawing/2014/main" id="{DDE17280-C2F4-4947-A8F3-4E9B7989F5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D441FD-C37E-4236-86F5-15DCD81A61AD}"/>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3603858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C064EF-C2D8-49F0-98CE-5F62948389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922134-BA8F-4667-BBCD-9A4BC2C26A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A35C30-6135-41D7-9C5E-79F09D52B454}"/>
              </a:ext>
            </a:extLst>
          </p:cNvPr>
          <p:cNvSpPr>
            <a:spLocks noGrp="1"/>
          </p:cNvSpPr>
          <p:nvPr>
            <p:ph type="dt" sz="half" idx="10"/>
          </p:nvPr>
        </p:nvSpPr>
        <p:spPr/>
        <p:txBody>
          <a:bodyPr/>
          <a:lstStyle/>
          <a:p>
            <a:fld id="{29F5B714-DC44-4532-8319-8C898E6EFB96}" type="datetimeFigureOut">
              <a:rPr lang="en-US" smtClean="0"/>
              <a:t>12/8/2021</a:t>
            </a:fld>
            <a:endParaRPr lang="en-US"/>
          </a:p>
        </p:txBody>
      </p:sp>
      <p:sp>
        <p:nvSpPr>
          <p:cNvPr id="5" name="Footer Placeholder 4">
            <a:extLst>
              <a:ext uri="{FF2B5EF4-FFF2-40B4-BE49-F238E27FC236}">
                <a16:creationId xmlns:a16="http://schemas.microsoft.com/office/drawing/2014/main" id="{E11C4570-16EA-484C-A146-A7616EAD66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3C1BE1-CF7E-431F-8B05-C2200764A0C6}"/>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538634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76293-4BD8-4066-AA92-F3825A70D9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37A83A-5CCF-4979-8DBD-5DE4C3CD78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E16B57-3232-4D2D-91A9-DB7186601E70}"/>
              </a:ext>
            </a:extLst>
          </p:cNvPr>
          <p:cNvSpPr>
            <a:spLocks noGrp="1"/>
          </p:cNvSpPr>
          <p:nvPr>
            <p:ph type="dt" sz="half" idx="10"/>
          </p:nvPr>
        </p:nvSpPr>
        <p:spPr/>
        <p:txBody>
          <a:bodyPr/>
          <a:lstStyle/>
          <a:p>
            <a:fld id="{29F5B714-DC44-4532-8319-8C898E6EFB96}" type="datetimeFigureOut">
              <a:rPr lang="en-US" smtClean="0"/>
              <a:t>12/8/2021</a:t>
            </a:fld>
            <a:endParaRPr lang="en-US"/>
          </a:p>
        </p:txBody>
      </p:sp>
      <p:sp>
        <p:nvSpPr>
          <p:cNvPr id="5" name="Footer Placeholder 4">
            <a:extLst>
              <a:ext uri="{FF2B5EF4-FFF2-40B4-BE49-F238E27FC236}">
                <a16:creationId xmlns:a16="http://schemas.microsoft.com/office/drawing/2014/main" id="{B23C84E4-5B1A-4CF2-A7D7-56D1B302EB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C1C5F8-A3AF-4D87-874C-27857F54A09D}"/>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292965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16BE0-EC6C-431A-9E16-E6E7DD6193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B7CA22-6F72-482D-9347-6AD08AFC67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741D21-6AF3-47DE-9EE5-0BC39F05D241}"/>
              </a:ext>
            </a:extLst>
          </p:cNvPr>
          <p:cNvSpPr>
            <a:spLocks noGrp="1"/>
          </p:cNvSpPr>
          <p:nvPr>
            <p:ph type="dt" sz="half" idx="10"/>
          </p:nvPr>
        </p:nvSpPr>
        <p:spPr/>
        <p:txBody>
          <a:bodyPr/>
          <a:lstStyle/>
          <a:p>
            <a:fld id="{29F5B714-DC44-4532-8319-8C898E6EFB96}" type="datetimeFigureOut">
              <a:rPr lang="en-US" smtClean="0"/>
              <a:t>12/8/2021</a:t>
            </a:fld>
            <a:endParaRPr lang="en-US"/>
          </a:p>
        </p:txBody>
      </p:sp>
      <p:sp>
        <p:nvSpPr>
          <p:cNvPr id="5" name="Footer Placeholder 4">
            <a:extLst>
              <a:ext uri="{FF2B5EF4-FFF2-40B4-BE49-F238E27FC236}">
                <a16:creationId xmlns:a16="http://schemas.microsoft.com/office/drawing/2014/main" id="{5D48BE4B-0D92-47DF-BEF8-F762BB7337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BECC83-4928-4174-9F2A-7E69D00BE65F}"/>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046466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3A69E-942A-49FB-9D32-E160FA2EE7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53E2F6-50F4-4530-AFDF-683E9E284C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62BBA7-D54B-4ECA-840E-8511E7245A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09D035-8B60-4795-AF55-2C0463BE45CB}"/>
              </a:ext>
            </a:extLst>
          </p:cNvPr>
          <p:cNvSpPr>
            <a:spLocks noGrp="1"/>
          </p:cNvSpPr>
          <p:nvPr>
            <p:ph type="dt" sz="half" idx="10"/>
          </p:nvPr>
        </p:nvSpPr>
        <p:spPr/>
        <p:txBody>
          <a:bodyPr/>
          <a:lstStyle/>
          <a:p>
            <a:fld id="{29F5B714-DC44-4532-8319-8C898E6EFB96}" type="datetimeFigureOut">
              <a:rPr lang="en-US" smtClean="0"/>
              <a:t>12/8/2021</a:t>
            </a:fld>
            <a:endParaRPr lang="en-US"/>
          </a:p>
        </p:txBody>
      </p:sp>
      <p:sp>
        <p:nvSpPr>
          <p:cNvPr id="6" name="Footer Placeholder 5">
            <a:extLst>
              <a:ext uri="{FF2B5EF4-FFF2-40B4-BE49-F238E27FC236}">
                <a16:creationId xmlns:a16="http://schemas.microsoft.com/office/drawing/2014/main" id="{A18F57FE-FD39-4877-A24A-14C39A9AD5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7B01A4-464E-4A46-BD4B-40A6A4685F61}"/>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962402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03F87-30D1-4F66-88EF-8A7152DFE7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6A2C7A-8F85-44DB-A07A-A19A03276C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F2A6D6-C7E8-4ACB-988D-9159B69812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A1343D-BF19-4986-BE6B-E1DB477630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B6D917-2544-4E2A-BA02-4BCEBE0A15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7ED56C-2C34-46EE-8101-DF0EBAAEABE0}"/>
              </a:ext>
            </a:extLst>
          </p:cNvPr>
          <p:cNvSpPr>
            <a:spLocks noGrp="1"/>
          </p:cNvSpPr>
          <p:nvPr>
            <p:ph type="dt" sz="half" idx="10"/>
          </p:nvPr>
        </p:nvSpPr>
        <p:spPr/>
        <p:txBody>
          <a:bodyPr/>
          <a:lstStyle/>
          <a:p>
            <a:fld id="{29F5B714-DC44-4532-8319-8C898E6EFB96}" type="datetimeFigureOut">
              <a:rPr lang="en-US" smtClean="0"/>
              <a:t>12/8/2021</a:t>
            </a:fld>
            <a:endParaRPr lang="en-US"/>
          </a:p>
        </p:txBody>
      </p:sp>
      <p:sp>
        <p:nvSpPr>
          <p:cNvPr id="8" name="Footer Placeholder 7">
            <a:extLst>
              <a:ext uri="{FF2B5EF4-FFF2-40B4-BE49-F238E27FC236}">
                <a16:creationId xmlns:a16="http://schemas.microsoft.com/office/drawing/2014/main" id="{F8285862-49A5-403B-AA30-B05505C999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F1AE2E-4CFF-427A-AB81-24D1485C5BC0}"/>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4277276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0ED8-6264-4A24-8C61-5B6B6196C0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9D2D4E-3C5A-43CD-811E-D59DF245E832}"/>
              </a:ext>
            </a:extLst>
          </p:cNvPr>
          <p:cNvSpPr>
            <a:spLocks noGrp="1"/>
          </p:cNvSpPr>
          <p:nvPr>
            <p:ph type="dt" sz="half" idx="10"/>
          </p:nvPr>
        </p:nvSpPr>
        <p:spPr/>
        <p:txBody>
          <a:bodyPr/>
          <a:lstStyle/>
          <a:p>
            <a:fld id="{29F5B714-DC44-4532-8319-8C898E6EFB96}" type="datetimeFigureOut">
              <a:rPr lang="en-US" smtClean="0"/>
              <a:t>12/8/2021</a:t>
            </a:fld>
            <a:endParaRPr lang="en-US"/>
          </a:p>
        </p:txBody>
      </p:sp>
      <p:sp>
        <p:nvSpPr>
          <p:cNvPr id="4" name="Footer Placeholder 3">
            <a:extLst>
              <a:ext uri="{FF2B5EF4-FFF2-40B4-BE49-F238E27FC236}">
                <a16:creationId xmlns:a16="http://schemas.microsoft.com/office/drawing/2014/main" id="{005CD935-94FF-49ED-A9B6-4EC17A6B64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3FE076-99E7-4341-962A-15A80069630E}"/>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2313075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7C72D8-A036-4C83-B631-97EEF06BECBD}"/>
              </a:ext>
            </a:extLst>
          </p:cNvPr>
          <p:cNvSpPr>
            <a:spLocks noGrp="1"/>
          </p:cNvSpPr>
          <p:nvPr>
            <p:ph type="dt" sz="half" idx="10"/>
          </p:nvPr>
        </p:nvSpPr>
        <p:spPr/>
        <p:txBody>
          <a:bodyPr/>
          <a:lstStyle/>
          <a:p>
            <a:fld id="{29F5B714-DC44-4532-8319-8C898E6EFB96}" type="datetimeFigureOut">
              <a:rPr lang="en-US" smtClean="0"/>
              <a:t>12/8/2021</a:t>
            </a:fld>
            <a:endParaRPr lang="en-US"/>
          </a:p>
        </p:txBody>
      </p:sp>
      <p:sp>
        <p:nvSpPr>
          <p:cNvPr id="3" name="Footer Placeholder 2">
            <a:extLst>
              <a:ext uri="{FF2B5EF4-FFF2-40B4-BE49-F238E27FC236}">
                <a16:creationId xmlns:a16="http://schemas.microsoft.com/office/drawing/2014/main" id="{E2D0929A-9491-4AD1-9605-618935BF2B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736C25-6FA9-4964-A1D0-FE31E6D0593B}"/>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3411221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9CDBC-6FAA-466F-9183-3089C1CBCA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C1E16D-2BEA-4EB9-8136-DFAF6147C3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2808F5-22EA-442A-8F2A-33F879E1C9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702A3F-055C-4B6C-B7E3-0A2C686AF848}"/>
              </a:ext>
            </a:extLst>
          </p:cNvPr>
          <p:cNvSpPr>
            <a:spLocks noGrp="1"/>
          </p:cNvSpPr>
          <p:nvPr>
            <p:ph type="dt" sz="half" idx="10"/>
          </p:nvPr>
        </p:nvSpPr>
        <p:spPr/>
        <p:txBody>
          <a:bodyPr/>
          <a:lstStyle/>
          <a:p>
            <a:fld id="{29F5B714-DC44-4532-8319-8C898E6EFB96}" type="datetimeFigureOut">
              <a:rPr lang="en-US" smtClean="0"/>
              <a:t>12/8/2021</a:t>
            </a:fld>
            <a:endParaRPr lang="en-US"/>
          </a:p>
        </p:txBody>
      </p:sp>
      <p:sp>
        <p:nvSpPr>
          <p:cNvPr id="6" name="Footer Placeholder 5">
            <a:extLst>
              <a:ext uri="{FF2B5EF4-FFF2-40B4-BE49-F238E27FC236}">
                <a16:creationId xmlns:a16="http://schemas.microsoft.com/office/drawing/2014/main" id="{BC513A70-62C6-45EF-93F8-C73BE23CA4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3ADD4E-FC34-4817-9514-5D78F648C64B}"/>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3957539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76E5A-318C-4194-974B-B3E587CBC7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7776E9-3860-408F-9E5C-72D021D870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A4D981-AA07-4E41-89E2-1244295C35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065C88-C13F-4B8B-A23E-A80E7393629A}"/>
              </a:ext>
            </a:extLst>
          </p:cNvPr>
          <p:cNvSpPr>
            <a:spLocks noGrp="1"/>
          </p:cNvSpPr>
          <p:nvPr>
            <p:ph type="dt" sz="half" idx="10"/>
          </p:nvPr>
        </p:nvSpPr>
        <p:spPr/>
        <p:txBody>
          <a:bodyPr/>
          <a:lstStyle/>
          <a:p>
            <a:fld id="{29F5B714-DC44-4532-8319-8C898E6EFB96}" type="datetimeFigureOut">
              <a:rPr lang="en-US" smtClean="0"/>
              <a:t>12/8/2021</a:t>
            </a:fld>
            <a:endParaRPr lang="en-US"/>
          </a:p>
        </p:txBody>
      </p:sp>
      <p:sp>
        <p:nvSpPr>
          <p:cNvPr id="6" name="Footer Placeholder 5">
            <a:extLst>
              <a:ext uri="{FF2B5EF4-FFF2-40B4-BE49-F238E27FC236}">
                <a16:creationId xmlns:a16="http://schemas.microsoft.com/office/drawing/2014/main" id="{2B4F8A2E-225C-45E5-BD16-844FD014B5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0A62E3-49C4-4F6B-96E5-BA41054C0503}"/>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342248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72949"/>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5121C7-1F5C-41BC-AF26-57E650CFFD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872A7A-C186-41F0-B215-1B185297E7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DCB2D5-69EA-466C-B4B6-8CA03D6000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F5B714-DC44-4532-8319-8C898E6EFB96}" type="datetimeFigureOut">
              <a:rPr lang="en-US" smtClean="0"/>
              <a:t>12/8/2021</a:t>
            </a:fld>
            <a:endParaRPr lang="en-US"/>
          </a:p>
        </p:txBody>
      </p:sp>
      <p:sp>
        <p:nvSpPr>
          <p:cNvPr id="5" name="Footer Placeholder 4">
            <a:extLst>
              <a:ext uri="{FF2B5EF4-FFF2-40B4-BE49-F238E27FC236}">
                <a16:creationId xmlns:a16="http://schemas.microsoft.com/office/drawing/2014/main" id="{3878E038-4E50-4899-AC81-40FF5A24A7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3257FC-920D-41DD-891C-BE37CD0C38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BA1DAB-7308-4566-A88A-4DFE2AC484A1}" type="slidenum">
              <a:rPr lang="en-US" smtClean="0"/>
              <a:t>‹#›</a:t>
            </a:fld>
            <a:endParaRPr lang="en-US"/>
          </a:p>
        </p:txBody>
      </p:sp>
    </p:spTree>
    <p:extLst>
      <p:ext uri="{BB962C8B-B14F-4D97-AF65-F5344CB8AC3E}">
        <p14:creationId xmlns:p14="http://schemas.microsoft.com/office/powerpoint/2010/main" val="3993465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D24AF8-7439-4E5B-9A3F-E3C75B873236}"/>
              </a:ext>
            </a:extLst>
          </p:cNvPr>
          <p:cNvPicPr>
            <a:picLocks noChangeAspect="1"/>
          </p:cNvPicPr>
          <p:nvPr/>
        </p:nvPicPr>
        <p:blipFill>
          <a:blip r:embed="rId3"/>
          <a:stretch>
            <a:fillRect/>
          </a:stretch>
        </p:blipFill>
        <p:spPr>
          <a:xfrm>
            <a:off x="1924" y="0"/>
            <a:ext cx="12198385" cy="6867115"/>
          </a:xfrm>
          <a:prstGeom prst="rect">
            <a:avLst/>
          </a:prstGeom>
        </p:spPr>
      </p:pic>
      <p:sp>
        <p:nvSpPr>
          <p:cNvPr id="2" name="Title 1">
            <a:extLst>
              <a:ext uri="{FF2B5EF4-FFF2-40B4-BE49-F238E27FC236}">
                <a16:creationId xmlns:a16="http://schemas.microsoft.com/office/drawing/2014/main" id="{11FA2FCD-B1D0-4E0C-B97E-F6BC9DD4815E}"/>
              </a:ext>
            </a:extLst>
          </p:cNvPr>
          <p:cNvSpPr>
            <a:spLocks noGrp="1"/>
          </p:cNvSpPr>
          <p:nvPr>
            <p:ph type="ctrTitle"/>
          </p:nvPr>
        </p:nvSpPr>
        <p:spPr/>
        <p:txBody>
          <a:bodyPr/>
          <a:lstStyle/>
          <a:p>
            <a:r>
              <a:rPr lang="en-US" dirty="0">
                <a:solidFill>
                  <a:schemeClr val="bg1"/>
                </a:solidFill>
                <a:effectLst>
                  <a:glow rad="228600">
                    <a:schemeClr val="accent1">
                      <a:lumMod val="50000"/>
                      <a:alpha val="40000"/>
                    </a:schemeClr>
                  </a:glow>
                </a:effectLst>
              </a:rPr>
              <a:t>Studies in the Epistles</a:t>
            </a:r>
          </a:p>
        </p:txBody>
      </p:sp>
      <p:sp>
        <p:nvSpPr>
          <p:cNvPr id="3" name="Subtitle 2">
            <a:extLst>
              <a:ext uri="{FF2B5EF4-FFF2-40B4-BE49-F238E27FC236}">
                <a16:creationId xmlns:a16="http://schemas.microsoft.com/office/drawing/2014/main" id="{BE62BDA6-7398-4DF3-A604-CA312CCD5470}"/>
              </a:ext>
            </a:extLst>
          </p:cNvPr>
          <p:cNvSpPr>
            <a:spLocks noGrp="1"/>
          </p:cNvSpPr>
          <p:nvPr>
            <p:ph type="subTitle" idx="1"/>
          </p:nvPr>
        </p:nvSpPr>
        <p:spPr/>
        <p:txBody>
          <a:bodyPr>
            <a:normAutofit/>
          </a:bodyPr>
          <a:lstStyle/>
          <a:p>
            <a:r>
              <a:rPr lang="en-US" sz="3600" cap="small" dirty="0">
                <a:solidFill>
                  <a:schemeClr val="bg1"/>
                </a:solidFill>
                <a:effectLst>
                  <a:glow rad="228600">
                    <a:schemeClr val="accent1">
                      <a:lumMod val="50000"/>
                      <a:alpha val="40000"/>
                    </a:schemeClr>
                  </a:glow>
                </a:effectLst>
              </a:rPr>
              <a:t>Foundations  </a:t>
            </a:r>
            <a:r>
              <a:rPr lang="en-US" sz="3600" cap="small" dirty="0">
                <a:solidFill>
                  <a:schemeClr val="bg1"/>
                </a:solidFill>
                <a:effectLst>
                  <a:glow rad="228600">
                    <a:schemeClr val="accent1">
                      <a:lumMod val="50000"/>
                      <a:alpha val="40000"/>
                    </a:schemeClr>
                  </a:glow>
                </a:effectLst>
                <a:sym typeface="Wingdings" panose="05000000000000000000" pitchFamily="2" charset="2"/>
              </a:rPr>
              <a:t>  </a:t>
            </a:r>
            <a:r>
              <a:rPr lang="en-US" sz="3600" cap="small" dirty="0">
                <a:solidFill>
                  <a:schemeClr val="bg1"/>
                </a:solidFill>
                <a:effectLst>
                  <a:glow rad="228600">
                    <a:schemeClr val="accent1">
                      <a:lumMod val="50000"/>
                      <a:alpha val="40000"/>
                    </a:schemeClr>
                  </a:glow>
                </a:effectLst>
              </a:rPr>
              <a:t>Quarter 14</a:t>
            </a:r>
          </a:p>
          <a:p>
            <a:r>
              <a:rPr lang="en-US" sz="2800" dirty="0">
                <a:solidFill>
                  <a:schemeClr val="bg1"/>
                </a:solidFill>
                <a:effectLst>
                  <a:glow rad="228600">
                    <a:schemeClr val="accent1">
                      <a:lumMod val="50000"/>
                      <a:alpha val="40000"/>
                    </a:schemeClr>
                  </a:glow>
                </a:effectLst>
              </a:rPr>
              <a:t>Lesson Sixteen: 1 Corinthians 10-11</a:t>
            </a:r>
          </a:p>
        </p:txBody>
      </p:sp>
      <p:pic>
        <p:nvPicPr>
          <p:cNvPr id="4" name="Picture 3">
            <a:extLst>
              <a:ext uri="{FF2B5EF4-FFF2-40B4-BE49-F238E27FC236}">
                <a16:creationId xmlns:a16="http://schemas.microsoft.com/office/drawing/2014/main" id="{0AD18997-D70C-4347-A358-C2ACF8D3240D}"/>
              </a:ext>
            </a:extLst>
          </p:cNvPr>
          <p:cNvPicPr>
            <a:picLocks noChangeAspect="1"/>
          </p:cNvPicPr>
          <p:nvPr/>
        </p:nvPicPr>
        <p:blipFill>
          <a:blip r:embed="rId4"/>
          <a:stretch>
            <a:fillRect/>
          </a:stretch>
        </p:blipFill>
        <p:spPr>
          <a:xfrm>
            <a:off x="9585434" y="5490942"/>
            <a:ext cx="2288409" cy="1212608"/>
          </a:xfrm>
          <a:prstGeom prst="rect">
            <a:avLst/>
          </a:prstGeom>
        </p:spPr>
      </p:pic>
    </p:spTree>
    <p:extLst>
      <p:ext uri="{BB962C8B-B14F-4D97-AF65-F5344CB8AC3E}">
        <p14:creationId xmlns:p14="http://schemas.microsoft.com/office/powerpoint/2010/main" val="3733809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F5A4B-DD69-4746-8A5E-BFC02651D89A}"/>
              </a:ext>
            </a:extLst>
          </p:cNvPr>
          <p:cNvSpPr>
            <a:spLocks noGrp="1"/>
          </p:cNvSpPr>
          <p:nvPr>
            <p:ph type="title"/>
          </p:nvPr>
        </p:nvSpPr>
        <p:spPr>
          <a:xfrm>
            <a:off x="557513" y="261936"/>
            <a:ext cx="11113625" cy="1325563"/>
          </a:xfrm>
        </p:spPr>
        <p:txBody>
          <a:bodyPr>
            <a:normAutofit/>
          </a:bodyPr>
          <a:lstStyle/>
          <a:p>
            <a:pPr algn="ctr"/>
            <a:r>
              <a:rPr kumimoji="0" lang="en-US" sz="4400" b="0" i="0" u="none" strike="noStrike" kern="1200" cap="none" spc="0" normalizeH="0" baseline="0" noProof="0" dirty="0">
                <a:ln>
                  <a:noFill/>
                </a:ln>
                <a:solidFill>
                  <a:schemeClr val="bg1"/>
                </a:solidFill>
                <a:effectLst/>
                <a:uLnTx/>
                <a:uFillTx/>
                <a:ea typeface="+mj-ea"/>
                <a:cs typeface="+mj-cs"/>
              </a:rPr>
              <a:t>The Lord’s Supper</a:t>
            </a:r>
            <a:br>
              <a:rPr kumimoji="0" lang="en-US" sz="4400" b="0" i="0" u="none" strike="noStrike" kern="1200" cap="none" spc="0" normalizeH="0" baseline="0" noProof="0" dirty="0">
                <a:ln>
                  <a:noFill/>
                </a:ln>
                <a:solidFill>
                  <a:schemeClr val="bg1"/>
                </a:solidFill>
                <a:effectLst/>
                <a:uLnTx/>
                <a:uFillTx/>
                <a:ea typeface="+mj-ea"/>
                <a:cs typeface="+mj-cs"/>
              </a:rPr>
            </a:br>
            <a:r>
              <a:rPr kumimoji="0" lang="en-US" sz="3200" b="0" i="0" u="none" strike="noStrike" kern="1200" cap="none" spc="0" normalizeH="0" baseline="0" noProof="0" dirty="0">
                <a:ln>
                  <a:noFill/>
                </a:ln>
                <a:solidFill>
                  <a:schemeClr val="bg1"/>
                </a:solidFill>
                <a:effectLst/>
                <a:uLnTx/>
                <a:uFillTx/>
                <a:ea typeface="+mj-ea"/>
                <a:cs typeface="+mj-cs"/>
              </a:rPr>
              <a:t>(1 Corinthians 11:17-34)</a:t>
            </a:r>
            <a:endParaRPr lang="en-US" dirty="0">
              <a:solidFill>
                <a:schemeClr val="bg1"/>
              </a:solidFill>
            </a:endParaRPr>
          </a:p>
        </p:txBody>
      </p:sp>
      <p:sp>
        <p:nvSpPr>
          <p:cNvPr id="3" name="Content Placeholder 2">
            <a:extLst>
              <a:ext uri="{FF2B5EF4-FFF2-40B4-BE49-F238E27FC236}">
                <a16:creationId xmlns:a16="http://schemas.microsoft.com/office/drawing/2014/main" id="{C3674C89-F20E-4D0F-9531-A6C6061D7356}"/>
              </a:ext>
            </a:extLst>
          </p:cNvPr>
          <p:cNvSpPr>
            <a:spLocks noGrp="1"/>
          </p:cNvSpPr>
          <p:nvPr>
            <p:ph idx="1"/>
          </p:nvPr>
        </p:nvSpPr>
        <p:spPr>
          <a:xfrm>
            <a:off x="520862" y="1473199"/>
            <a:ext cx="11671137" cy="5677109"/>
          </a:xfrm>
        </p:spPr>
        <p:txBody>
          <a:bodyPr>
            <a:normAutofit/>
          </a:bodyPr>
          <a:lstStyle/>
          <a:p>
            <a:pPr marL="225425" lvl="0" indent="-225425">
              <a:spcBef>
                <a:spcPts val="300"/>
              </a:spcBef>
            </a:pPr>
            <a:r>
              <a:rPr lang="en-US" sz="3000" b="1" dirty="0">
                <a:solidFill>
                  <a:prstClr val="white"/>
                </a:solidFill>
              </a:rPr>
              <a:t>Paul had praised the Corinthians for keeping apostolic traditions </a:t>
            </a:r>
            <a:r>
              <a:rPr lang="en-US" b="1" dirty="0">
                <a:solidFill>
                  <a:prstClr val="white"/>
                </a:solidFill>
              </a:rPr>
              <a:t>(11:2), </a:t>
            </a:r>
            <a:r>
              <a:rPr lang="en-US" sz="3000" b="1" dirty="0">
                <a:solidFill>
                  <a:prstClr val="white"/>
                </a:solidFill>
              </a:rPr>
              <a:t>but he does not praise them for their Lord’s supper practices. </a:t>
            </a:r>
          </a:p>
          <a:p>
            <a:pPr marL="225425" indent="-225425">
              <a:spcBef>
                <a:spcPts val="300"/>
              </a:spcBef>
            </a:pPr>
            <a:r>
              <a:rPr lang="en-US" sz="3200" b="1" dirty="0">
                <a:solidFill>
                  <a:schemeClr val="bg1"/>
                </a:solidFill>
              </a:rPr>
              <a:t>When they “come together*” it is “for the worse” (11:17-22).</a:t>
            </a:r>
          </a:p>
          <a:p>
            <a:pPr marL="630238" lvl="1" indent="-346075">
              <a:spcBef>
                <a:spcPts val="300"/>
              </a:spcBef>
            </a:pPr>
            <a:r>
              <a:rPr lang="en-US" sz="2800" i="1" dirty="0">
                <a:solidFill>
                  <a:schemeClr val="accent4">
                    <a:lumMod val="60000"/>
                    <a:lumOff val="40000"/>
                  </a:schemeClr>
                </a:solidFill>
              </a:rPr>
              <a:t>There are divisions among them (11:18-19).</a:t>
            </a:r>
          </a:p>
          <a:p>
            <a:pPr marL="630238" lvl="1" indent="-346075">
              <a:spcBef>
                <a:spcPts val="300"/>
              </a:spcBef>
            </a:pPr>
            <a:r>
              <a:rPr lang="en-US" sz="2800" i="1" dirty="0">
                <a:solidFill>
                  <a:schemeClr val="accent4">
                    <a:lumMod val="60000"/>
                    <a:lumOff val="40000"/>
                  </a:schemeClr>
                </a:solidFill>
              </a:rPr>
              <a:t>They were taking their own supper, and doing so selfishly, without concern for those who had nothing (11:20-21)</a:t>
            </a:r>
          </a:p>
          <a:p>
            <a:pPr marL="630238" lvl="1" indent="-346075">
              <a:spcBef>
                <a:spcPts val="300"/>
              </a:spcBef>
            </a:pPr>
            <a:r>
              <a:rPr lang="en-US" sz="2800" i="1" dirty="0">
                <a:solidFill>
                  <a:schemeClr val="accent4">
                    <a:lumMod val="60000"/>
                    <a:lumOff val="40000"/>
                  </a:schemeClr>
                </a:solidFill>
              </a:rPr>
              <a:t>Eating common meals should be done in their own houses (11:22).</a:t>
            </a:r>
            <a:endParaRPr lang="en-US" sz="2800" i="1" dirty="0">
              <a:solidFill>
                <a:schemeClr val="bg1"/>
              </a:solidFill>
            </a:endParaRPr>
          </a:p>
          <a:p>
            <a:pPr marL="225425" indent="-225425">
              <a:spcBef>
                <a:spcPts val="300"/>
              </a:spcBef>
            </a:pPr>
            <a:r>
              <a:rPr lang="en-US" sz="3000" b="1" dirty="0">
                <a:solidFill>
                  <a:schemeClr val="bg1"/>
                </a:solidFill>
              </a:rPr>
              <a:t>The instructions Paul had </a:t>
            </a:r>
            <a:r>
              <a:rPr lang="en-US" sz="3000" b="1" dirty="0">
                <a:solidFill>
                  <a:schemeClr val="bg1"/>
                </a:solidFill>
                <a:effectLst>
                  <a:glow rad="228600">
                    <a:schemeClr val="accent2">
                      <a:satMod val="175000"/>
                      <a:alpha val="40000"/>
                    </a:schemeClr>
                  </a:glow>
                </a:effectLst>
              </a:rPr>
              <a:t>handed down </a:t>
            </a:r>
            <a:r>
              <a:rPr lang="en-US" sz="3000" b="1" dirty="0">
                <a:solidFill>
                  <a:schemeClr val="bg1"/>
                </a:solidFill>
              </a:rPr>
              <a:t>from the Lord (11:23-26)</a:t>
            </a:r>
          </a:p>
          <a:p>
            <a:pPr marL="233363" indent="-233363">
              <a:spcBef>
                <a:spcPts val="300"/>
              </a:spcBef>
            </a:pPr>
            <a:r>
              <a:rPr lang="en-US" sz="3000" b="1" dirty="0">
                <a:solidFill>
                  <a:schemeClr val="bg1"/>
                </a:solidFill>
              </a:rPr>
              <a:t>The problem of eating in an </a:t>
            </a:r>
            <a:r>
              <a:rPr lang="en-US" sz="3000" b="1" dirty="0">
                <a:solidFill>
                  <a:schemeClr val="bg1"/>
                </a:solidFill>
                <a:effectLst>
                  <a:glow rad="228600">
                    <a:schemeClr val="accent2">
                      <a:satMod val="175000"/>
                      <a:alpha val="40000"/>
                    </a:schemeClr>
                  </a:glow>
                </a:effectLst>
              </a:rPr>
              <a:t>unworthy manner </a:t>
            </a:r>
            <a:r>
              <a:rPr lang="en-US" sz="3000" b="1" dirty="0">
                <a:solidFill>
                  <a:schemeClr val="bg1"/>
                </a:solidFill>
              </a:rPr>
              <a:t>(11:27-32).</a:t>
            </a:r>
          </a:p>
          <a:p>
            <a:pPr marL="569913" lvl="1" indent="-285750">
              <a:spcBef>
                <a:spcPts val="300"/>
              </a:spcBef>
            </a:pPr>
            <a:r>
              <a:rPr lang="en-US" sz="2800" i="1" dirty="0">
                <a:solidFill>
                  <a:schemeClr val="accent4">
                    <a:lumMod val="60000"/>
                    <a:lumOff val="40000"/>
                  </a:schemeClr>
                </a:solidFill>
              </a:rPr>
              <a:t>We must examine ourselves to ensure we partake in a way that </a:t>
            </a:r>
            <a:r>
              <a:rPr lang="en-US" sz="2800" i="1" dirty="0">
                <a:solidFill>
                  <a:schemeClr val="accent4">
                    <a:lumMod val="60000"/>
                    <a:lumOff val="40000"/>
                  </a:schemeClr>
                </a:solidFill>
                <a:effectLst>
                  <a:glow rad="228600">
                    <a:schemeClr val="accent2">
                      <a:satMod val="175000"/>
                      <a:alpha val="40000"/>
                    </a:schemeClr>
                  </a:glow>
                </a:effectLst>
              </a:rPr>
              <a:t>discerns </a:t>
            </a:r>
            <a:r>
              <a:rPr lang="en-US" sz="2800" i="1" dirty="0">
                <a:solidFill>
                  <a:schemeClr val="accent4">
                    <a:lumMod val="60000"/>
                    <a:lumOff val="40000"/>
                  </a:schemeClr>
                </a:solidFill>
              </a:rPr>
              <a:t>between eating a common meal and remembering the Lord’s body</a:t>
            </a:r>
            <a:r>
              <a:rPr lang="en-US" sz="2600" i="1" dirty="0">
                <a:solidFill>
                  <a:schemeClr val="accent4">
                    <a:lumMod val="60000"/>
                    <a:lumOff val="40000"/>
                  </a:schemeClr>
                </a:solidFill>
              </a:rPr>
              <a:t>.</a:t>
            </a:r>
          </a:p>
          <a:p>
            <a:pPr marL="233363" indent="-233363">
              <a:spcBef>
                <a:spcPts val="300"/>
              </a:spcBef>
            </a:pPr>
            <a:r>
              <a:rPr lang="en-US" sz="3000" b="1" dirty="0">
                <a:solidFill>
                  <a:schemeClr val="bg1"/>
                </a:solidFill>
              </a:rPr>
              <a:t>“When you come together to eat, wait for one another” (11:33-34).</a:t>
            </a:r>
          </a:p>
          <a:p>
            <a:pPr marL="509588" lvl="1" indent="-225425">
              <a:spcBef>
                <a:spcPts val="300"/>
              </a:spcBef>
            </a:pPr>
            <a:endParaRPr lang="en-US" sz="2600" i="1" dirty="0">
              <a:solidFill>
                <a:schemeClr val="accent4">
                  <a:lumMod val="60000"/>
                  <a:lumOff val="40000"/>
                </a:schemeClr>
              </a:solidFill>
            </a:endParaRPr>
          </a:p>
        </p:txBody>
      </p:sp>
    </p:spTree>
    <p:extLst>
      <p:ext uri="{BB962C8B-B14F-4D97-AF65-F5344CB8AC3E}">
        <p14:creationId xmlns:p14="http://schemas.microsoft.com/office/powerpoint/2010/main" val="446266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1000"/>
                                        <p:tgtEl>
                                          <p:spTgt spid="3">
                                            <p:txEl>
                                              <p:pRg st="8" end="8"/>
                                            </p:txEl>
                                          </p:spTgt>
                                        </p:tgtEl>
                                      </p:cBhvr>
                                    </p:animEffect>
                                    <p:anim calcmode="lin" valueType="num">
                                      <p:cBhvr>
                                        <p:cTn id="5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BC5F6-819B-451E-9C4B-ACA90164CECE}"/>
              </a:ext>
            </a:extLst>
          </p:cNvPr>
          <p:cNvSpPr>
            <a:spLocks noGrp="1"/>
          </p:cNvSpPr>
          <p:nvPr>
            <p:ph type="title"/>
          </p:nvPr>
        </p:nvSpPr>
        <p:spPr>
          <a:xfrm>
            <a:off x="710877" y="196771"/>
            <a:ext cx="10515600" cy="856526"/>
          </a:xfrm>
        </p:spPr>
        <p:txBody>
          <a:bodyPr>
            <a:normAutofit/>
          </a:bodyPr>
          <a:lstStyle/>
          <a:p>
            <a:r>
              <a:rPr lang="en-US" dirty="0">
                <a:solidFill>
                  <a:schemeClr val="bg1"/>
                </a:solidFill>
              </a:rPr>
              <a:t>Key concepts:</a:t>
            </a:r>
          </a:p>
        </p:txBody>
      </p:sp>
      <p:sp>
        <p:nvSpPr>
          <p:cNvPr id="3" name="Content Placeholder 2">
            <a:extLst>
              <a:ext uri="{FF2B5EF4-FFF2-40B4-BE49-F238E27FC236}">
                <a16:creationId xmlns:a16="http://schemas.microsoft.com/office/drawing/2014/main" id="{84739013-B2EC-4009-9549-EC88E927629C}"/>
              </a:ext>
            </a:extLst>
          </p:cNvPr>
          <p:cNvSpPr>
            <a:spLocks noGrp="1"/>
          </p:cNvSpPr>
          <p:nvPr>
            <p:ph idx="1"/>
          </p:nvPr>
        </p:nvSpPr>
        <p:spPr>
          <a:xfrm>
            <a:off x="710877" y="1053295"/>
            <a:ext cx="11476739" cy="5804705"/>
          </a:xfrm>
        </p:spPr>
        <p:txBody>
          <a:bodyPr>
            <a:normAutofit/>
          </a:bodyPr>
          <a:lstStyle/>
          <a:p>
            <a:r>
              <a:rPr lang="en-US" sz="3000" dirty="0">
                <a:solidFill>
                  <a:schemeClr val="bg1"/>
                </a:solidFill>
              </a:rPr>
              <a:t>The </a:t>
            </a:r>
            <a:r>
              <a:rPr lang="en-US" sz="3000" dirty="0">
                <a:solidFill>
                  <a:schemeClr val="bg1"/>
                </a:solidFill>
                <a:effectLst>
                  <a:glow rad="228600">
                    <a:schemeClr val="accent2">
                      <a:satMod val="175000"/>
                      <a:alpha val="40000"/>
                    </a:schemeClr>
                  </a:glow>
                </a:effectLst>
              </a:rPr>
              <a:t>Israelites</a:t>
            </a:r>
            <a:r>
              <a:rPr lang="en-US" sz="3000" dirty="0">
                <a:solidFill>
                  <a:schemeClr val="bg1"/>
                </a:solidFill>
              </a:rPr>
              <a:t> in the wilderness serve as </a:t>
            </a:r>
            <a:r>
              <a:rPr lang="en-US" sz="3000" dirty="0">
                <a:solidFill>
                  <a:schemeClr val="bg1"/>
                </a:solidFill>
                <a:effectLst>
                  <a:glow rad="228600">
                    <a:schemeClr val="accent2">
                      <a:satMod val="175000"/>
                      <a:alpha val="40000"/>
                    </a:schemeClr>
                  </a:glow>
                </a:effectLst>
              </a:rPr>
              <a:t>examples</a:t>
            </a:r>
            <a:r>
              <a:rPr lang="en-US" sz="3000" dirty="0">
                <a:solidFill>
                  <a:schemeClr val="bg1"/>
                </a:solidFill>
              </a:rPr>
              <a:t> for us regarding the disastrous consequences of not taking temptation seriously.</a:t>
            </a:r>
          </a:p>
          <a:p>
            <a:r>
              <a:rPr lang="en-US" sz="3000" dirty="0">
                <a:solidFill>
                  <a:schemeClr val="bg1"/>
                </a:solidFill>
              </a:rPr>
              <a:t>God will not allow us to be tempted beyond what we can bear but  will provide a way of escape.</a:t>
            </a:r>
          </a:p>
          <a:p>
            <a:r>
              <a:rPr lang="en-US" sz="3000" dirty="0">
                <a:solidFill>
                  <a:schemeClr val="bg1"/>
                </a:solidFill>
              </a:rPr>
              <a:t>We should </a:t>
            </a:r>
            <a:r>
              <a:rPr lang="en-US" sz="3000" dirty="0">
                <a:solidFill>
                  <a:schemeClr val="bg1"/>
                </a:solidFill>
                <a:effectLst>
                  <a:glow rad="228600">
                    <a:schemeClr val="accent2">
                      <a:satMod val="175000"/>
                      <a:alpha val="40000"/>
                    </a:schemeClr>
                  </a:glow>
                </a:effectLst>
              </a:rPr>
              <a:t>seek the wellbeing of others</a:t>
            </a:r>
            <a:r>
              <a:rPr lang="en-US" sz="3000" dirty="0">
                <a:solidFill>
                  <a:schemeClr val="bg1"/>
                </a:solidFill>
              </a:rPr>
              <a:t>, not just our own wellbeing.</a:t>
            </a:r>
          </a:p>
          <a:p>
            <a:r>
              <a:rPr lang="en-US" sz="3000" dirty="0">
                <a:solidFill>
                  <a:schemeClr val="bg1"/>
                </a:solidFill>
                <a:effectLst>
                  <a:glow rad="228600">
                    <a:schemeClr val="accent2">
                      <a:satMod val="175000"/>
                      <a:alpha val="40000"/>
                    </a:schemeClr>
                  </a:glow>
                </a:effectLst>
              </a:rPr>
              <a:t>Do all to the glory of God</a:t>
            </a:r>
          </a:p>
          <a:p>
            <a:r>
              <a:rPr lang="en-US" sz="3000" dirty="0">
                <a:solidFill>
                  <a:schemeClr val="bg1"/>
                </a:solidFill>
                <a:effectLst/>
              </a:rPr>
              <a:t>God has ordained </a:t>
            </a:r>
            <a:r>
              <a:rPr lang="en-US" sz="3000" dirty="0">
                <a:solidFill>
                  <a:schemeClr val="bg1"/>
                </a:solidFill>
                <a:effectLst>
                  <a:glow rad="228600">
                    <a:schemeClr val="accent2">
                      <a:satMod val="175000"/>
                      <a:alpha val="40000"/>
                    </a:schemeClr>
                  </a:glow>
                </a:effectLst>
              </a:rPr>
              <a:t>headship/submission </a:t>
            </a:r>
            <a:r>
              <a:rPr lang="en-US" sz="3000" dirty="0">
                <a:solidFill>
                  <a:schemeClr val="bg1"/>
                </a:solidFill>
                <a:effectLst/>
              </a:rPr>
              <a:t>which </a:t>
            </a:r>
            <a:r>
              <a:rPr lang="en-US" sz="3000" dirty="0">
                <a:solidFill>
                  <a:schemeClr val="bg1"/>
                </a:solidFill>
                <a:effectLst>
                  <a:glow rad="228600">
                    <a:schemeClr val="accent2">
                      <a:satMod val="175000"/>
                      <a:alpha val="40000"/>
                    </a:schemeClr>
                  </a:glow>
                </a:effectLst>
              </a:rPr>
              <a:t>must be honored</a:t>
            </a:r>
            <a:r>
              <a:rPr lang="en-US" sz="3000" dirty="0">
                <a:solidFill>
                  <a:schemeClr val="bg1"/>
                </a:solidFill>
                <a:effectLst/>
              </a:rPr>
              <a:t>; covering the head while praying a prophesying honors the head of woman but dishonors the head of man.</a:t>
            </a:r>
            <a:endParaRPr lang="en-US" sz="3000" dirty="0">
              <a:solidFill>
                <a:schemeClr val="bg1"/>
              </a:solidFill>
            </a:endParaRPr>
          </a:p>
          <a:p>
            <a:r>
              <a:rPr lang="en-US" sz="3000" dirty="0">
                <a:solidFill>
                  <a:schemeClr val="bg1"/>
                </a:solidFill>
              </a:rPr>
              <a:t>The </a:t>
            </a:r>
            <a:r>
              <a:rPr lang="en-US" sz="3000" dirty="0">
                <a:solidFill>
                  <a:schemeClr val="bg1"/>
                </a:solidFill>
                <a:effectLst>
                  <a:glow rad="228600">
                    <a:schemeClr val="accent2">
                      <a:satMod val="175000"/>
                      <a:alpha val="40000"/>
                    </a:schemeClr>
                  </a:glow>
                </a:effectLst>
              </a:rPr>
              <a:t>Lord’s Supper </a:t>
            </a:r>
            <a:r>
              <a:rPr lang="en-US" sz="3000" dirty="0">
                <a:solidFill>
                  <a:schemeClr val="bg1"/>
                </a:solidFill>
              </a:rPr>
              <a:t>is to be taken in a </a:t>
            </a:r>
            <a:r>
              <a:rPr lang="en-US" sz="3000" dirty="0">
                <a:solidFill>
                  <a:schemeClr val="bg1"/>
                </a:solidFill>
                <a:effectLst>
                  <a:glow rad="228600">
                    <a:schemeClr val="accent2">
                      <a:satMod val="175000"/>
                      <a:alpha val="40000"/>
                    </a:schemeClr>
                  </a:glow>
                </a:effectLst>
              </a:rPr>
              <a:t>worthy manner </a:t>
            </a:r>
            <a:r>
              <a:rPr lang="en-US" sz="3000" dirty="0">
                <a:solidFill>
                  <a:schemeClr val="bg1"/>
                </a:solidFill>
              </a:rPr>
              <a:t>when the church comes together.</a:t>
            </a:r>
            <a:endParaRPr lang="en-US" sz="3200" dirty="0">
              <a:solidFill>
                <a:schemeClr val="bg1"/>
              </a:solidFill>
            </a:endParaRPr>
          </a:p>
          <a:p>
            <a:endParaRPr lang="en-US" sz="3200" dirty="0">
              <a:solidFill>
                <a:schemeClr val="bg1"/>
              </a:solidFill>
            </a:endParaRPr>
          </a:p>
          <a:p>
            <a:endParaRPr lang="en-US" sz="3200" dirty="0">
              <a:solidFill>
                <a:schemeClr val="bg1"/>
              </a:solidFill>
            </a:endParaRPr>
          </a:p>
          <a:p>
            <a:endParaRPr lang="en-US" sz="3200" dirty="0">
              <a:solidFill>
                <a:schemeClr val="bg1"/>
              </a:solidFill>
            </a:endParaRPr>
          </a:p>
          <a:p>
            <a:endParaRPr lang="en-US" dirty="0"/>
          </a:p>
        </p:txBody>
      </p:sp>
    </p:spTree>
    <p:extLst>
      <p:ext uri="{BB962C8B-B14F-4D97-AF65-F5344CB8AC3E}">
        <p14:creationId xmlns:p14="http://schemas.microsoft.com/office/powerpoint/2010/main" val="243600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27B3F-FA35-4A57-A560-5E92A91B1FDD}"/>
              </a:ext>
            </a:extLst>
          </p:cNvPr>
          <p:cNvSpPr>
            <a:spLocks noGrp="1"/>
          </p:cNvSpPr>
          <p:nvPr>
            <p:ph type="title"/>
          </p:nvPr>
        </p:nvSpPr>
        <p:spPr>
          <a:xfrm>
            <a:off x="2152650" y="365127"/>
            <a:ext cx="7886700" cy="664777"/>
          </a:xfrm>
        </p:spPr>
        <p:txBody>
          <a:bodyPr>
            <a:normAutofit fontScale="90000"/>
          </a:bodyPr>
          <a:lstStyle/>
          <a:p>
            <a:pPr algn="ctr">
              <a:lnSpc>
                <a:spcPct val="107000"/>
              </a:lnSpc>
              <a:spcBef>
                <a:spcPts val="0"/>
              </a:spcBef>
            </a:pPr>
            <a:r>
              <a:rPr lang="en-US" dirty="0">
                <a:solidFill>
                  <a:schemeClr val="bg1"/>
                </a:solidFill>
                <a:ea typeface="Times New Roman" panose="02020603050405020304" pitchFamily="18" charset="0"/>
                <a:cs typeface="Calibri" panose="020F0502020204030204" pitchFamily="34" charset="0"/>
              </a:rPr>
              <a:t>Outline of 1 Corinthians</a:t>
            </a:r>
            <a:endParaRPr lang="en-US" dirty="0">
              <a:solidFill>
                <a:schemeClr val="bg1"/>
              </a:solidFill>
            </a:endParaRPr>
          </a:p>
        </p:txBody>
      </p:sp>
      <p:sp>
        <p:nvSpPr>
          <p:cNvPr id="3" name="Content Placeholder 2">
            <a:extLst>
              <a:ext uri="{FF2B5EF4-FFF2-40B4-BE49-F238E27FC236}">
                <a16:creationId xmlns:a16="http://schemas.microsoft.com/office/drawing/2014/main" id="{920319A6-0AA8-49C9-825D-D52026CA05E3}"/>
              </a:ext>
            </a:extLst>
          </p:cNvPr>
          <p:cNvSpPr>
            <a:spLocks noGrp="1"/>
          </p:cNvSpPr>
          <p:nvPr>
            <p:ph idx="1"/>
          </p:nvPr>
        </p:nvSpPr>
        <p:spPr>
          <a:xfrm>
            <a:off x="404734" y="1212783"/>
            <a:ext cx="11787266" cy="5428649"/>
          </a:xfrm>
        </p:spPr>
        <p:txBody>
          <a:bodyPr>
            <a:normAutofit/>
          </a:bodyPr>
          <a:lstStyle/>
          <a:p>
            <a:pPr marL="0" indent="0">
              <a:buNone/>
            </a:pPr>
            <a:r>
              <a:rPr lang="en-US" sz="3000" b="1" dirty="0">
                <a:solidFill>
                  <a:schemeClr val="bg1"/>
                </a:solidFill>
              </a:rPr>
              <a:t>Introduction: Salutation &amp; Thanksgiving </a:t>
            </a:r>
            <a:r>
              <a:rPr lang="en-US" sz="3000" dirty="0">
                <a:solidFill>
                  <a:schemeClr val="bg1"/>
                </a:solidFill>
              </a:rPr>
              <a:t>(1:1-9)</a:t>
            </a:r>
          </a:p>
          <a:p>
            <a:pPr marL="0" indent="0">
              <a:buNone/>
            </a:pPr>
            <a:r>
              <a:rPr lang="en-US" sz="3000" b="1" dirty="0">
                <a:solidFill>
                  <a:schemeClr val="bg1"/>
                </a:solidFill>
              </a:rPr>
              <a:t>I. Dealing with reported problems (1:10 — 6:20)</a:t>
            </a:r>
          </a:p>
          <a:p>
            <a:pPr marL="457200" lvl="1" indent="-173038">
              <a:buNone/>
            </a:pPr>
            <a:r>
              <a:rPr lang="en-US" sz="2800" dirty="0">
                <a:solidFill>
                  <a:schemeClr val="accent4">
                    <a:lumMod val="60000"/>
                    <a:lumOff val="40000"/>
                  </a:schemeClr>
                </a:solidFill>
              </a:rPr>
              <a:t>A. Unity based on God’s wisdom (1:10 — 4:21)</a:t>
            </a:r>
          </a:p>
          <a:p>
            <a:pPr marL="457200" lvl="1" indent="-173038">
              <a:buNone/>
            </a:pPr>
            <a:r>
              <a:rPr lang="en-US" sz="2800" dirty="0">
                <a:solidFill>
                  <a:schemeClr val="accent4">
                    <a:lumMod val="60000"/>
                    <a:lumOff val="40000"/>
                  </a:schemeClr>
                </a:solidFill>
              </a:rPr>
              <a:t>B. Dealing with sin in the church (5-6)</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000" b="1" u="none" strike="noStrike" kern="1200" cap="none" spc="0" normalizeH="0" baseline="0" noProof="0" dirty="0">
                <a:ln>
                  <a:noFill/>
                </a:ln>
                <a:solidFill>
                  <a:schemeClr val="bg1"/>
                </a:solidFill>
                <a:effectLst/>
                <a:uLnTx/>
                <a:uFillTx/>
                <a:latin typeface="Franklin Gothic Book" panose="020B0503020102020204"/>
                <a:ea typeface="+mn-ea"/>
                <a:cs typeface="+mn-cs"/>
              </a:rPr>
              <a:t>II. Dealing with questions and concerns of the Corinthians (7:1--16:9)</a:t>
            </a:r>
          </a:p>
          <a:p>
            <a:pPr marL="630238" lvl="1" indent="-346075">
              <a:spcBef>
                <a:spcPts val="1000"/>
              </a:spcBef>
              <a:buNone/>
              <a:defRPr/>
            </a:pPr>
            <a:r>
              <a:rPr lang="en-US" sz="2800" dirty="0">
                <a:solidFill>
                  <a:schemeClr val="accent4">
                    <a:lumMod val="60000"/>
                    <a:lumOff val="40000"/>
                  </a:schemeClr>
                </a:solidFill>
                <a:latin typeface="Franklin Gothic Book" panose="020B0503020102020204"/>
              </a:rPr>
              <a:t>A. </a:t>
            </a:r>
            <a:r>
              <a:rPr kumimoji="0" lang="en-US" sz="2800" i="0" u="none" strike="noStrike" kern="1200" cap="none" spc="0" normalizeH="0" baseline="0" noProof="0" dirty="0">
                <a:ln>
                  <a:noFill/>
                </a:ln>
                <a:solidFill>
                  <a:schemeClr val="accent4">
                    <a:lumMod val="60000"/>
                    <a:lumOff val="40000"/>
                  </a:schemeClr>
                </a:solidFill>
                <a:effectLst/>
                <a:uLnTx/>
                <a:uFillTx/>
                <a:latin typeface="Franklin Gothic Book" panose="020B0503020102020204"/>
                <a:ea typeface="+mn-ea"/>
                <a:cs typeface="+mn-cs"/>
              </a:rPr>
              <a:t>Their Concerns (7-9) [Marriage issues, </a:t>
            </a:r>
            <a:r>
              <a:rPr lang="en-US" sz="2800" dirty="0">
                <a:solidFill>
                  <a:schemeClr val="accent4">
                    <a:lumMod val="60000"/>
                    <a:lumOff val="40000"/>
                  </a:schemeClr>
                </a:solidFill>
                <a:latin typeface="Franklin Gothic Book" panose="020B0503020102020204"/>
              </a:rPr>
              <a:t>eating meat sacrificed to idols]</a:t>
            </a:r>
            <a:endParaRPr kumimoji="0" lang="en-US" sz="2800" i="0" u="none" strike="noStrike" kern="1200" cap="none" spc="0" normalizeH="0" baseline="0" noProof="0" dirty="0">
              <a:ln>
                <a:noFill/>
              </a:ln>
              <a:solidFill>
                <a:schemeClr val="accent4">
                  <a:lumMod val="60000"/>
                  <a:lumOff val="40000"/>
                </a:schemeClr>
              </a:solidFill>
              <a:effectLst/>
              <a:uLnTx/>
              <a:uFillTx/>
              <a:latin typeface="Franklin Gothic Book" panose="020B0503020102020204"/>
              <a:ea typeface="+mn-ea"/>
              <a:cs typeface="+mn-cs"/>
            </a:endParaRPr>
          </a:p>
          <a:p>
            <a:pPr marL="630238" lvl="1" indent="-346075">
              <a:spcBef>
                <a:spcPts val="1000"/>
              </a:spcBef>
              <a:buNone/>
              <a:defRPr/>
            </a:pPr>
            <a:r>
              <a:rPr lang="en-US" sz="2800" dirty="0">
                <a:solidFill>
                  <a:schemeClr val="accent4">
                    <a:lumMod val="60000"/>
                    <a:lumOff val="40000"/>
                  </a:schemeClr>
                </a:solidFill>
                <a:latin typeface="Franklin Gothic Book" panose="020B0503020102020204"/>
              </a:rPr>
              <a:t>B</a:t>
            </a:r>
            <a:r>
              <a:rPr kumimoji="0" lang="en-US" sz="2800" i="0" u="none" strike="noStrike" kern="1200" cap="none" spc="0" normalizeH="0" baseline="0" noProof="0" dirty="0">
                <a:ln>
                  <a:noFill/>
                </a:ln>
                <a:solidFill>
                  <a:schemeClr val="accent4">
                    <a:lumMod val="60000"/>
                    <a:lumOff val="40000"/>
                  </a:schemeClr>
                </a:solidFill>
                <a:effectLst/>
                <a:uLnTx/>
                <a:uFillTx/>
                <a:latin typeface="Franklin Gothic Book" panose="020B0503020102020204"/>
                <a:ea typeface="+mn-ea"/>
                <a:cs typeface="+mn-cs"/>
              </a:rPr>
              <a:t>. Common Concerns (10-11) [Idolatry, headship, the Lord’s supper]</a:t>
            </a:r>
          </a:p>
          <a:p>
            <a:pPr marL="630238" lvl="1" indent="-346075">
              <a:buNone/>
            </a:pPr>
            <a:r>
              <a:rPr lang="en-US" sz="2800" dirty="0">
                <a:solidFill>
                  <a:schemeClr val="accent4">
                    <a:lumMod val="60000"/>
                    <a:lumOff val="40000"/>
                  </a:schemeClr>
                </a:solidFill>
              </a:rPr>
              <a:t>C. Spiritual Gifts (12-14)</a:t>
            </a:r>
          </a:p>
          <a:p>
            <a:pPr marL="630238" lvl="1" indent="-346075">
              <a:buNone/>
            </a:pPr>
            <a:r>
              <a:rPr lang="en-US" sz="2800" dirty="0">
                <a:solidFill>
                  <a:schemeClr val="accent4">
                    <a:lumMod val="60000"/>
                    <a:lumOff val="40000"/>
                  </a:schemeClr>
                </a:solidFill>
              </a:rPr>
              <a:t>D. Closing Words (16)</a:t>
            </a:r>
            <a:endParaRPr kumimoji="0" lang="en-US" sz="2800" i="0" u="none" strike="noStrike" kern="1200" cap="none" spc="0" normalizeH="0" baseline="0" noProof="0" dirty="0">
              <a:ln>
                <a:noFill/>
              </a:ln>
              <a:solidFill>
                <a:schemeClr val="accent4">
                  <a:lumMod val="60000"/>
                  <a:lumOff val="40000"/>
                </a:schemeClr>
              </a:solidFill>
              <a:effectLst/>
              <a:uLnTx/>
              <a:uFillTx/>
              <a:latin typeface="Franklin Gothic Book" panose="020B0503020102020204"/>
              <a:ea typeface="+mn-ea"/>
              <a:cs typeface="+mn-cs"/>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626404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down)">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00"/>
                                        <p:tgtEl>
                                          <p:spTgt spid="3">
                                            <p:txEl>
                                              <p:pRg st="4" end="4"/>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down)">
                                      <p:cBhvr>
                                        <p:cTn id="21" dur="500"/>
                                        <p:tgtEl>
                                          <p:spTgt spid="3">
                                            <p:txEl>
                                              <p:pRg st="5" end="5"/>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down)">
                                      <p:cBhvr>
                                        <p:cTn id="24" dur="500"/>
                                        <p:tgtEl>
                                          <p:spTgt spid="3">
                                            <p:txEl>
                                              <p:pRg st="6" end="6"/>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down)">
                                      <p:cBhvr>
                                        <p:cTn id="27" dur="500"/>
                                        <p:tgtEl>
                                          <p:spTgt spid="3">
                                            <p:txEl>
                                              <p:pRg st="7" end="7"/>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wipe(down)">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F5A4B-DD69-4746-8A5E-BFC02651D89A}"/>
              </a:ext>
            </a:extLst>
          </p:cNvPr>
          <p:cNvSpPr>
            <a:spLocks noGrp="1"/>
          </p:cNvSpPr>
          <p:nvPr>
            <p:ph type="title"/>
          </p:nvPr>
        </p:nvSpPr>
        <p:spPr>
          <a:xfrm>
            <a:off x="557513" y="261936"/>
            <a:ext cx="11113625" cy="1325563"/>
          </a:xfrm>
        </p:spPr>
        <p:txBody>
          <a:bodyPr>
            <a:normAutofit/>
          </a:bodyPr>
          <a:lstStyle/>
          <a:p>
            <a:pPr algn="ctr"/>
            <a:r>
              <a:rPr kumimoji="0" lang="en-US" sz="4400" b="0" i="0" u="none" strike="noStrike" kern="1200" cap="none" spc="0" normalizeH="0" baseline="0" noProof="0" dirty="0">
                <a:ln>
                  <a:noFill/>
                </a:ln>
                <a:solidFill>
                  <a:schemeClr val="bg1"/>
                </a:solidFill>
                <a:effectLst/>
                <a:uLnTx/>
                <a:uFillTx/>
                <a:ea typeface="+mj-ea"/>
                <a:cs typeface="+mj-cs"/>
              </a:rPr>
              <a:t>Flee Idolatry</a:t>
            </a:r>
            <a:br>
              <a:rPr kumimoji="0" lang="en-US" sz="4400" b="0" i="0" u="none" strike="noStrike" kern="1200" cap="none" spc="0" normalizeH="0" baseline="0" noProof="0" dirty="0">
                <a:ln>
                  <a:noFill/>
                </a:ln>
                <a:solidFill>
                  <a:schemeClr val="bg1"/>
                </a:solidFill>
                <a:effectLst/>
                <a:uLnTx/>
                <a:uFillTx/>
                <a:ea typeface="+mj-ea"/>
                <a:cs typeface="+mj-cs"/>
              </a:rPr>
            </a:br>
            <a:r>
              <a:rPr kumimoji="0" lang="en-US" sz="3200" b="0" i="0" u="none" strike="noStrike" kern="1200" cap="none" spc="0" normalizeH="0" baseline="0" noProof="0" dirty="0">
                <a:ln>
                  <a:noFill/>
                </a:ln>
                <a:solidFill>
                  <a:schemeClr val="bg1"/>
                </a:solidFill>
                <a:effectLst/>
                <a:uLnTx/>
                <a:uFillTx/>
                <a:ea typeface="+mj-ea"/>
                <a:cs typeface="+mj-cs"/>
              </a:rPr>
              <a:t>(1 Corinthians </a:t>
            </a:r>
            <a:r>
              <a:rPr lang="en-US" sz="3200" dirty="0">
                <a:solidFill>
                  <a:schemeClr val="bg1"/>
                </a:solidFill>
              </a:rPr>
              <a:t>10</a:t>
            </a:r>
            <a:r>
              <a:rPr kumimoji="0" lang="en-US" sz="3200" b="0" i="0" u="none" strike="noStrike" kern="1200" cap="none" spc="0" normalizeH="0" baseline="0" noProof="0" dirty="0">
                <a:ln>
                  <a:noFill/>
                </a:ln>
                <a:solidFill>
                  <a:schemeClr val="bg1"/>
                </a:solidFill>
                <a:effectLst/>
                <a:uLnTx/>
                <a:uFillTx/>
                <a:ea typeface="+mj-ea"/>
                <a:cs typeface="+mj-cs"/>
              </a:rPr>
              <a:t>)</a:t>
            </a:r>
            <a:endParaRPr lang="en-US" dirty="0">
              <a:solidFill>
                <a:schemeClr val="bg1"/>
              </a:solidFill>
            </a:endParaRPr>
          </a:p>
        </p:txBody>
      </p:sp>
      <p:sp>
        <p:nvSpPr>
          <p:cNvPr id="3" name="Content Placeholder 2">
            <a:extLst>
              <a:ext uri="{FF2B5EF4-FFF2-40B4-BE49-F238E27FC236}">
                <a16:creationId xmlns:a16="http://schemas.microsoft.com/office/drawing/2014/main" id="{C3674C89-F20E-4D0F-9531-A6C6061D7356}"/>
              </a:ext>
            </a:extLst>
          </p:cNvPr>
          <p:cNvSpPr>
            <a:spLocks noGrp="1"/>
          </p:cNvSpPr>
          <p:nvPr>
            <p:ph idx="1"/>
          </p:nvPr>
        </p:nvSpPr>
        <p:spPr>
          <a:xfrm>
            <a:off x="359764" y="1473199"/>
            <a:ext cx="11602387" cy="5384801"/>
          </a:xfrm>
        </p:spPr>
        <p:txBody>
          <a:bodyPr>
            <a:normAutofit fontScale="92500"/>
          </a:bodyPr>
          <a:lstStyle/>
          <a:p>
            <a:pPr marL="0" indent="0">
              <a:lnSpc>
                <a:spcPct val="95000"/>
              </a:lnSpc>
              <a:spcBef>
                <a:spcPts val="300"/>
              </a:spcBef>
              <a:buNone/>
            </a:pPr>
            <a:r>
              <a:rPr lang="en-US" sz="3200" b="1" dirty="0">
                <a:solidFill>
                  <a:schemeClr val="accent2">
                    <a:lumMod val="40000"/>
                    <a:lumOff val="60000"/>
                  </a:schemeClr>
                </a:solidFill>
              </a:rPr>
              <a:t>NOTE: In this chapter, Paul continues to deal with the question  of meat “offered to idols” (cf. 8:1) in the larger context of choices Christians must make as they live in a culture permeated with idolatry.  </a:t>
            </a:r>
          </a:p>
          <a:p>
            <a:pPr>
              <a:lnSpc>
                <a:spcPct val="95000"/>
              </a:lnSpc>
              <a:spcBef>
                <a:spcPts val="300"/>
              </a:spcBef>
            </a:pPr>
            <a:r>
              <a:rPr lang="en-US" sz="3000" b="1" dirty="0">
                <a:solidFill>
                  <a:schemeClr val="bg1"/>
                </a:solidFill>
              </a:rPr>
              <a:t>The experience of the Israelites’ deliverance from Egypt is paralleled to  the experience of Christians (10:1-5).</a:t>
            </a:r>
          </a:p>
          <a:p>
            <a:pPr marL="465138" lvl="1" indent="-239713">
              <a:lnSpc>
                <a:spcPct val="95000"/>
              </a:lnSpc>
              <a:spcBef>
                <a:spcPts val="300"/>
              </a:spcBef>
            </a:pPr>
            <a:r>
              <a:rPr lang="en-US" sz="3000" i="1" dirty="0">
                <a:solidFill>
                  <a:schemeClr val="accent4">
                    <a:lumMod val="60000"/>
                    <a:lumOff val="40000"/>
                  </a:schemeClr>
                </a:solidFill>
              </a:rPr>
              <a:t>Both are baptized into a leader through whom God provides sustenance.</a:t>
            </a:r>
          </a:p>
          <a:p>
            <a:pPr marL="465138" lvl="1" indent="-239713">
              <a:lnSpc>
                <a:spcPct val="95000"/>
              </a:lnSpc>
              <a:spcBef>
                <a:spcPts val="300"/>
              </a:spcBef>
            </a:pPr>
            <a:r>
              <a:rPr lang="en-US" sz="3000" i="1" dirty="0">
                <a:solidFill>
                  <a:schemeClr val="accent4">
                    <a:lumMod val="60000"/>
                    <a:lumOff val="40000"/>
                  </a:schemeClr>
                </a:solidFill>
              </a:rPr>
              <a:t>But with most of them, God was not pleased.</a:t>
            </a:r>
          </a:p>
          <a:p>
            <a:pPr>
              <a:lnSpc>
                <a:spcPct val="95000"/>
              </a:lnSpc>
              <a:spcBef>
                <a:spcPts val="300"/>
              </a:spcBef>
            </a:pPr>
            <a:r>
              <a:rPr lang="en-US" sz="3000" b="1" dirty="0">
                <a:solidFill>
                  <a:schemeClr val="bg1"/>
                </a:solidFill>
              </a:rPr>
              <a:t>These things are our examples (10:6-11)</a:t>
            </a:r>
          </a:p>
          <a:p>
            <a:pPr marL="509588" lvl="1" indent="-225425">
              <a:lnSpc>
                <a:spcPct val="95000"/>
              </a:lnSpc>
              <a:spcBef>
                <a:spcPts val="300"/>
              </a:spcBef>
            </a:pPr>
            <a:r>
              <a:rPr lang="en-US" sz="3000" i="1" dirty="0">
                <a:solidFill>
                  <a:schemeClr val="accent4">
                    <a:lumMod val="60000"/>
                    <a:lumOff val="40000"/>
                  </a:schemeClr>
                </a:solidFill>
              </a:rPr>
              <a:t>We should not lust as they lusted, or become idolaters as they did, or commit sexual immorality, or complain.</a:t>
            </a:r>
          </a:p>
          <a:p>
            <a:pPr marL="233363" indent="-233363">
              <a:lnSpc>
                <a:spcPct val="95000"/>
              </a:lnSpc>
              <a:spcBef>
                <a:spcPts val="300"/>
              </a:spcBef>
            </a:pPr>
            <a:r>
              <a:rPr lang="en-US" sz="3000" b="1" dirty="0">
                <a:solidFill>
                  <a:schemeClr val="bg1"/>
                </a:solidFill>
              </a:rPr>
              <a:t>Overconfidence in dealing with temptation is dangerous, but God will provide a way of escape, enabling us to bear temptation (10:12-13).</a:t>
            </a:r>
          </a:p>
          <a:p>
            <a:pPr marL="509588" lvl="1" indent="-225425">
              <a:spcBef>
                <a:spcPts val="300"/>
              </a:spcBef>
            </a:pPr>
            <a:endParaRPr lang="en-US" sz="2600" i="1" dirty="0">
              <a:solidFill>
                <a:schemeClr val="accent4">
                  <a:lumMod val="60000"/>
                  <a:lumOff val="40000"/>
                </a:schemeClr>
              </a:solidFill>
            </a:endParaRPr>
          </a:p>
        </p:txBody>
      </p:sp>
    </p:spTree>
    <p:extLst>
      <p:ext uri="{BB962C8B-B14F-4D97-AF65-F5344CB8AC3E}">
        <p14:creationId xmlns:p14="http://schemas.microsoft.com/office/powerpoint/2010/main" val="150892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F5A4B-DD69-4746-8A5E-BFC02651D89A}"/>
              </a:ext>
            </a:extLst>
          </p:cNvPr>
          <p:cNvSpPr>
            <a:spLocks noGrp="1"/>
          </p:cNvSpPr>
          <p:nvPr>
            <p:ph type="title"/>
          </p:nvPr>
        </p:nvSpPr>
        <p:spPr>
          <a:xfrm>
            <a:off x="557513" y="261936"/>
            <a:ext cx="11113625" cy="1325563"/>
          </a:xfrm>
        </p:spPr>
        <p:txBody>
          <a:bodyPr>
            <a:normAutofit/>
          </a:bodyPr>
          <a:lstStyle/>
          <a:p>
            <a:pPr algn="ctr"/>
            <a:r>
              <a:rPr kumimoji="0" lang="en-US" sz="4400" b="0" i="0" u="none" strike="noStrike" kern="1200" cap="none" spc="0" normalizeH="0" baseline="0" noProof="0" dirty="0">
                <a:ln>
                  <a:noFill/>
                </a:ln>
                <a:solidFill>
                  <a:schemeClr val="bg1"/>
                </a:solidFill>
                <a:effectLst/>
                <a:uLnTx/>
                <a:uFillTx/>
                <a:ea typeface="+mj-ea"/>
                <a:cs typeface="+mj-cs"/>
              </a:rPr>
              <a:t>Flee Idolatry</a:t>
            </a:r>
            <a:br>
              <a:rPr kumimoji="0" lang="en-US" sz="4400" b="0" i="0" u="none" strike="noStrike" kern="1200" cap="none" spc="0" normalizeH="0" baseline="0" noProof="0" dirty="0">
                <a:ln>
                  <a:noFill/>
                </a:ln>
                <a:solidFill>
                  <a:schemeClr val="bg1"/>
                </a:solidFill>
                <a:effectLst/>
                <a:uLnTx/>
                <a:uFillTx/>
                <a:ea typeface="+mj-ea"/>
                <a:cs typeface="+mj-cs"/>
              </a:rPr>
            </a:br>
            <a:r>
              <a:rPr kumimoji="0" lang="en-US" sz="3200" b="0" i="0" u="none" strike="noStrike" kern="1200" cap="none" spc="0" normalizeH="0" baseline="0" noProof="0" dirty="0">
                <a:ln>
                  <a:noFill/>
                </a:ln>
                <a:solidFill>
                  <a:schemeClr val="bg1"/>
                </a:solidFill>
                <a:effectLst/>
                <a:uLnTx/>
                <a:uFillTx/>
                <a:ea typeface="+mj-ea"/>
                <a:cs typeface="+mj-cs"/>
              </a:rPr>
              <a:t>(1 Corinthians </a:t>
            </a:r>
            <a:r>
              <a:rPr lang="en-US" sz="3200" dirty="0">
                <a:solidFill>
                  <a:schemeClr val="bg1"/>
                </a:solidFill>
              </a:rPr>
              <a:t>10</a:t>
            </a:r>
            <a:r>
              <a:rPr kumimoji="0" lang="en-US" sz="3200" b="0" i="0" u="none" strike="noStrike" kern="1200" cap="none" spc="0" normalizeH="0" baseline="0" noProof="0" dirty="0">
                <a:ln>
                  <a:noFill/>
                </a:ln>
                <a:solidFill>
                  <a:schemeClr val="bg1"/>
                </a:solidFill>
                <a:effectLst/>
                <a:uLnTx/>
                <a:uFillTx/>
                <a:ea typeface="+mj-ea"/>
                <a:cs typeface="+mj-cs"/>
              </a:rPr>
              <a:t>)</a:t>
            </a:r>
            <a:endParaRPr lang="en-US" dirty="0">
              <a:solidFill>
                <a:schemeClr val="bg1"/>
              </a:solidFill>
            </a:endParaRPr>
          </a:p>
        </p:txBody>
      </p:sp>
      <p:sp>
        <p:nvSpPr>
          <p:cNvPr id="3" name="Content Placeholder 2">
            <a:extLst>
              <a:ext uri="{FF2B5EF4-FFF2-40B4-BE49-F238E27FC236}">
                <a16:creationId xmlns:a16="http://schemas.microsoft.com/office/drawing/2014/main" id="{C3674C89-F20E-4D0F-9531-A6C6061D7356}"/>
              </a:ext>
            </a:extLst>
          </p:cNvPr>
          <p:cNvSpPr>
            <a:spLocks noGrp="1"/>
          </p:cNvSpPr>
          <p:nvPr>
            <p:ph idx="1"/>
          </p:nvPr>
        </p:nvSpPr>
        <p:spPr>
          <a:xfrm>
            <a:off x="359764" y="1473199"/>
            <a:ext cx="11602387" cy="5384801"/>
          </a:xfrm>
        </p:spPr>
        <p:txBody>
          <a:bodyPr>
            <a:normAutofit/>
          </a:bodyPr>
          <a:lstStyle/>
          <a:p>
            <a:pPr>
              <a:lnSpc>
                <a:spcPct val="95000"/>
              </a:lnSpc>
              <a:spcBef>
                <a:spcPts val="300"/>
              </a:spcBef>
            </a:pPr>
            <a:r>
              <a:rPr lang="en-US" sz="3000" b="1" dirty="0">
                <a:solidFill>
                  <a:schemeClr val="bg1"/>
                </a:solidFill>
              </a:rPr>
              <a:t>“Therefore…flee from idolatry” (10:14).</a:t>
            </a:r>
          </a:p>
          <a:p>
            <a:pPr>
              <a:lnSpc>
                <a:spcPct val="95000"/>
              </a:lnSpc>
              <a:spcBef>
                <a:spcPts val="300"/>
              </a:spcBef>
            </a:pPr>
            <a:r>
              <a:rPr lang="en-US" sz="3000" b="1" dirty="0">
                <a:solidFill>
                  <a:schemeClr val="bg1"/>
                </a:solidFill>
              </a:rPr>
              <a:t>“I speak as to wise men…</a:t>
            </a:r>
            <a:r>
              <a:rPr lang="en-US" sz="3000" b="1" dirty="0">
                <a:solidFill>
                  <a:schemeClr val="bg1"/>
                </a:solidFill>
                <a:effectLst>
                  <a:glow rad="228600">
                    <a:schemeClr val="accent2">
                      <a:satMod val="175000"/>
                      <a:alpha val="40000"/>
                    </a:schemeClr>
                  </a:glow>
                </a:effectLst>
              </a:rPr>
              <a:t>YOU JUDGE” </a:t>
            </a:r>
            <a:r>
              <a:rPr lang="en-US" sz="3000" b="1" dirty="0">
                <a:solidFill>
                  <a:schemeClr val="bg1"/>
                </a:solidFill>
              </a:rPr>
              <a:t>(10:15).</a:t>
            </a:r>
          </a:p>
          <a:p>
            <a:pPr marL="465138" lvl="1" indent="-239713">
              <a:lnSpc>
                <a:spcPct val="95000"/>
              </a:lnSpc>
              <a:spcBef>
                <a:spcPts val="300"/>
              </a:spcBef>
            </a:pPr>
            <a:r>
              <a:rPr lang="en-US" sz="2800" i="1" dirty="0">
                <a:solidFill>
                  <a:schemeClr val="accent4">
                    <a:lumMod val="60000"/>
                    <a:lumOff val="40000"/>
                  </a:schemeClr>
                </a:solidFill>
              </a:rPr>
              <a:t>When we partake of the Lord’s supper, do we not commune with Christ (10:16-17)?</a:t>
            </a:r>
          </a:p>
          <a:p>
            <a:pPr marL="465138" lvl="1" indent="-239713">
              <a:lnSpc>
                <a:spcPct val="95000"/>
              </a:lnSpc>
              <a:spcBef>
                <a:spcPts val="300"/>
              </a:spcBef>
            </a:pPr>
            <a:r>
              <a:rPr lang="en-US" sz="2800" i="1" dirty="0">
                <a:solidFill>
                  <a:schemeClr val="accent4">
                    <a:lumMod val="60000"/>
                    <a:lumOff val="40000"/>
                  </a:schemeClr>
                </a:solidFill>
              </a:rPr>
              <a:t>When Israelites eat the sacrifices, are they not jointly participating in an act of worship to the same God (10:18)?</a:t>
            </a:r>
          </a:p>
          <a:p>
            <a:pPr marL="509588" lvl="1" indent="-225425">
              <a:lnSpc>
                <a:spcPct val="95000"/>
              </a:lnSpc>
              <a:spcBef>
                <a:spcPts val="300"/>
              </a:spcBef>
            </a:pPr>
            <a:r>
              <a:rPr lang="en-US" sz="2800" i="1" dirty="0">
                <a:solidFill>
                  <a:schemeClr val="accent4">
                    <a:lumMod val="60000"/>
                    <a:lumOff val="40000"/>
                  </a:schemeClr>
                </a:solidFill>
              </a:rPr>
              <a:t>Even so, if we eat things sacrificed in idolatry to demons, we have fellowship with demons (10:19-21).</a:t>
            </a:r>
          </a:p>
          <a:p>
            <a:pPr marL="793750" lvl="2" indent="-328613">
              <a:lnSpc>
                <a:spcPct val="95000"/>
              </a:lnSpc>
              <a:spcBef>
                <a:spcPts val="300"/>
              </a:spcBef>
            </a:pPr>
            <a:r>
              <a:rPr lang="en-US" sz="2800" b="1" dirty="0">
                <a:solidFill>
                  <a:schemeClr val="accent5">
                    <a:lumMod val="40000"/>
                    <a:lumOff val="60000"/>
                  </a:schemeClr>
                </a:solidFill>
              </a:rPr>
              <a:t>“You cannot partake of the Lord's table and of the table of demons.” </a:t>
            </a:r>
          </a:p>
          <a:p>
            <a:pPr marL="509588" lvl="1" indent="-225425">
              <a:spcBef>
                <a:spcPts val="300"/>
              </a:spcBef>
            </a:pPr>
            <a:endParaRPr lang="en-US" sz="2600" i="1" dirty="0">
              <a:solidFill>
                <a:schemeClr val="accent4">
                  <a:lumMod val="60000"/>
                  <a:lumOff val="40000"/>
                </a:schemeClr>
              </a:solidFill>
            </a:endParaRPr>
          </a:p>
        </p:txBody>
      </p:sp>
    </p:spTree>
    <p:extLst>
      <p:ext uri="{BB962C8B-B14F-4D97-AF65-F5344CB8AC3E}">
        <p14:creationId xmlns:p14="http://schemas.microsoft.com/office/powerpoint/2010/main" val="3136828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F5A4B-DD69-4746-8A5E-BFC02651D89A}"/>
              </a:ext>
            </a:extLst>
          </p:cNvPr>
          <p:cNvSpPr>
            <a:spLocks noGrp="1"/>
          </p:cNvSpPr>
          <p:nvPr>
            <p:ph type="title"/>
          </p:nvPr>
        </p:nvSpPr>
        <p:spPr>
          <a:xfrm>
            <a:off x="557513" y="261936"/>
            <a:ext cx="11113625" cy="1325563"/>
          </a:xfrm>
        </p:spPr>
        <p:txBody>
          <a:bodyPr>
            <a:normAutofit/>
          </a:bodyPr>
          <a:lstStyle/>
          <a:p>
            <a:pPr algn="ctr"/>
            <a:r>
              <a:rPr kumimoji="0" lang="en-US" sz="4400" b="0" i="0" u="none" strike="noStrike" kern="1200" cap="none" spc="0" normalizeH="0" baseline="0" noProof="0" dirty="0">
                <a:ln>
                  <a:noFill/>
                </a:ln>
                <a:solidFill>
                  <a:schemeClr val="bg1"/>
                </a:solidFill>
                <a:effectLst/>
                <a:uLnTx/>
                <a:uFillTx/>
                <a:ea typeface="+mj-ea"/>
                <a:cs typeface="+mj-cs"/>
              </a:rPr>
              <a:t>Flee Idolatry</a:t>
            </a:r>
            <a:br>
              <a:rPr kumimoji="0" lang="en-US" sz="4400" b="0" i="0" u="none" strike="noStrike" kern="1200" cap="none" spc="0" normalizeH="0" baseline="0" noProof="0" dirty="0">
                <a:ln>
                  <a:noFill/>
                </a:ln>
                <a:solidFill>
                  <a:schemeClr val="bg1"/>
                </a:solidFill>
                <a:effectLst/>
                <a:uLnTx/>
                <a:uFillTx/>
                <a:ea typeface="+mj-ea"/>
                <a:cs typeface="+mj-cs"/>
              </a:rPr>
            </a:br>
            <a:r>
              <a:rPr kumimoji="0" lang="en-US" sz="3200" b="0" i="0" u="none" strike="noStrike" kern="1200" cap="none" spc="0" normalizeH="0" baseline="0" noProof="0" dirty="0">
                <a:ln>
                  <a:noFill/>
                </a:ln>
                <a:solidFill>
                  <a:schemeClr val="bg1"/>
                </a:solidFill>
                <a:effectLst/>
                <a:uLnTx/>
                <a:uFillTx/>
                <a:ea typeface="+mj-ea"/>
                <a:cs typeface="+mj-cs"/>
              </a:rPr>
              <a:t>(1 Corinthians </a:t>
            </a:r>
            <a:r>
              <a:rPr lang="en-US" sz="3200" dirty="0">
                <a:solidFill>
                  <a:schemeClr val="bg1"/>
                </a:solidFill>
              </a:rPr>
              <a:t>10</a:t>
            </a:r>
            <a:r>
              <a:rPr kumimoji="0" lang="en-US" sz="3200" b="0" i="0" u="none" strike="noStrike" kern="1200" cap="none" spc="0" normalizeH="0" baseline="0" noProof="0" dirty="0">
                <a:ln>
                  <a:noFill/>
                </a:ln>
                <a:solidFill>
                  <a:schemeClr val="bg1"/>
                </a:solidFill>
                <a:effectLst/>
                <a:uLnTx/>
                <a:uFillTx/>
                <a:ea typeface="+mj-ea"/>
                <a:cs typeface="+mj-cs"/>
              </a:rPr>
              <a:t>)</a:t>
            </a:r>
            <a:endParaRPr lang="en-US" dirty="0">
              <a:solidFill>
                <a:schemeClr val="bg1"/>
              </a:solidFill>
            </a:endParaRPr>
          </a:p>
        </p:txBody>
      </p:sp>
      <p:sp>
        <p:nvSpPr>
          <p:cNvPr id="3" name="Content Placeholder 2">
            <a:extLst>
              <a:ext uri="{FF2B5EF4-FFF2-40B4-BE49-F238E27FC236}">
                <a16:creationId xmlns:a16="http://schemas.microsoft.com/office/drawing/2014/main" id="{C3674C89-F20E-4D0F-9531-A6C6061D7356}"/>
              </a:ext>
            </a:extLst>
          </p:cNvPr>
          <p:cNvSpPr>
            <a:spLocks noGrp="1"/>
          </p:cNvSpPr>
          <p:nvPr>
            <p:ph idx="1"/>
          </p:nvPr>
        </p:nvSpPr>
        <p:spPr>
          <a:xfrm>
            <a:off x="365597" y="1587499"/>
            <a:ext cx="11497456" cy="5384801"/>
          </a:xfrm>
        </p:spPr>
        <p:txBody>
          <a:bodyPr>
            <a:normAutofit fontScale="92500"/>
          </a:bodyPr>
          <a:lstStyle/>
          <a:p>
            <a:pPr>
              <a:lnSpc>
                <a:spcPct val="95000"/>
              </a:lnSpc>
              <a:spcBef>
                <a:spcPts val="300"/>
              </a:spcBef>
            </a:pPr>
            <a:r>
              <a:rPr lang="en-US" sz="3000" b="1" dirty="0">
                <a:solidFill>
                  <a:schemeClr val="bg1"/>
                </a:solidFill>
              </a:rPr>
              <a:t>Conclusions concerning things offered to idols (10:23-33):</a:t>
            </a:r>
          </a:p>
          <a:p>
            <a:pPr marL="465138" lvl="1" indent="-239713">
              <a:lnSpc>
                <a:spcPct val="95000"/>
              </a:lnSpc>
              <a:spcBef>
                <a:spcPts val="300"/>
              </a:spcBef>
            </a:pPr>
            <a:r>
              <a:rPr lang="en-US" sz="2800" i="1" dirty="0">
                <a:solidFill>
                  <a:schemeClr val="accent4">
                    <a:lumMod val="60000"/>
                    <a:lumOff val="40000"/>
                  </a:schemeClr>
                </a:solidFill>
              </a:rPr>
              <a:t>Some things that are </a:t>
            </a:r>
            <a:r>
              <a:rPr lang="en-US" sz="2800" i="1" dirty="0">
                <a:solidFill>
                  <a:schemeClr val="accent4">
                    <a:lumMod val="60000"/>
                    <a:lumOff val="40000"/>
                  </a:schemeClr>
                </a:solidFill>
                <a:effectLst>
                  <a:glow rad="228600">
                    <a:schemeClr val="accent2">
                      <a:satMod val="175000"/>
                      <a:alpha val="40000"/>
                    </a:schemeClr>
                  </a:glow>
                </a:effectLst>
              </a:rPr>
              <a:t>lawful</a:t>
            </a:r>
            <a:r>
              <a:rPr lang="en-US" sz="2800" i="1" dirty="0">
                <a:solidFill>
                  <a:schemeClr val="accent4">
                    <a:lumMod val="60000"/>
                    <a:lumOff val="40000"/>
                  </a:schemeClr>
                </a:solidFill>
              </a:rPr>
              <a:t> are </a:t>
            </a:r>
            <a:r>
              <a:rPr lang="en-US" sz="2800" i="1" dirty="0">
                <a:solidFill>
                  <a:schemeClr val="accent4">
                    <a:lumMod val="60000"/>
                    <a:lumOff val="40000"/>
                  </a:schemeClr>
                </a:solidFill>
                <a:effectLst>
                  <a:glow rad="228600">
                    <a:schemeClr val="accent2">
                      <a:satMod val="175000"/>
                      <a:alpha val="40000"/>
                    </a:schemeClr>
                  </a:glow>
                </a:effectLst>
              </a:rPr>
              <a:t>not helpful or edifying </a:t>
            </a:r>
            <a:r>
              <a:rPr lang="en-US" sz="2800" i="1" dirty="0">
                <a:solidFill>
                  <a:schemeClr val="accent4">
                    <a:lumMod val="60000"/>
                    <a:lumOff val="40000"/>
                  </a:schemeClr>
                </a:solidFill>
              </a:rPr>
              <a:t>(10:23).</a:t>
            </a:r>
          </a:p>
          <a:p>
            <a:pPr marL="465138" lvl="1" indent="-239713">
              <a:lnSpc>
                <a:spcPct val="95000"/>
              </a:lnSpc>
              <a:spcBef>
                <a:spcPts val="300"/>
              </a:spcBef>
            </a:pPr>
            <a:r>
              <a:rPr lang="en-US" sz="2800" i="1" dirty="0">
                <a:solidFill>
                  <a:schemeClr val="accent4">
                    <a:lumMod val="60000"/>
                    <a:lumOff val="40000"/>
                  </a:schemeClr>
                </a:solidFill>
              </a:rPr>
              <a:t>Don’t just seek your own wellbeing; </a:t>
            </a:r>
            <a:r>
              <a:rPr lang="en-US" sz="2800" i="1" dirty="0">
                <a:solidFill>
                  <a:schemeClr val="accent4">
                    <a:lumMod val="60000"/>
                    <a:lumOff val="40000"/>
                  </a:schemeClr>
                </a:solidFill>
                <a:effectLst>
                  <a:glow rad="228600">
                    <a:schemeClr val="accent2">
                      <a:satMod val="175000"/>
                      <a:alpha val="40000"/>
                    </a:schemeClr>
                  </a:glow>
                </a:effectLst>
              </a:rPr>
              <a:t>seek the wellbeing of others </a:t>
            </a:r>
            <a:r>
              <a:rPr lang="en-US" sz="2800" i="1" dirty="0">
                <a:solidFill>
                  <a:schemeClr val="accent4">
                    <a:lumMod val="60000"/>
                    <a:lumOff val="40000"/>
                  </a:schemeClr>
                </a:solidFill>
              </a:rPr>
              <a:t>(10:24).</a:t>
            </a:r>
          </a:p>
          <a:p>
            <a:pPr marL="465138" lvl="1" indent="-239713">
              <a:lnSpc>
                <a:spcPct val="95000"/>
              </a:lnSpc>
              <a:spcBef>
                <a:spcPts val="300"/>
              </a:spcBef>
            </a:pPr>
            <a:r>
              <a:rPr lang="en-US" sz="2800" i="1" dirty="0">
                <a:solidFill>
                  <a:schemeClr val="accent4">
                    <a:lumMod val="60000"/>
                    <a:lumOff val="40000"/>
                  </a:schemeClr>
                </a:solidFill>
              </a:rPr>
              <a:t>When it comes to eating meat sacrificed to idols… (10:25-30).</a:t>
            </a:r>
            <a:endParaRPr lang="en-US" sz="2400" i="1" dirty="0">
              <a:solidFill>
                <a:schemeClr val="accent4">
                  <a:lumMod val="60000"/>
                  <a:lumOff val="40000"/>
                </a:schemeClr>
              </a:solidFill>
            </a:endParaRPr>
          </a:p>
          <a:p>
            <a:pPr marL="793750" lvl="2" indent="-328613">
              <a:lnSpc>
                <a:spcPct val="95000"/>
              </a:lnSpc>
              <a:spcBef>
                <a:spcPts val="300"/>
              </a:spcBef>
            </a:pPr>
            <a:r>
              <a:rPr lang="en-US" sz="2800" b="1" dirty="0">
                <a:solidFill>
                  <a:schemeClr val="accent5">
                    <a:lumMod val="40000"/>
                    <a:lumOff val="60000"/>
                  </a:schemeClr>
                </a:solidFill>
              </a:rPr>
              <a:t>Eat what is sold in the marketplace or served at an unbeliever’s dinner, asking no questions.*</a:t>
            </a:r>
          </a:p>
          <a:p>
            <a:pPr marL="793750" lvl="2" indent="-328613">
              <a:lnSpc>
                <a:spcPct val="95000"/>
              </a:lnSpc>
              <a:spcBef>
                <a:spcPts val="300"/>
              </a:spcBef>
            </a:pPr>
            <a:r>
              <a:rPr lang="en-US" sz="2800" b="1" dirty="0">
                <a:solidFill>
                  <a:schemeClr val="accent5">
                    <a:lumMod val="40000"/>
                    <a:lumOff val="60000"/>
                  </a:schemeClr>
                </a:solidFill>
              </a:rPr>
              <a:t>If you are informed that “This was offered to idols,” do not eat for the sake of the one who told you and for the conscience of the other.</a:t>
            </a:r>
          </a:p>
          <a:p>
            <a:pPr marL="1250950" lvl="3" indent="-328613">
              <a:lnSpc>
                <a:spcPct val="95000"/>
              </a:lnSpc>
              <a:spcBef>
                <a:spcPts val="300"/>
              </a:spcBef>
            </a:pPr>
            <a:r>
              <a:rPr lang="en-US" sz="2600" i="1" dirty="0">
                <a:solidFill>
                  <a:schemeClr val="accent6">
                    <a:lumMod val="40000"/>
                    <a:lumOff val="60000"/>
                  </a:schemeClr>
                </a:solidFill>
              </a:rPr>
              <a:t>YOU make this determination because of YOUR consideration of the other person’s conscience.</a:t>
            </a:r>
          </a:p>
          <a:p>
            <a:pPr marL="465138" lvl="1" indent="-300038">
              <a:lnSpc>
                <a:spcPct val="95000"/>
              </a:lnSpc>
              <a:spcBef>
                <a:spcPts val="300"/>
              </a:spcBef>
            </a:pPr>
            <a:r>
              <a:rPr lang="en-US" sz="2800" i="1" dirty="0">
                <a:solidFill>
                  <a:schemeClr val="accent4">
                    <a:lumMod val="60000"/>
                    <a:lumOff val="40000"/>
                  </a:schemeClr>
                </a:solidFill>
                <a:effectLst>
                  <a:glow rad="228600">
                    <a:schemeClr val="accent2">
                      <a:satMod val="175000"/>
                      <a:alpha val="40000"/>
                    </a:schemeClr>
                  </a:glow>
                </a:effectLst>
              </a:rPr>
              <a:t>Whatever you do, do all to the glory of God </a:t>
            </a:r>
            <a:r>
              <a:rPr lang="en-US" sz="2800" i="1" dirty="0">
                <a:solidFill>
                  <a:schemeClr val="accent4">
                    <a:lumMod val="60000"/>
                    <a:lumOff val="40000"/>
                  </a:schemeClr>
                </a:solidFill>
              </a:rPr>
              <a:t>(10:31-33)!</a:t>
            </a:r>
          </a:p>
          <a:p>
            <a:pPr marL="922338" lvl="2" indent="-300038">
              <a:lnSpc>
                <a:spcPct val="95000"/>
              </a:lnSpc>
              <a:spcBef>
                <a:spcPts val="300"/>
              </a:spcBef>
            </a:pPr>
            <a:r>
              <a:rPr lang="en-US" sz="2800" b="1" dirty="0">
                <a:solidFill>
                  <a:schemeClr val="accent5">
                    <a:lumMod val="40000"/>
                    <a:lumOff val="60000"/>
                  </a:schemeClr>
                </a:solidFill>
              </a:rPr>
              <a:t>Give NO OFFENCE.</a:t>
            </a:r>
          </a:p>
          <a:p>
            <a:pPr marL="922338" lvl="2" indent="-300038">
              <a:lnSpc>
                <a:spcPct val="95000"/>
              </a:lnSpc>
              <a:spcBef>
                <a:spcPts val="300"/>
              </a:spcBef>
            </a:pPr>
            <a:r>
              <a:rPr lang="en-US" sz="2800" b="1" dirty="0">
                <a:solidFill>
                  <a:schemeClr val="accent5">
                    <a:lumMod val="40000"/>
                    <a:lumOff val="60000"/>
                  </a:schemeClr>
                </a:solidFill>
              </a:rPr>
              <a:t>Do not seek your own profit, but the profit of the many.</a:t>
            </a:r>
          </a:p>
          <a:p>
            <a:pPr marL="793750" lvl="2" indent="-328613">
              <a:lnSpc>
                <a:spcPct val="95000"/>
              </a:lnSpc>
              <a:spcBef>
                <a:spcPts val="300"/>
              </a:spcBef>
            </a:pPr>
            <a:endParaRPr lang="en-US" sz="2800" b="1" dirty="0">
              <a:solidFill>
                <a:schemeClr val="accent5">
                  <a:lumMod val="40000"/>
                  <a:lumOff val="60000"/>
                </a:schemeClr>
              </a:solidFill>
            </a:endParaRPr>
          </a:p>
          <a:p>
            <a:pPr marL="509588" lvl="1" indent="-225425">
              <a:spcBef>
                <a:spcPts val="300"/>
              </a:spcBef>
            </a:pPr>
            <a:endParaRPr lang="en-US" sz="2600" i="1" dirty="0">
              <a:solidFill>
                <a:schemeClr val="accent4">
                  <a:lumMod val="60000"/>
                  <a:lumOff val="40000"/>
                </a:schemeClr>
              </a:solidFill>
            </a:endParaRPr>
          </a:p>
        </p:txBody>
      </p:sp>
    </p:spTree>
    <p:extLst>
      <p:ext uri="{BB962C8B-B14F-4D97-AF65-F5344CB8AC3E}">
        <p14:creationId xmlns:p14="http://schemas.microsoft.com/office/powerpoint/2010/main" val="3054564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1000"/>
                                        <p:tgtEl>
                                          <p:spTgt spid="3">
                                            <p:txEl>
                                              <p:pRg st="7" end="7"/>
                                            </p:txEl>
                                          </p:spTgt>
                                        </p:tgtEl>
                                      </p:cBhvr>
                                    </p:animEffect>
                                    <p:anim calcmode="lin" valueType="num">
                                      <p:cBhvr>
                                        <p:cTn id="5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Effect transition="in" filter="fade">
                                      <p:cBhvr>
                                        <p:cTn id="59" dur="1000"/>
                                        <p:tgtEl>
                                          <p:spTgt spid="3">
                                            <p:txEl>
                                              <p:pRg st="8" end="8"/>
                                            </p:txEl>
                                          </p:spTgt>
                                        </p:tgtEl>
                                      </p:cBhvr>
                                    </p:animEffect>
                                    <p:anim calcmode="lin" valueType="num">
                                      <p:cBhvr>
                                        <p:cTn id="6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3">
                                            <p:txEl>
                                              <p:pRg st="9" end="9"/>
                                            </p:txEl>
                                          </p:spTgt>
                                        </p:tgtEl>
                                        <p:attrNameLst>
                                          <p:attrName>style.visibility</p:attrName>
                                        </p:attrNameLst>
                                      </p:cBhvr>
                                      <p:to>
                                        <p:strVal val="visible"/>
                                      </p:to>
                                    </p:set>
                                    <p:animEffect transition="in" filter="fade">
                                      <p:cBhvr>
                                        <p:cTn id="66" dur="1000"/>
                                        <p:tgtEl>
                                          <p:spTgt spid="3">
                                            <p:txEl>
                                              <p:pRg st="9" end="9"/>
                                            </p:txEl>
                                          </p:spTgt>
                                        </p:tgtEl>
                                      </p:cBhvr>
                                    </p:animEffect>
                                    <p:anim calcmode="lin" valueType="num">
                                      <p:cBhvr>
                                        <p:cTn id="6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F5A4B-DD69-4746-8A5E-BFC02651D89A}"/>
              </a:ext>
            </a:extLst>
          </p:cNvPr>
          <p:cNvSpPr>
            <a:spLocks noGrp="1"/>
          </p:cNvSpPr>
          <p:nvPr>
            <p:ph type="title"/>
          </p:nvPr>
        </p:nvSpPr>
        <p:spPr>
          <a:xfrm>
            <a:off x="557513" y="261936"/>
            <a:ext cx="11113625" cy="1325563"/>
          </a:xfrm>
        </p:spPr>
        <p:txBody>
          <a:bodyPr>
            <a:normAutofit/>
          </a:bodyPr>
          <a:lstStyle/>
          <a:p>
            <a:pPr algn="ctr"/>
            <a:r>
              <a:rPr kumimoji="0" lang="en-US" sz="4400" b="0" i="0" u="none" strike="noStrike" kern="1200" cap="none" spc="0" normalizeH="0" baseline="0" noProof="0" dirty="0">
                <a:ln>
                  <a:noFill/>
                </a:ln>
                <a:solidFill>
                  <a:schemeClr val="bg1"/>
                </a:solidFill>
                <a:effectLst/>
                <a:uLnTx/>
                <a:uFillTx/>
                <a:ea typeface="+mj-ea"/>
                <a:cs typeface="+mj-cs"/>
              </a:rPr>
              <a:t>Honoring Headship</a:t>
            </a:r>
            <a:br>
              <a:rPr kumimoji="0" lang="en-US" sz="4400" b="0" i="0" u="none" strike="noStrike" kern="1200" cap="none" spc="0" normalizeH="0" baseline="0" noProof="0" dirty="0">
                <a:ln>
                  <a:noFill/>
                </a:ln>
                <a:solidFill>
                  <a:schemeClr val="bg1"/>
                </a:solidFill>
                <a:effectLst/>
                <a:uLnTx/>
                <a:uFillTx/>
                <a:ea typeface="+mj-ea"/>
                <a:cs typeface="+mj-cs"/>
              </a:rPr>
            </a:br>
            <a:r>
              <a:rPr kumimoji="0" lang="en-US" sz="3200" b="0" i="0" u="none" strike="noStrike" kern="1200" cap="none" spc="0" normalizeH="0" baseline="0" noProof="0" dirty="0">
                <a:ln>
                  <a:noFill/>
                </a:ln>
                <a:solidFill>
                  <a:schemeClr val="bg1"/>
                </a:solidFill>
                <a:effectLst/>
                <a:uLnTx/>
                <a:uFillTx/>
                <a:ea typeface="+mj-ea"/>
                <a:cs typeface="+mj-cs"/>
              </a:rPr>
              <a:t>(1 Corinthians 11:1-16)</a:t>
            </a:r>
            <a:endParaRPr lang="en-US" dirty="0">
              <a:solidFill>
                <a:schemeClr val="bg1"/>
              </a:solidFill>
            </a:endParaRPr>
          </a:p>
        </p:txBody>
      </p:sp>
      <p:sp>
        <p:nvSpPr>
          <p:cNvPr id="3" name="Content Placeholder 2">
            <a:extLst>
              <a:ext uri="{FF2B5EF4-FFF2-40B4-BE49-F238E27FC236}">
                <a16:creationId xmlns:a16="http://schemas.microsoft.com/office/drawing/2014/main" id="{C3674C89-F20E-4D0F-9531-A6C6061D7356}"/>
              </a:ext>
            </a:extLst>
          </p:cNvPr>
          <p:cNvSpPr>
            <a:spLocks noGrp="1"/>
          </p:cNvSpPr>
          <p:nvPr>
            <p:ph idx="1"/>
          </p:nvPr>
        </p:nvSpPr>
        <p:spPr>
          <a:xfrm>
            <a:off x="365596" y="1587499"/>
            <a:ext cx="11671505" cy="5384801"/>
          </a:xfrm>
        </p:spPr>
        <p:txBody>
          <a:bodyPr>
            <a:normAutofit/>
          </a:bodyPr>
          <a:lstStyle/>
          <a:p>
            <a:pPr>
              <a:lnSpc>
                <a:spcPct val="95000"/>
              </a:lnSpc>
              <a:spcBef>
                <a:spcPts val="300"/>
              </a:spcBef>
            </a:pPr>
            <a:r>
              <a:rPr lang="en-US" sz="3000" b="1" dirty="0">
                <a:solidFill>
                  <a:schemeClr val="bg1"/>
                </a:solidFill>
              </a:rPr>
              <a:t>As an apostle and follower of Christ, Paul set examples and handed down teaching which should be followed by all disciples  (11:1-2;    Phil. 3:17; 2 Thess. 3:7-9).</a:t>
            </a:r>
          </a:p>
          <a:p>
            <a:pPr marL="465138" lvl="1" indent="-300038">
              <a:lnSpc>
                <a:spcPct val="95000"/>
              </a:lnSpc>
              <a:spcBef>
                <a:spcPts val="300"/>
              </a:spcBef>
            </a:pPr>
            <a:r>
              <a:rPr lang="en-US" sz="2800" i="1" dirty="0">
                <a:solidFill>
                  <a:schemeClr val="accent4">
                    <a:lumMod val="60000"/>
                    <a:lumOff val="40000"/>
                  </a:schemeClr>
                </a:solidFill>
              </a:rPr>
              <a:t>In this context, that would include his willingness to forego his rights .and privileges for the welfare of others (8:13; 9:11-12, 19-22; 10:31-33).</a:t>
            </a:r>
          </a:p>
          <a:p>
            <a:pPr marL="465138" lvl="1" indent="-300038">
              <a:lnSpc>
                <a:spcPct val="95000"/>
              </a:lnSpc>
              <a:spcBef>
                <a:spcPts val="300"/>
              </a:spcBef>
            </a:pPr>
            <a:r>
              <a:rPr lang="en-US" sz="2800" i="1" dirty="0">
                <a:solidFill>
                  <a:schemeClr val="accent4">
                    <a:lumMod val="60000"/>
                    <a:lumOff val="40000"/>
                  </a:schemeClr>
                </a:solidFill>
              </a:rPr>
              <a:t>It would also apply to what is about to be discussed regarding respecting headship.</a:t>
            </a:r>
          </a:p>
          <a:p>
            <a:pPr marL="465138" indent="-300038">
              <a:lnSpc>
                <a:spcPct val="95000"/>
              </a:lnSpc>
              <a:spcBef>
                <a:spcPts val="300"/>
              </a:spcBef>
            </a:pPr>
            <a:r>
              <a:rPr lang="en-US" i="1" dirty="0">
                <a:solidFill>
                  <a:schemeClr val="accent4">
                    <a:lumMod val="60000"/>
                    <a:lumOff val="40000"/>
                  </a:schemeClr>
                </a:solidFill>
              </a:rPr>
              <a:t>Paul praises the Corinthians for remembering him and keeping the </a:t>
            </a:r>
            <a:r>
              <a:rPr lang="en-US" i="1" dirty="0">
                <a:solidFill>
                  <a:schemeClr val="accent4">
                    <a:lumMod val="60000"/>
                    <a:lumOff val="40000"/>
                  </a:schemeClr>
                </a:solidFill>
                <a:effectLst>
                  <a:glow rad="228600">
                    <a:schemeClr val="accent2">
                      <a:satMod val="175000"/>
                      <a:alpha val="40000"/>
                    </a:schemeClr>
                  </a:glow>
                </a:effectLst>
              </a:rPr>
              <a:t>apostolic traditions </a:t>
            </a:r>
            <a:r>
              <a:rPr lang="en-US" i="1" dirty="0">
                <a:solidFill>
                  <a:schemeClr val="accent4">
                    <a:lumMod val="60000"/>
                    <a:lumOff val="40000"/>
                  </a:schemeClr>
                </a:solidFill>
              </a:rPr>
              <a:t>just as he delivered them (2 Thess. 2:15; 3:6).</a:t>
            </a:r>
          </a:p>
          <a:p>
            <a:pPr>
              <a:lnSpc>
                <a:spcPct val="95000"/>
              </a:lnSpc>
              <a:spcBef>
                <a:spcPts val="300"/>
              </a:spcBef>
            </a:pPr>
            <a:endParaRPr lang="en-US" b="1" dirty="0">
              <a:solidFill>
                <a:schemeClr val="accent5">
                  <a:lumMod val="40000"/>
                  <a:lumOff val="60000"/>
                </a:schemeClr>
              </a:solidFill>
            </a:endParaRPr>
          </a:p>
          <a:p>
            <a:pPr marL="509588" lvl="1" indent="-225425">
              <a:spcBef>
                <a:spcPts val="300"/>
              </a:spcBef>
            </a:pPr>
            <a:endParaRPr lang="en-US" sz="2600" i="1" dirty="0">
              <a:solidFill>
                <a:schemeClr val="accent4">
                  <a:lumMod val="60000"/>
                  <a:lumOff val="40000"/>
                </a:schemeClr>
              </a:solidFill>
            </a:endParaRPr>
          </a:p>
        </p:txBody>
      </p:sp>
    </p:spTree>
    <p:extLst>
      <p:ext uri="{BB962C8B-B14F-4D97-AF65-F5344CB8AC3E}">
        <p14:creationId xmlns:p14="http://schemas.microsoft.com/office/powerpoint/2010/main" val="2931679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F5A4B-DD69-4746-8A5E-BFC02651D89A}"/>
              </a:ext>
            </a:extLst>
          </p:cNvPr>
          <p:cNvSpPr>
            <a:spLocks noGrp="1"/>
          </p:cNvSpPr>
          <p:nvPr>
            <p:ph type="title"/>
          </p:nvPr>
        </p:nvSpPr>
        <p:spPr>
          <a:xfrm>
            <a:off x="557513" y="261936"/>
            <a:ext cx="11113625" cy="1325563"/>
          </a:xfrm>
        </p:spPr>
        <p:txBody>
          <a:bodyPr>
            <a:normAutofit/>
          </a:bodyPr>
          <a:lstStyle/>
          <a:p>
            <a:pPr algn="ctr"/>
            <a:r>
              <a:rPr kumimoji="0" lang="en-US" sz="4400" b="0" i="0" u="none" strike="noStrike" kern="1200" cap="none" spc="0" normalizeH="0" baseline="0" noProof="0" dirty="0">
                <a:ln>
                  <a:noFill/>
                </a:ln>
                <a:solidFill>
                  <a:schemeClr val="bg1"/>
                </a:solidFill>
                <a:effectLst/>
                <a:uLnTx/>
                <a:uFillTx/>
                <a:ea typeface="+mj-ea"/>
                <a:cs typeface="+mj-cs"/>
              </a:rPr>
              <a:t>Honoring Headship</a:t>
            </a:r>
            <a:br>
              <a:rPr kumimoji="0" lang="en-US" sz="4400" b="0" i="0" u="none" strike="noStrike" kern="1200" cap="none" spc="0" normalizeH="0" baseline="0" noProof="0" dirty="0">
                <a:ln>
                  <a:noFill/>
                </a:ln>
                <a:solidFill>
                  <a:schemeClr val="bg1"/>
                </a:solidFill>
                <a:effectLst/>
                <a:uLnTx/>
                <a:uFillTx/>
                <a:ea typeface="+mj-ea"/>
                <a:cs typeface="+mj-cs"/>
              </a:rPr>
            </a:br>
            <a:r>
              <a:rPr kumimoji="0" lang="en-US" sz="3200" b="0" i="0" u="none" strike="noStrike" kern="1200" cap="none" spc="0" normalizeH="0" baseline="0" noProof="0" dirty="0">
                <a:ln>
                  <a:noFill/>
                </a:ln>
                <a:solidFill>
                  <a:schemeClr val="bg1"/>
                </a:solidFill>
                <a:effectLst/>
                <a:uLnTx/>
                <a:uFillTx/>
                <a:ea typeface="+mj-ea"/>
                <a:cs typeface="+mj-cs"/>
              </a:rPr>
              <a:t>(1 Corinthians 11:1-16)</a:t>
            </a:r>
            <a:endParaRPr lang="en-US" dirty="0">
              <a:solidFill>
                <a:schemeClr val="bg1"/>
              </a:solidFill>
            </a:endParaRPr>
          </a:p>
        </p:txBody>
      </p:sp>
      <p:sp>
        <p:nvSpPr>
          <p:cNvPr id="3" name="Content Placeholder 2">
            <a:extLst>
              <a:ext uri="{FF2B5EF4-FFF2-40B4-BE49-F238E27FC236}">
                <a16:creationId xmlns:a16="http://schemas.microsoft.com/office/drawing/2014/main" id="{C3674C89-F20E-4D0F-9531-A6C6061D7356}"/>
              </a:ext>
            </a:extLst>
          </p:cNvPr>
          <p:cNvSpPr>
            <a:spLocks noGrp="1"/>
          </p:cNvSpPr>
          <p:nvPr>
            <p:ph idx="1"/>
          </p:nvPr>
        </p:nvSpPr>
        <p:spPr>
          <a:xfrm>
            <a:off x="365596" y="1587499"/>
            <a:ext cx="11671505" cy="5384801"/>
          </a:xfrm>
        </p:spPr>
        <p:txBody>
          <a:bodyPr>
            <a:normAutofit/>
          </a:bodyPr>
          <a:lstStyle/>
          <a:p>
            <a:pPr>
              <a:lnSpc>
                <a:spcPct val="95000"/>
              </a:lnSpc>
              <a:spcBef>
                <a:spcPts val="300"/>
              </a:spcBef>
            </a:pPr>
            <a:r>
              <a:rPr lang="en-US" sz="3000" b="1" dirty="0">
                <a:solidFill>
                  <a:schemeClr val="bg1"/>
                </a:solidFill>
              </a:rPr>
              <a:t>There is an order of “headship” (11:3).</a:t>
            </a:r>
          </a:p>
          <a:p>
            <a:pPr lvl="1">
              <a:lnSpc>
                <a:spcPct val="95000"/>
              </a:lnSpc>
              <a:spcBef>
                <a:spcPts val="300"/>
              </a:spcBef>
            </a:pPr>
            <a:r>
              <a:rPr lang="en-US" sz="2800" b="1" i="1" dirty="0">
                <a:solidFill>
                  <a:schemeClr val="accent4">
                    <a:lumMod val="60000"/>
                    <a:lumOff val="40000"/>
                  </a:schemeClr>
                </a:solidFill>
              </a:rPr>
              <a:t>God &gt; Christ &gt; Man &gt; Woman</a:t>
            </a:r>
            <a:r>
              <a:rPr lang="en-US" sz="2600" b="1" dirty="0">
                <a:solidFill>
                  <a:schemeClr val="bg1"/>
                </a:solidFill>
              </a:rPr>
              <a:t>	</a:t>
            </a:r>
          </a:p>
          <a:p>
            <a:pPr>
              <a:lnSpc>
                <a:spcPct val="95000"/>
              </a:lnSpc>
              <a:spcBef>
                <a:spcPts val="300"/>
              </a:spcBef>
            </a:pPr>
            <a:r>
              <a:rPr lang="en-US" sz="3000" b="1" dirty="0">
                <a:solidFill>
                  <a:schemeClr val="bg1"/>
                </a:solidFill>
              </a:rPr>
              <a:t>Every man praying or prophesying having his head covers dishonors his head – Christ (11:4).</a:t>
            </a:r>
          </a:p>
          <a:p>
            <a:pPr>
              <a:lnSpc>
                <a:spcPct val="95000"/>
              </a:lnSpc>
              <a:spcBef>
                <a:spcPts val="300"/>
              </a:spcBef>
            </a:pPr>
            <a:r>
              <a:rPr lang="en-US" sz="3000" b="1" dirty="0">
                <a:solidFill>
                  <a:schemeClr val="bg1"/>
                </a:solidFill>
              </a:rPr>
              <a:t>Every woman praying or prophesying with her head uncovered dishonors her head (11:5).</a:t>
            </a:r>
          </a:p>
          <a:p>
            <a:pPr marL="569913" lvl="1" indent="-285750">
              <a:lnSpc>
                <a:spcPct val="95000"/>
              </a:lnSpc>
              <a:spcBef>
                <a:spcPts val="300"/>
              </a:spcBef>
            </a:pPr>
            <a:r>
              <a:rPr lang="en-US" sz="2800" i="1" dirty="0">
                <a:solidFill>
                  <a:schemeClr val="accent4">
                    <a:lumMod val="60000"/>
                    <a:lumOff val="40000"/>
                  </a:schemeClr>
                </a:solidFill>
              </a:rPr>
              <a:t>If the woman prays uncovered, it is as if her head were shaved! </a:t>
            </a:r>
          </a:p>
          <a:p>
            <a:pPr marL="1027113" lvl="3" indent="-285750">
              <a:lnSpc>
                <a:spcPct val="95000"/>
              </a:lnSpc>
              <a:spcBef>
                <a:spcPts val="300"/>
              </a:spcBef>
            </a:pPr>
            <a:r>
              <a:rPr lang="en-US" sz="2600" dirty="0">
                <a:solidFill>
                  <a:schemeClr val="accent5">
                    <a:lumMod val="40000"/>
                    <a:lumOff val="60000"/>
                  </a:schemeClr>
                </a:solidFill>
              </a:rPr>
              <a:t>“She may as well shave her head” (CEV, 11:5b).</a:t>
            </a:r>
          </a:p>
          <a:p>
            <a:pPr marL="569913" lvl="1" indent="-285750">
              <a:lnSpc>
                <a:spcPct val="95000"/>
              </a:lnSpc>
              <a:spcBef>
                <a:spcPts val="300"/>
              </a:spcBef>
            </a:pPr>
            <a:r>
              <a:rPr lang="en-US" sz="2800" i="1" dirty="0">
                <a:solidFill>
                  <a:schemeClr val="accent4">
                    <a:lumMod val="60000"/>
                    <a:lumOff val="40000"/>
                  </a:schemeClr>
                </a:solidFill>
              </a:rPr>
              <a:t>“If a woman is not covered, let her also be shorn,” but since it is shameful for a woman to be shorn or shaved, she is to be covered when praying or prophesying (11:6).</a:t>
            </a:r>
          </a:p>
          <a:p>
            <a:pPr marL="509588" lvl="1" indent="-225425">
              <a:spcBef>
                <a:spcPts val="300"/>
              </a:spcBef>
            </a:pPr>
            <a:endParaRPr lang="en-US" sz="2600" i="1" dirty="0">
              <a:solidFill>
                <a:schemeClr val="accent4">
                  <a:lumMod val="60000"/>
                  <a:lumOff val="40000"/>
                </a:schemeClr>
              </a:solidFill>
            </a:endParaRPr>
          </a:p>
        </p:txBody>
      </p:sp>
    </p:spTree>
    <p:extLst>
      <p:ext uri="{BB962C8B-B14F-4D97-AF65-F5344CB8AC3E}">
        <p14:creationId xmlns:p14="http://schemas.microsoft.com/office/powerpoint/2010/main" val="3378414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F5A4B-DD69-4746-8A5E-BFC02651D89A}"/>
              </a:ext>
            </a:extLst>
          </p:cNvPr>
          <p:cNvSpPr>
            <a:spLocks noGrp="1"/>
          </p:cNvSpPr>
          <p:nvPr>
            <p:ph type="title"/>
          </p:nvPr>
        </p:nvSpPr>
        <p:spPr>
          <a:xfrm>
            <a:off x="557513" y="261936"/>
            <a:ext cx="11113625" cy="1325563"/>
          </a:xfrm>
        </p:spPr>
        <p:txBody>
          <a:bodyPr>
            <a:normAutofit/>
          </a:bodyPr>
          <a:lstStyle/>
          <a:p>
            <a:pPr algn="ctr"/>
            <a:r>
              <a:rPr kumimoji="0" lang="en-US" sz="4400" b="0" i="0" u="none" strike="noStrike" kern="1200" cap="none" spc="0" normalizeH="0" baseline="0" noProof="0" dirty="0">
                <a:ln>
                  <a:noFill/>
                </a:ln>
                <a:solidFill>
                  <a:schemeClr val="bg1"/>
                </a:solidFill>
                <a:effectLst/>
                <a:uLnTx/>
                <a:uFillTx/>
                <a:ea typeface="+mj-ea"/>
                <a:cs typeface="+mj-cs"/>
              </a:rPr>
              <a:t>Honoring Headship</a:t>
            </a:r>
            <a:br>
              <a:rPr kumimoji="0" lang="en-US" sz="4400" b="0" i="0" u="none" strike="noStrike" kern="1200" cap="none" spc="0" normalizeH="0" baseline="0" noProof="0" dirty="0">
                <a:ln>
                  <a:noFill/>
                </a:ln>
                <a:solidFill>
                  <a:schemeClr val="bg1"/>
                </a:solidFill>
                <a:effectLst/>
                <a:uLnTx/>
                <a:uFillTx/>
                <a:ea typeface="+mj-ea"/>
                <a:cs typeface="+mj-cs"/>
              </a:rPr>
            </a:br>
            <a:r>
              <a:rPr kumimoji="0" lang="en-US" sz="3200" b="0" i="0" u="none" strike="noStrike" kern="1200" cap="none" spc="0" normalizeH="0" baseline="0" noProof="0" dirty="0">
                <a:ln>
                  <a:noFill/>
                </a:ln>
                <a:solidFill>
                  <a:schemeClr val="bg1"/>
                </a:solidFill>
                <a:effectLst/>
                <a:uLnTx/>
                <a:uFillTx/>
                <a:ea typeface="+mj-ea"/>
                <a:cs typeface="+mj-cs"/>
              </a:rPr>
              <a:t>(1 Corinthians 11:1-16)</a:t>
            </a:r>
            <a:endParaRPr lang="en-US" dirty="0">
              <a:solidFill>
                <a:schemeClr val="bg1"/>
              </a:solidFill>
            </a:endParaRPr>
          </a:p>
        </p:txBody>
      </p:sp>
      <p:sp>
        <p:nvSpPr>
          <p:cNvPr id="3" name="Content Placeholder 2">
            <a:extLst>
              <a:ext uri="{FF2B5EF4-FFF2-40B4-BE49-F238E27FC236}">
                <a16:creationId xmlns:a16="http://schemas.microsoft.com/office/drawing/2014/main" id="{C3674C89-F20E-4D0F-9531-A6C6061D7356}"/>
              </a:ext>
            </a:extLst>
          </p:cNvPr>
          <p:cNvSpPr>
            <a:spLocks noGrp="1"/>
          </p:cNvSpPr>
          <p:nvPr>
            <p:ph idx="1"/>
          </p:nvPr>
        </p:nvSpPr>
        <p:spPr>
          <a:xfrm>
            <a:off x="365596" y="1587499"/>
            <a:ext cx="11671505" cy="5384801"/>
          </a:xfrm>
        </p:spPr>
        <p:txBody>
          <a:bodyPr>
            <a:normAutofit/>
          </a:bodyPr>
          <a:lstStyle/>
          <a:p>
            <a:pPr>
              <a:lnSpc>
                <a:spcPct val="95000"/>
              </a:lnSpc>
              <a:spcBef>
                <a:spcPts val="300"/>
              </a:spcBef>
            </a:pPr>
            <a:r>
              <a:rPr lang="en-US" sz="3000" b="1" dirty="0">
                <a:solidFill>
                  <a:schemeClr val="bg1"/>
                </a:solidFill>
              </a:rPr>
              <a:t>A man ought not to cover his head since he is in the image and glory of God (11:7-9).</a:t>
            </a:r>
          </a:p>
          <a:p>
            <a:pPr marL="509588" lvl="1" indent="-344488">
              <a:lnSpc>
                <a:spcPct val="95000"/>
              </a:lnSpc>
              <a:spcBef>
                <a:spcPts val="300"/>
              </a:spcBef>
            </a:pPr>
            <a:r>
              <a:rPr lang="en-US" sz="2800" i="1" dirty="0">
                <a:solidFill>
                  <a:schemeClr val="accent4">
                    <a:lumMod val="60000"/>
                    <a:lumOff val="40000"/>
                  </a:schemeClr>
                </a:solidFill>
              </a:rPr>
              <a:t>Man is not from woman, but woman is from man.</a:t>
            </a:r>
          </a:p>
          <a:p>
            <a:pPr marL="509588" lvl="1" indent="-344488">
              <a:lnSpc>
                <a:spcPct val="95000"/>
              </a:lnSpc>
              <a:spcBef>
                <a:spcPts val="300"/>
              </a:spcBef>
            </a:pPr>
            <a:r>
              <a:rPr lang="en-US" sz="2800" i="1" dirty="0">
                <a:solidFill>
                  <a:schemeClr val="accent4">
                    <a:lumMod val="60000"/>
                    <a:lumOff val="40000"/>
                  </a:schemeClr>
                </a:solidFill>
              </a:rPr>
              <a:t>Man was not created for the woman, but the woman for the man (Genesis 2:18, 21-23).</a:t>
            </a:r>
          </a:p>
          <a:p>
            <a:pPr>
              <a:lnSpc>
                <a:spcPct val="95000"/>
              </a:lnSpc>
              <a:spcBef>
                <a:spcPts val="300"/>
              </a:spcBef>
            </a:pPr>
            <a:r>
              <a:rPr lang="en-US" sz="3000" b="1" dirty="0">
                <a:solidFill>
                  <a:schemeClr val="bg1"/>
                </a:solidFill>
              </a:rPr>
              <a:t>For this reason a woman ought to have a symbol authority on her head (11:10).</a:t>
            </a:r>
          </a:p>
          <a:p>
            <a:pPr marL="509588" lvl="1" indent="-344488">
              <a:lnSpc>
                <a:spcPct val="95000"/>
              </a:lnSpc>
              <a:spcBef>
                <a:spcPts val="300"/>
              </a:spcBef>
            </a:pPr>
            <a:r>
              <a:rPr lang="en-US" sz="2800" i="1" dirty="0">
                <a:solidFill>
                  <a:schemeClr val="accent4">
                    <a:lumMod val="60000"/>
                    <a:lumOff val="40000"/>
                  </a:schemeClr>
                </a:solidFill>
              </a:rPr>
              <a:t>“Because of the angels” may refer to angels “as watchers over the natural order” (TDNT, v. 2, p. 574).</a:t>
            </a:r>
          </a:p>
          <a:p>
            <a:pPr>
              <a:lnSpc>
                <a:spcPct val="95000"/>
              </a:lnSpc>
              <a:spcBef>
                <a:spcPts val="300"/>
              </a:spcBef>
            </a:pPr>
            <a:r>
              <a:rPr lang="en-US" sz="3000" b="1" dirty="0">
                <a:solidFill>
                  <a:schemeClr val="bg1"/>
                </a:solidFill>
              </a:rPr>
              <a:t>The order of headship does not alter the mutual dependence of man and woman (11:11-12).</a:t>
            </a:r>
          </a:p>
          <a:p>
            <a:pPr marL="509588" lvl="1" indent="-225425">
              <a:spcBef>
                <a:spcPts val="300"/>
              </a:spcBef>
            </a:pPr>
            <a:endParaRPr lang="en-US" sz="2600" i="1" dirty="0">
              <a:solidFill>
                <a:schemeClr val="accent4">
                  <a:lumMod val="60000"/>
                  <a:lumOff val="40000"/>
                </a:schemeClr>
              </a:solidFill>
            </a:endParaRPr>
          </a:p>
        </p:txBody>
      </p:sp>
    </p:spTree>
    <p:extLst>
      <p:ext uri="{BB962C8B-B14F-4D97-AF65-F5344CB8AC3E}">
        <p14:creationId xmlns:p14="http://schemas.microsoft.com/office/powerpoint/2010/main" val="3025358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F5A4B-DD69-4746-8A5E-BFC02651D89A}"/>
              </a:ext>
            </a:extLst>
          </p:cNvPr>
          <p:cNvSpPr>
            <a:spLocks noGrp="1"/>
          </p:cNvSpPr>
          <p:nvPr>
            <p:ph type="title"/>
          </p:nvPr>
        </p:nvSpPr>
        <p:spPr>
          <a:xfrm>
            <a:off x="557513" y="261936"/>
            <a:ext cx="11113625" cy="1325563"/>
          </a:xfrm>
        </p:spPr>
        <p:txBody>
          <a:bodyPr>
            <a:normAutofit/>
          </a:bodyPr>
          <a:lstStyle/>
          <a:p>
            <a:pPr algn="ctr"/>
            <a:r>
              <a:rPr kumimoji="0" lang="en-US" sz="4400" b="0" i="0" u="none" strike="noStrike" kern="1200" cap="none" spc="0" normalizeH="0" baseline="0" noProof="0" dirty="0">
                <a:ln>
                  <a:noFill/>
                </a:ln>
                <a:solidFill>
                  <a:schemeClr val="bg1"/>
                </a:solidFill>
                <a:effectLst/>
                <a:uLnTx/>
                <a:uFillTx/>
                <a:ea typeface="+mj-ea"/>
                <a:cs typeface="+mj-cs"/>
              </a:rPr>
              <a:t>Honoring Headship</a:t>
            </a:r>
            <a:br>
              <a:rPr kumimoji="0" lang="en-US" sz="4400" b="0" i="0" u="none" strike="noStrike" kern="1200" cap="none" spc="0" normalizeH="0" baseline="0" noProof="0" dirty="0">
                <a:ln>
                  <a:noFill/>
                </a:ln>
                <a:solidFill>
                  <a:schemeClr val="bg1"/>
                </a:solidFill>
                <a:effectLst/>
                <a:uLnTx/>
                <a:uFillTx/>
                <a:ea typeface="+mj-ea"/>
                <a:cs typeface="+mj-cs"/>
              </a:rPr>
            </a:br>
            <a:r>
              <a:rPr kumimoji="0" lang="en-US" sz="3200" b="0" i="0" u="none" strike="noStrike" kern="1200" cap="none" spc="0" normalizeH="0" baseline="0" noProof="0" dirty="0">
                <a:ln>
                  <a:noFill/>
                </a:ln>
                <a:solidFill>
                  <a:schemeClr val="bg1"/>
                </a:solidFill>
                <a:effectLst/>
                <a:uLnTx/>
                <a:uFillTx/>
                <a:ea typeface="+mj-ea"/>
                <a:cs typeface="+mj-cs"/>
              </a:rPr>
              <a:t>(1 Corinthians </a:t>
            </a:r>
            <a:r>
              <a:rPr lang="en-US" sz="3200" dirty="0">
                <a:solidFill>
                  <a:schemeClr val="bg1"/>
                </a:solidFill>
              </a:rPr>
              <a:t>11:1-16</a:t>
            </a:r>
            <a:r>
              <a:rPr kumimoji="0" lang="en-US" sz="3200" b="0" i="0" u="none" strike="noStrike" kern="1200" cap="none" spc="0" normalizeH="0" baseline="0" noProof="0" dirty="0">
                <a:ln>
                  <a:noFill/>
                </a:ln>
                <a:solidFill>
                  <a:schemeClr val="bg1"/>
                </a:solidFill>
                <a:effectLst/>
                <a:uLnTx/>
                <a:uFillTx/>
                <a:ea typeface="+mj-ea"/>
                <a:cs typeface="+mj-cs"/>
              </a:rPr>
              <a:t>)</a:t>
            </a:r>
            <a:endParaRPr lang="en-US" dirty="0">
              <a:solidFill>
                <a:schemeClr val="bg1"/>
              </a:solidFill>
            </a:endParaRPr>
          </a:p>
        </p:txBody>
      </p:sp>
      <p:sp>
        <p:nvSpPr>
          <p:cNvPr id="3" name="Content Placeholder 2">
            <a:extLst>
              <a:ext uri="{FF2B5EF4-FFF2-40B4-BE49-F238E27FC236}">
                <a16:creationId xmlns:a16="http://schemas.microsoft.com/office/drawing/2014/main" id="{C3674C89-F20E-4D0F-9531-A6C6061D7356}"/>
              </a:ext>
            </a:extLst>
          </p:cNvPr>
          <p:cNvSpPr>
            <a:spLocks noGrp="1"/>
          </p:cNvSpPr>
          <p:nvPr>
            <p:ph idx="1"/>
          </p:nvPr>
        </p:nvSpPr>
        <p:spPr>
          <a:xfrm>
            <a:off x="365596" y="1587499"/>
            <a:ext cx="11671505" cy="5384801"/>
          </a:xfrm>
        </p:spPr>
        <p:txBody>
          <a:bodyPr>
            <a:normAutofit/>
          </a:bodyPr>
          <a:lstStyle/>
          <a:p>
            <a:pPr>
              <a:lnSpc>
                <a:spcPct val="95000"/>
              </a:lnSpc>
              <a:spcBef>
                <a:spcPts val="300"/>
              </a:spcBef>
            </a:pPr>
            <a:r>
              <a:rPr lang="en-US" sz="3000" b="1" dirty="0">
                <a:solidFill>
                  <a:schemeClr val="bg1"/>
                </a:solidFill>
              </a:rPr>
              <a:t>The Corinthians are challenged to “judge” for themselves:*   Is it proper for a woman to pray to God with her head uncovered (11:13)? </a:t>
            </a:r>
          </a:p>
          <a:p>
            <a:pPr marL="509588" lvl="1" indent="-284163">
              <a:lnSpc>
                <a:spcPct val="95000"/>
              </a:lnSpc>
              <a:spcBef>
                <a:spcPts val="300"/>
              </a:spcBef>
            </a:pPr>
            <a:r>
              <a:rPr lang="en-US" sz="2800" i="1" dirty="0">
                <a:solidFill>
                  <a:schemeClr val="accent4">
                    <a:lumMod val="60000"/>
                    <a:lumOff val="40000"/>
                  </a:schemeClr>
                </a:solidFill>
              </a:rPr>
              <a:t>Nature teaches that if a man has long hair it is a shame, but if a woman has long hair, it is a glory (11:14-15).</a:t>
            </a:r>
          </a:p>
          <a:p>
            <a:pPr marL="749300" lvl="2" indent="-239713">
              <a:lnSpc>
                <a:spcPct val="95000"/>
              </a:lnSpc>
              <a:spcBef>
                <a:spcPts val="300"/>
              </a:spcBef>
            </a:pPr>
            <a:r>
              <a:rPr lang="en-US" sz="2800" b="1" dirty="0">
                <a:solidFill>
                  <a:schemeClr val="accent5">
                    <a:lumMod val="40000"/>
                    <a:lumOff val="60000"/>
                  </a:schemeClr>
                </a:solidFill>
              </a:rPr>
              <a:t>“Nature” typically refers to how things are ordered by God in the physical creation (Rom. 1:26; 11:21),</a:t>
            </a:r>
          </a:p>
          <a:p>
            <a:pPr marL="1035050" lvl="3" indent="-285750">
              <a:lnSpc>
                <a:spcPct val="95000"/>
              </a:lnSpc>
              <a:spcBef>
                <a:spcPts val="300"/>
              </a:spcBef>
            </a:pPr>
            <a:r>
              <a:rPr lang="en-US" sz="2600" b="1" dirty="0">
                <a:solidFill>
                  <a:schemeClr val="accent6">
                    <a:lumMod val="40000"/>
                    <a:lumOff val="60000"/>
                  </a:schemeClr>
                </a:solidFill>
              </a:rPr>
              <a:t>“Nature” can also refer to something established by long habit (Eph. 2:3),</a:t>
            </a:r>
          </a:p>
          <a:p>
            <a:pPr marL="1035050" lvl="3" indent="-285750">
              <a:lnSpc>
                <a:spcPct val="95000"/>
              </a:lnSpc>
              <a:spcBef>
                <a:spcPts val="300"/>
              </a:spcBef>
            </a:pPr>
            <a:r>
              <a:rPr lang="en-US" sz="2600" b="1" dirty="0">
                <a:solidFill>
                  <a:schemeClr val="accent6">
                    <a:lumMod val="40000"/>
                    <a:lumOff val="60000"/>
                  </a:schemeClr>
                </a:solidFill>
              </a:rPr>
              <a:t>In either case, it teaches what is “proper” here  (Matt. 3:15; Eph. 5:3;           1 Tim. 2:10; Heb. 2:10; 7:26).</a:t>
            </a:r>
          </a:p>
          <a:p>
            <a:pPr marL="793750" lvl="2" indent="-284163">
              <a:lnSpc>
                <a:spcPct val="95000"/>
              </a:lnSpc>
              <a:spcBef>
                <a:spcPts val="300"/>
              </a:spcBef>
            </a:pPr>
            <a:r>
              <a:rPr lang="en-US" sz="2800" b="1" dirty="0">
                <a:solidFill>
                  <a:schemeClr val="accent5">
                    <a:lumMod val="40000"/>
                    <a:lumOff val="60000"/>
                  </a:schemeClr>
                </a:solidFill>
              </a:rPr>
              <a:t>Nature teaches that the woman’s “hair is given to her for a covering.”</a:t>
            </a:r>
          </a:p>
          <a:p>
            <a:pPr marL="336550" lvl="1" indent="-284163">
              <a:lnSpc>
                <a:spcPct val="95000"/>
              </a:lnSpc>
              <a:spcBef>
                <a:spcPts val="300"/>
              </a:spcBef>
            </a:pPr>
            <a:r>
              <a:rPr lang="en-US" sz="2800" i="1" dirty="0">
                <a:solidFill>
                  <a:schemeClr val="accent4">
                    <a:lumMod val="60000"/>
                    <a:lumOff val="40000"/>
                  </a:schemeClr>
                </a:solidFill>
              </a:rPr>
              <a:t>“But if anyone seems to be contentious, we have no such custom, nor do the churches of God” (11:16).</a:t>
            </a:r>
          </a:p>
          <a:p>
            <a:pPr marL="336550" lvl="1" indent="-284163">
              <a:lnSpc>
                <a:spcPct val="95000"/>
              </a:lnSpc>
              <a:spcBef>
                <a:spcPts val="300"/>
              </a:spcBef>
            </a:pPr>
            <a:endParaRPr lang="en-US" sz="3200" b="1" dirty="0">
              <a:solidFill>
                <a:schemeClr val="accent5">
                  <a:lumMod val="40000"/>
                  <a:lumOff val="60000"/>
                </a:schemeClr>
              </a:solidFill>
            </a:endParaRPr>
          </a:p>
          <a:p>
            <a:pPr marL="509588" lvl="1" indent="-225425">
              <a:spcBef>
                <a:spcPts val="300"/>
              </a:spcBef>
            </a:pPr>
            <a:endParaRPr lang="en-US" sz="2600" i="1" dirty="0">
              <a:solidFill>
                <a:schemeClr val="accent4">
                  <a:lumMod val="60000"/>
                  <a:lumOff val="40000"/>
                </a:schemeClr>
              </a:solidFill>
            </a:endParaRPr>
          </a:p>
        </p:txBody>
      </p:sp>
    </p:spTree>
    <p:extLst>
      <p:ext uri="{BB962C8B-B14F-4D97-AF65-F5344CB8AC3E}">
        <p14:creationId xmlns:p14="http://schemas.microsoft.com/office/powerpoint/2010/main" val="312108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nstantia-Franklin Gothic Book">
      <a:majorFont>
        <a:latin typeface="Constantia" panose="02030602050306030303"/>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8845</TotalTime>
  <Words>2170</Words>
  <Application>Microsoft Office PowerPoint</Application>
  <PresentationFormat>Widescreen</PresentationFormat>
  <Paragraphs>133</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Constantia</vt:lpstr>
      <vt:lpstr>Franklin Gothic Book</vt:lpstr>
      <vt:lpstr>Office Theme</vt:lpstr>
      <vt:lpstr>Studies in the Epistles</vt:lpstr>
      <vt:lpstr>Outline of 1 Corinthians</vt:lpstr>
      <vt:lpstr>Flee Idolatry (1 Corinthians 10)</vt:lpstr>
      <vt:lpstr>Flee Idolatry (1 Corinthians 10)</vt:lpstr>
      <vt:lpstr>Flee Idolatry (1 Corinthians 10)</vt:lpstr>
      <vt:lpstr>Honoring Headship (1 Corinthians 11:1-16)</vt:lpstr>
      <vt:lpstr>Honoring Headship (1 Corinthians 11:1-16)</vt:lpstr>
      <vt:lpstr>Honoring Headship (1 Corinthians 11:1-16)</vt:lpstr>
      <vt:lpstr>Honoring Headship (1 Corinthians 11:1-16)</vt:lpstr>
      <vt:lpstr>The Lord’s Supper (1 Corinthians 11:17-34)</vt:lpstr>
      <vt:lpstr>Key concepts: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Studies in the Epistles</dc:title>
  <dc:creator>Steve</dc:creator>
  <cp:lastModifiedBy>Steve</cp:lastModifiedBy>
  <cp:revision>184</cp:revision>
  <cp:lastPrinted>2021-12-08T17:00:01Z</cp:lastPrinted>
  <dcterms:created xsi:type="dcterms:W3CDTF">2021-08-25T18:02:30Z</dcterms:created>
  <dcterms:modified xsi:type="dcterms:W3CDTF">2021-12-08T18:29:16Z</dcterms:modified>
</cp:coreProperties>
</file>