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0" r:id="rId3"/>
    <p:sldId id="258" r:id="rId4"/>
    <p:sldId id="264" r:id="rId5"/>
    <p:sldId id="265" r:id="rId6"/>
    <p:sldId id="267" r:id="rId7"/>
    <p:sldId id="269" r:id="rId8"/>
    <p:sldId id="270" r:id="rId9"/>
    <p:sldId id="271" r:id="rId10"/>
    <p:sldId id="272" r:id="rId11"/>
    <p:sldId id="273" r:id="rId12"/>
    <p:sldId id="274" r:id="rId13"/>
    <p:sldId id="266" r:id="rId14"/>
  </p:sldIdLst>
  <p:sldSz cx="12192000" cy="6858000"/>
  <p:notesSz cx="6954838"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29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124" autoAdjust="0"/>
  </p:normalViewPr>
  <p:slideViewPr>
    <p:cSldViewPr snapToGrid="0">
      <p:cViewPr varScale="1">
        <p:scale>
          <a:sx n="55" d="100"/>
          <a:sy n="55" d="100"/>
        </p:scale>
        <p:origin x="46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567"/>
          </a:xfrm>
          <a:prstGeom prst="rect">
            <a:avLst/>
          </a:prstGeom>
        </p:spPr>
        <p:txBody>
          <a:bodyPr vert="horz" lIns="92537" tIns="46269" rIns="92537" bIns="46269" rtlCol="0"/>
          <a:lstStyle>
            <a:lvl1pPr algn="l">
              <a:defRPr sz="1200"/>
            </a:lvl1pPr>
          </a:lstStyle>
          <a:p>
            <a:endParaRPr lang="en-US"/>
          </a:p>
        </p:txBody>
      </p:sp>
      <p:sp>
        <p:nvSpPr>
          <p:cNvPr id="3" name="Date Placeholder 2"/>
          <p:cNvSpPr>
            <a:spLocks noGrp="1"/>
          </p:cNvSpPr>
          <p:nvPr>
            <p:ph type="dt" idx="1"/>
          </p:nvPr>
        </p:nvSpPr>
        <p:spPr>
          <a:xfrm>
            <a:off x="3939466" y="0"/>
            <a:ext cx="3013763" cy="463567"/>
          </a:xfrm>
          <a:prstGeom prst="rect">
            <a:avLst/>
          </a:prstGeom>
        </p:spPr>
        <p:txBody>
          <a:bodyPr vert="horz" lIns="92537" tIns="46269" rIns="92537" bIns="46269" rtlCol="0"/>
          <a:lstStyle>
            <a:lvl1pPr algn="r">
              <a:defRPr sz="1200"/>
            </a:lvl1pPr>
          </a:lstStyle>
          <a:p>
            <a:fld id="{367FB0F6-433A-48E5-AE45-4C4D2D315BB2}" type="datetimeFigureOut">
              <a:rPr lang="en-US" smtClean="0"/>
              <a:t>10/13/2021</a:t>
            </a:fld>
            <a:endParaRPr lang="en-US"/>
          </a:p>
        </p:txBody>
      </p:sp>
      <p:sp>
        <p:nvSpPr>
          <p:cNvPr id="4" name="Slide Image Placeholder 3"/>
          <p:cNvSpPr>
            <a:spLocks noGrp="1" noRot="1" noChangeAspect="1"/>
          </p:cNvSpPr>
          <p:nvPr>
            <p:ph type="sldImg" idx="2"/>
          </p:nvPr>
        </p:nvSpPr>
        <p:spPr>
          <a:xfrm>
            <a:off x="704850" y="1154113"/>
            <a:ext cx="5545138" cy="3119437"/>
          </a:xfrm>
          <a:prstGeom prst="rect">
            <a:avLst/>
          </a:prstGeom>
          <a:noFill/>
          <a:ln w="12700">
            <a:solidFill>
              <a:prstClr val="black"/>
            </a:solidFill>
          </a:ln>
        </p:spPr>
        <p:txBody>
          <a:bodyPr vert="horz" lIns="92537" tIns="46269" rIns="92537" bIns="46269" rtlCol="0" anchor="ctr"/>
          <a:lstStyle/>
          <a:p>
            <a:endParaRPr lang="en-US"/>
          </a:p>
        </p:txBody>
      </p:sp>
      <p:sp>
        <p:nvSpPr>
          <p:cNvPr id="5" name="Notes Placeholder 4"/>
          <p:cNvSpPr>
            <a:spLocks noGrp="1"/>
          </p:cNvSpPr>
          <p:nvPr>
            <p:ph type="body" sz="quarter" idx="3"/>
          </p:nvPr>
        </p:nvSpPr>
        <p:spPr>
          <a:xfrm>
            <a:off x="695484" y="4446389"/>
            <a:ext cx="5563870" cy="3637955"/>
          </a:xfrm>
          <a:prstGeom prst="rect">
            <a:avLst/>
          </a:prstGeom>
        </p:spPr>
        <p:txBody>
          <a:bodyPr vert="horz" lIns="92537" tIns="46269" rIns="92537" bIns="4626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4"/>
            <a:ext cx="3013763" cy="463566"/>
          </a:xfrm>
          <a:prstGeom prst="rect">
            <a:avLst/>
          </a:prstGeom>
        </p:spPr>
        <p:txBody>
          <a:bodyPr vert="horz" lIns="92537" tIns="46269" rIns="92537" bIns="46269"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5684"/>
            <a:ext cx="3013763" cy="463566"/>
          </a:xfrm>
          <a:prstGeom prst="rect">
            <a:avLst/>
          </a:prstGeom>
        </p:spPr>
        <p:txBody>
          <a:bodyPr vert="horz" lIns="92537" tIns="46269" rIns="92537" bIns="46269" rtlCol="0" anchor="b"/>
          <a:lstStyle>
            <a:lvl1pPr algn="r">
              <a:defRPr sz="1200"/>
            </a:lvl1pPr>
          </a:lstStyle>
          <a:p>
            <a:fld id="{E49E7366-6C2C-4371-A58F-3171F7E109A8}" type="slidenum">
              <a:rPr lang="en-US" smtClean="0"/>
              <a:t>‹#›</a:t>
            </a:fld>
            <a:endParaRPr lang="en-US"/>
          </a:p>
        </p:txBody>
      </p:sp>
    </p:spTree>
    <p:extLst>
      <p:ext uri="{BB962C8B-B14F-4D97-AF65-F5344CB8AC3E}">
        <p14:creationId xmlns:p14="http://schemas.microsoft.com/office/powerpoint/2010/main" val="3835375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Acts 7:2-4  </a:t>
            </a:r>
            <a:r>
              <a:rPr lang="en-US" dirty="0"/>
              <a:t>And he said, "Brethren and fathers, listen: The God of glory appeared to our father Abraham when he was in Mesopotamia, before he dwelt in Haran,  3  and said to him, 'GET OUT OF YOUR COUNTRY AND FROM YOUR RELATIVES, AND COME TO A LAND THAT I WILL SHOW YOU.'  4  Then he came out of the land of the Chaldeans and dwelt in Haran. And from there, when his father was dead, He moved him to this land in which you now dwell.</a:t>
            </a:r>
          </a:p>
          <a:p>
            <a:r>
              <a:rPr lang="en-US" b="1" dirty="0"/>
              <a:t>Hebrews 11:8  </a:t>
            </a:r>
            <a:r>
              <a:rPr lang="en-US" dirty="0"/>
              <a:t>By faith Abraham obeyed when he was called to go out to the place which he would receive as an inheritance. And he went out, not knowing where he was going.</a:t>
            </a:r>
          </a:p>
          <a:p>
            <a:r>
              <a:rPr lang="en-US" b="1" dirty="0"/>
              <a:t>Galatians 3:6  </a:t>
            </a:r>
            <a:r>
              <a:rPr lang="en-US" dirty="0"/>
              <a:t>just as Abraham "BELIEVED GOD, AND IT WAS ACCOUNTED TO HIM FOR RIGHTEOUSNESS.“</a:t>
            </a:r>
          </a:p>
          <a:p>
            <a:r>
              <a:rPr lang="en-US" b="1" dirty="0"/>
              <a:t>James 2:20-24  </a:t>
            </a:r>
            <a:r>
              <a:rPr lang="en-US" dirty="0"/>
              <a:t>But do you want to know, O foolish man, that faith without works is dead?  21  Was not Abraham our father justified by works when he offered Isaac his son on the altar?  22  Do you see that faith was working together with his works, and by works faith was made perfect?  23  And the Scripture was fulfilled which says, "ABRAHAM BELIEVED GOD, AND IT WAS ACCOUNTED TO HIM FOR RIGHTEOUSNESS." And he was called the friend of God.  24  You see then that a man is justified by works, and not by faith only.</a:t>
            </a:r>
          </a:p>
        </p:txBody>
      </p:sp>
      <p:sp>
        <p:nvSpPr>
          <p:cNvPr id="4" name="Slide Number Placeholder 3"/>
          <p:cNvSpPr>
            <a:spLocks noGrp="1"/>
          </p:cNvSpPr>
          <p:nvPr>
            <p:ph type="sldNum" sz="quarter" idx="5"/>
          </p:nvPr>
        </p:nvSpPr>
        <p:spPr/>
        <p:txBody>
          <a:bodyPr/>
          <a:lstStyle/>
          <a:p>
            <a:fld id="{E49E7366-6C2C-4371-A58F-3171F7E109A8}" type="slidenum">
              <a:rPr lang="en-US" smtClean="0"/>
              <a:t>4</a:t>
            </a:fld>
            <a:endParaRPr lang="en-US"/>
          </a:p>
        </p:txBody>
      </p:sp>
    </p:spTree>
    <p:extLst>
      <p:ext uri="{BB962C8B-B14F-4D97-AF65-F5344CB8AC3E}">
        <p14:creationId xmlns:p14="http://schemas.microsoft.com/office/powerpoint/2010/main" val="2487214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13</a:t>
            </a:fld>
            <a:endParaRPr lang="en-US"/>
          </a:p>
        </p:txBody>
      </p:sp>
    </p:spTree>
    <p:extLst>
      <p:ext uri="{BB962C8B-B14F-4D97-AF65-F5344CB8AC3E}">
        <p14:creationId xmlns:p14="http://schemas.microsoft.com/office/powerpoint/2010/main" val="2128446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Genesis 15:6  </a:t>
            </a:r>
            <a:r>
              <a:rPr lang="en-US" dirty="0"/>
              <a:t>And he believed in the LORD, and He accounted it to him for righteousness.</a:t>
            </a:r>
          </a:p>
          <a:p>
            <a:r>
              <a:rPr lang="en-US" b="1" dirty="0"/>
              <a:t>Genesis 16:16  </a:t>
            </a:r>
            <a:r>
              <a:rPr lang="en-US" dirty="0"/>
              <a:t>Abram was eighty-six years old when Hagar bore Ishmael to Abram.</a:t>
            </a:r>
          </a:p>
          <a:p>
            <a:r>
              <a:rPr lang="en-US" b="1" dirty="0"/>
              <a:t>Genesis 17:1  </a:t>
            </a:r>
            <a:r>
              <a:rPr lang="en-US" dirty="0"/>
              <a:t>When Abram was ninety-nine years old, the LORD appeared to Abram and said to him, "I am Almighty God; walk before Me and be blameless.</a:t>
            </a:r>
          </a:p>
          <a:p>
            <a:r>
              <a:rPr lang="en-US" b="1" dirty="0"/>
              <a:t>Genesis 17:11  </a:t>
            </a:r>
            <a:r>
              <a:rPr lang="en-US" dirty="0"/>
              <a:t>and you shall be circumcised in the flesh of your foreskins, and it shall be a sign of the covenant between Me and you.</a:t>
            </a:r>
          </a:p>
          <a:p>
            <a:r>
              <a:rPr lang="en-US" dirty="0"/>
              <a:t>*If the inheritance is obtained by keeping law then (1) the promise is of no value, and (2) no one would receive the inheritance because the law brings sin and wrath (7:7; 1 John 3:4).</a:t>
            </a:r>
          </a:p>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5</a:t>
            </a:fld>
            <a:endParaRPr lang="en-US"/>
          </a:p>
        </p:txBody>
      </p:sp>
    </p:spTree>
    <p:extLst>
      <p:ext uri="{BB962C8B-B14F-4D97-AF65-F5344CB8AC3E}">
        <p14:creationId xmlns:p14="http://schemas.microsoft.com/office/powerpoint/2010/main" val="58502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Romans 8:7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Because the carnal mind is enmity against God; for it is not subject to the law of God, nor indeed can be.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James 4:4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Adulterers and adulteresses! Do you not know that friendship with the world is enmity with God? Whoever therefore wants to be a friend of the world makes himself an enemy of God.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Ephesians 2:13-17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But now in Christ Jesus you who once were far off have been brought near by the blood of Christ.  14  For He Himself is our peace, who has made both one, and has broken down the middle wall of separation,  15  having abolished in His flesh the enmity, that is, the law of commandments contained in ordinances, so as to create in Himself one new man from the two, thus making peace,  16  and that He might reconcile them both to God in one body through the cross, thereby putting to death the enmity.  17  And He came and preached peace to you who were afar off and to those who were near.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Galatians 3:26-27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 you are all sons of God through faith in Christ Jesus.  27  For as many of you as were baptized into Christ have put on Christ.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1 Peter 5:1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Peter refers to himself as, “a partaker of the glory that will be revealed”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6</a:t>
            </a:fld>
            <a:endParaRPr lang="en-US"/>
          </a:p>
        </p:txBody>
      </p:sp>
    </p:spTree>
    <p:extLst>
      <p:ext uri="{BB962C8B-B14F-4D97-AF65-F5344CB8AC3E}">
        <p14:creationId xmlns:p14="http://schemas.microsoft.com/office/powerpoint/2010/main" val="3728337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990000"/>
                </a:solidFill>
                <a:effectLst>
                  <a:outerShdw blurRad="38100" dist="38100" dir="2700000" algn="tl">
                    <a:srgbClr val="000000">
                      <a:alpha val="43137"/>
                    </a:srgbClr>
                  </a:outerShdw>
                </a:effectLst>
                <a:uLnTx/>
                <a:uFillTx/>
                <a:latin typeface="Calibri" panose="020F0502020204030204"/>
                <a:ea typeface="+mn-ea"/>
                <a:cs typeface="+mn-cs"/>
              </a:rPr>
              <a:t>(Adam is patient zero in the deadly epidemic of sin and spiritual death)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Colossians 2:13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And you, being dead in your trespasses and the uncircumcision of your flesh, He has made alive together with Him, having forgiven you all trespasses,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1 Corinthians 15:20-21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But now Christ is risen from the dead and has become the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firstfruits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of those who have fallen asleep.  21  For since by man came death, by Man also came the resurrection of the dead.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7</a:t>
            </a:fld>
            <a:endParaRPr lang="en-US"/>
          </a:p>
        </p:txBody>
      </p:sp>
    </p:spTree>
    <p:extLst>
      <p:ext uri="{BB962C8B-B14F-4D97-AF65-F5344CB8AC3E}">
        <p14:creationId xmlns:p14="http://schemas.microsoft.com/office/powerpoint/2010/main" val="3491027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9E7366-6C2C-4371-A58F-3171F7E109A8}" type="slidenum">
              <a:rPr lang="en-US" smtClean="0"/>
              <a:t>8</a:t>
            </a:fld>
            <a:endParaRPr lang="en-US"/>
          </a:p>
        </p:txBody>
      </p:sp>
    </p:spTree>
    <p:extLst>
      <p:ext uri="{BB962C8B-B14F-4D97-AF65-F5344CB8AC3E}">
        <p14:creationId xmlns:p14="http://schemas.microsoft.com/office/powerpoint/2010/main" val="3169156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Colossians 2:12-13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buried with Him in baptism, in which you also were raised with Him through faith in the working of God, who raised Him from the dead.  13  And you, being dead in your trespasses and the uncircumcision of your flesh, He has made alive together with Him, having forgiven you all trespasses,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1 Peter 1:22-23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Since you have purified your souls in obeying the truth through the Spirit in sincere love of the brethren, love one another fervently with a pure heart,  23  having been born again, not of corruptible seed but incorruptible, through the word of God which lives and abides forever,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John 3:3, 5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Jesus answered and said to him, "Most assuredly, I say to you, unless one is born again, he cannot see the kingdom of God."  …   5  Jesus answered, "Most assuredly, I say to you, unless one is born of water and the Spirit, he cannot enter the kingdom of God.</a:t>
            </a:r>
          </a:p>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9</a:t>
            </a:fld>
            <a:endParaRPr lang="en-US"/>
          </a:p>
        </p:txBody>
      </p:sp>
    </p:spTree>
    <p:extLst>
      <p:ext uri="{BB962C8B-B14F-4D97-AF65-F5344CB8AC3E}">
        <p14:creationId xmlns:p14="http://schemas.microsoft.com/office/powerpoint/2010/main" val="591649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Revelation 1:5  </a:t>
            </a:r>
            <a:r>
              <a:rPr lang="en-US" dirty="0"/>
              <a:t>and from Jesus Christ, the faithful witness, the firstborn from the dead, and the ruler over the kings of the earth. To Him who loved us and washed us from our sins in His own blood,</a:t>
            </a:r>
          </a:p>
          <a:p>
            <a:r>
              <a:rPr lang="en-US" b="1" dirty="0"/>
              <a:t>Colossians 2:11-13  </a:t>
            </a:r>
            <a:r>
              <a:rPr lang="en-US" dirty="0"/>
              <a:t>In Him you were also circumcised with the circumcision made without hands, by putting off the body of the sins of the flesh, by the circumcision of Christ,  12  buried with Him in baptism, in which you also were raised with </a:t>
            </a:r>
            <a:r>
              <a:rPr lang="en-US" b="1" dirty="0"/>
              <a:t>Him through faith in the working of God</a:t>
            </a:r>
            <a:r>
              <a:rPr lang="en-US" dirty="0"/>
              <a:t>, who raised Him from the dead.  13  And you, being dead in your trespasses and the uncircumcision of your flesh, He has made alive together with Him, having forgiven you all trespasses,  </a:t>
            </a:r>
          </a:p>
          <a:p>
            <a:endParaRPr lang="en-US" dirty="0"/>
          </a:p>
        </p:txBody>
      </p:sp>
      <p:sp>
        <p:nvSpPr>
          <p:cNvPr id="4" name="Slide Number Placeholder 3"/>
          <p:cNvSpPr>
            <a:spLocks noGrp="1"/>
          </p:cNvSpPr>
          <p:nvPr>
            <p:ph type="sldNum" sz="quarter" idx="5"/>
          </p:nvPr>
        </p:nvSpPr>
        <p:spPr/>
        <p:txBody>
          <a:bodyPr/>
          <a:lstStyle/>
          <a:p>
            <a:fld id="{EE9C692E-3EDC-49B5-BE89-34F09ADEF9BF}" type="slidenum">
              <a:rPr lang="en-US" smtClean="0"/>
              <a:t>10</a:t>
            </a:fld>
            <a:endParaRPr lang="en-US"/>
          </a:p>
        </p:txBody>
      </p:sp>
    </p:spTree>
    <p:extLst>
      <p:ext uri="{BB962C8B-B14F-4D97-AF65-F5344CB8AC3E}">
        <p14:creationId xmlns:p14="http://schemas.microsoft.com/office/powerpoint/2010/main" val="2453686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Hebrews 2:14-15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Inasmuch then as the children have partaken of flesh and blood, He Himself likewise shared in the same, that through death He might destroy him who had the power of death, that is, the devil,  15  and release those who through fear of death were all their lifetime subject to bondage.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John 8:32-36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And you shall know the truth, and the truth shall make you free."  33  They answered Him, "We are Abraham's descendants, and have never been in bondage to anyone. How can You say, 'You will be made free'?"  34  Jesus answered them, "Most assuredly, I say to you, whoever commits sin is a slave of sin.  35  And a slave does not abide in the house forever, but a son abides forever.  36  Therefore if the Son makes you free, you shall be free indeed.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1 Peter 4:1-3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Therefore, since Christ suffered for us in the flesh, arm yourselves also with the same mind, for he who has suffered in the flesh has ceased from sin,  2  that he no longer should live the rest of his time in the flesh for the lusts of men, but for the will of God.  3  For we have spent enough of our past lifetime in doing the will of the Gentiles—when we walked in lewdness, lusts, drunkenness, revelries, drinking parties, and abominable idolatries.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2 Corinthians 5:15-17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and He died for all, that those who live should live no longer for themselves, but for Him who died for them and rose again…  17  Therefore, if anyone is in Christ, he is a new creation; old things have passed away; </a:t>
            </a:r>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11</a:t>
            </a:fld>
            <a:endParaRPr lang="en-US"/>
          </a:p>
        </p:txBody>
      </p:sp>
    </p:spTree>
    <p:extLst>
      <p:ext uri="{BB962C8B-B14F-4D97-AF65-F5344CB8AC3E}">
        <p14:creationId xmlns:p14="http://schemas.microsoft.com/office/powerpoint/2010/main" val="3974280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12</a:t>
            </a:fld>
            <a:endParaRPr lang="en-US"/>
          </a:p>
        </p:txBody>
      </p:sp>
    </p:spTree>
    <p:extLst>
      <p:ext uri="{BB962C8B-B14F-4D97-AF65-F5344CB8AC3E}">
        <p14:creationId xmlns:p14="http://schemas.microsoft.com/office/powerpoint/2010/main" val="1137754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C55-2726-49F0-9190-2BB9C0258A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C295C7-C99A-46DC-A930-1EEDC2C99A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4A5808-1CF4-4C33-A9E0-06F1CC042A99}"/>
              </a:ext>
            </a:extLst>
          </p:cNvPr>
          <p:cNvSpPr>
            <a:spLocks noGrp="1"/>
          </p:cNvSpPr>
          <p:nvPr>
            <p:ph type="dt" sz="half" idx="10"/>
          </p:nvPr>
        </p:nvSpPr>
        <p:spPr/>
        <p:txBody>
          <a:bodyPr/>
          <a:lstStyle/>
          <a:p>
            <a:fld id="{29F5B714-DC44-4532-8319-8C898E6EFB96}" type="datetimeFigureOut">
              <a:rPr lang="en-US" smtClean="0"/>
              <a:t>10/13/2021</a:t>
            </a:fld>
            <a:endParaRPr lang="en-US"/>
          </a:p>
        </p:txBody>
      </p:sp>
      <p:sp>
        <p:nvSpPr>
          <p:cNvPr id="5" name="Footer Placeholder 4">
            <a:extLst>
              <a:ext uri="{FF2B5EF4-FFF2-40B4-BE49-F238E27FC236}">
                <a16:creationId xmlns:a16="http://schemas.microsoft.com/office/drawing/2014/main" id="{E60B50FF-FD82-4326-83B0-844DF2E9E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441BC8-1094-48D0-A903-6AF20542CF5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01898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B9C6-6A02-429E-B58B-6D964AD24A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7623EE-F956-4D0F-8867-105C656151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E054B8-2A4D-4375-8D3A-BD46BA2783F3}"/>
              </a:ext>
            </a:extLst>
          </p:cNvPr>
          <p:cNvSpPr>
            <a:spLocks noGrp="1"/>
          </p:cNvSpPr>
          <p:nvPr>
            <p:ph type="dt" sz="half" idx="10"/>
          </p:nvPr>
        </p:nvSpPr>
        <p:spPr/>
        <p:txBody>
          <a:bodyPr/>
          <a:lstStyle/>
          <a:p>
            <a:fld id="{29F5B714-DC44-4532-8319-8C898E6EFB96}" type="datetimeFigureOut">
              <a:rPr lang="en-US" smtClean="0"/>
              <a:t>10/13/2021</a:t>
            </a:fld>
            <a:endParaRPr lang="en-US"/>
          </a:p>
        </p:txBody>
      </p:sp>
      <p:sp>
        <p:nvSpPr>
          <p:cNvPr id="5" name="Footer Placeholder 4">
            <a:extLst>
              <a:ext uri="{FF2B5EF4-FFF2-40B4-BE49-F238E27FC236}">
                <a16:creationId xmlns:a16="http://schemas.microsoft.com/office/drawing/2014/main" id="{DDE17280-C2F4-4947-A8F3-4E9B7989F5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D441FD-C37E-4236-86F5-15DCD81A61A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60385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064EF-C2D8-49F0-98CE-5F62948389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922134-BA8F-4667-BBCD-9A4BC2C26A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35C30-6135-41D7-9C5E-79F09D52B454}"/>
              </a:ext>
            </a:extLst>
          </p:cNvPr>
          <p:cNvSpPr>
            <a:spLocks noGrp="1"/>
          </p:cNvSpPr>
          <p:nvPr>
            <p:ph type="dt" sz="half" idx="10"/>
          </p:nvPr>
        </p:nvSpPr>
        <p:spPr/>
        <p:txBody>
          <a:bodyPr/>
          <a:lstStyle/>
          <a:p>
            <a:fld id="{29F5B714-DC44-4532-8319-8C898E6EFB96}" type="datetimeFigureOut">
              <a:rPr lang="en-US" smtClean="0"/>
              <a:t>10/13/2021</a:t>
            </a:fld>
            <a:endParaRPr lang="en-US"/>
          </a:p>
        </p:txBody>
      </p:sp>
      <p:sp>
        <p:nvSpPr>
          <p:cNvPr id="5" name="Footer Placeholder 4">
            <a:extLst>
              <a:ext uri="{FF2B5EF4-FFF2-40B4-BE49-F238E27FC236}">
                <a16:creationId xmlns:a16="http://schemas.microsoft.com/office/drawing/2014/main" id="{E11C4570-16EA-484C-A146-A7616EAD66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C1BE1-CF7E-431F-8B05-C2200764A0C6}"/>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53863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76293-4BD8-4066-AA92-F3825A70D9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37A83A-5CCF-4979-8DBD-5DE4C3CD78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E16B57-3232-4D2D-91A9-DB7186601E70}"/>
              </a:ext>
            </a:extLst>
          </p:cNvPr>
          <p:cNvSpPr>
            <a:spLocks noGrp="1"/>
          </p:cNvSpPr>
          <p:nvPr>
            <p:ph type="dt" sz="half" idx="10"/>
          </p:nvPr>
        </p:nvSpPr>
        <p:spPr/>
        <p:txBody>
          <a:bodyPr/>
          <a:lstStyle/>
          <a:p>
            <a:fld id="{29F5B714-DC44-4532-8319-8C898E6EFB96}" type="datetimeFigureOut">
              <a:rPr lang="en-US" smtClean="0"/>
              <a:t>10/13/2021</a:t>
            </a:fld>
            <a:endParaRPr lang="en-US"/>
          </a:p>
        </p:txBody>
      </p:sp>
      <p:sp>
        <p:nvSpPr>
          <p:cNvPr id="5" name="Footer Placeholder 4">
            <a:extLst>
              <a:ext uri="{FF2B5EF4-FFF2-40B4-BE49-F238E27FC236}">
                <a16:creationId xmlns:a16="http://schemas.microsoft.com/office/drawing/2014/main" id="{B23C84E4-5B1A-4CF2-A7D7-56D1B302EB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C1C5F8-A3AF-4D87-874C-27857F54A09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92965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16BE0-EC6C-431A-9E16-E6E7DD6193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B7CA22-6F72-482D-9347-6AD08AFC67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741D21-6AF3-47DE-9EE5-0BC39F05D241}"/>
              </a:ext>
            </a:extLst>
          </p:cNvPr>
          <p:cNvSpPr>
            <a:spLocks noGrp="1"/>
          </p:cNvSpPr>
          <p:nvPr>
            <p:ph type="dt" sz="half" idx="10"/>
          </p:nvPr>
        </p:nvSpPr>
        <p:spPr/>
        <p:txBody>
          <a:bodyPr/>
          <a:lstStyle/>
          <a:p>
            <a:fld id="{29F5B714-DC44-4532-8319-8C898E6EFB96}" type="datetimeFigureOut">
              <a:rPr lang="en-US" smtClean="0"/>
              <a:t>10/13/2021</a:t>
            </a:fld>
            <a:endParaRPr lang="en-US"/>
          </a:p>
        </p:txBody>
      </p:sp>
      <p:sp>
        <p:nvSpPr>
          <p:cNvPr id="5" name="Footer Placeholder 4">
            <a:extLst>
              <a:ext uri="{FF2B5EF4-FFF2-40B4-BE49-F238E27FC236}">
                <a16:creationId xmlns:a16="http://schemas.microsoft.com/office/drawing/2014/main" id="{5D48BE4B-0D92-47DF-BEF8-F762BB733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ECC83-4928-4174-9F2A-7E69D00BE65F}"/>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04646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3A69E-942A-49FB-9D32-E160FA2EE7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53E2F6-50F4-4530-AFDF-683E9E284C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62BBA7-D54B-4ECA-840E-8511E7245A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09D035-8B60-4795-AF55-2C0463BE45CB}"/>
              </a:ext>
            </a:extLst>
          </p:cNvPr>
          <p:cNvSpPr>
            <a:spLocks noGrp="1"/>
          </p:cNvSpPr>
          <p:nvPr>
            <p:ph type="dt" sz="half" idx="10"/>
          </p:nvPr>
        </p:nvSpPr>
        <p:spPr/>
        <p:txBody>
          <a:bodyPr/>
          <a:lstStyle/>
          <a:p>
            <a:fld id="{29F5B714-DC44-4532-8319-8C898E6EFB96}" type="datetimeFigureOut">
              <a:rPr lang="en-US" smtClean="0"/>
              <a:t>10/13/2021</a:t>
            </a:fld>
            <a:endParaRPr lang="en-US"/>
          </a:p>
        </p:txBody>
      </p:sp>
      <p:sp>
        <p:nvSpPr>
          <p:cNvPr id="6" name="Footer Placeholder 5">
            <a:extLst>
              <a:ext uri="{FF2B5EF4-FFF2-40B4-BE49-F238E27FC236}">
                <a16:creationId xmlns:a16="http://schemas.microsoft.com/office/drawing/2014/main" id="{A18F57FE-FD39-4877-A24A-14C39A9AD5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7B01A4-464E-4A46-BD4B-40A6A4685F6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96240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03F87-30D1-4F66-88EF-8A7152DFE7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6A2C7A-8F85-44DB-A07A-A19A03276C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F2A6D6-C7E8-4ACB-988D-9159B69812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A1343D-BF19-4986-BE6B-E1DB477630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B6D917-2544-4E2A-BA02-4BCEBE0A15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7ED56C-2C34-46EE-8101-DF0EBAAEABE0}"/>
              </a:ext>
            </a:extLst>
          </p:cNvPr>
          <p:cNvSpPr>
            <a:spLocks noGrp="1"/>
          </p:cNvSpPr>
          <p:nvPr>
            <p:ph type="dt" sz="half" idx="10"/>
          </p:nvPr>
        </p:nvSpPr>
        <p:spPr/>
        <p:txBody>
          <a:bodyPr/>
          <a:lstStyle/>
          <a:p>
            <a:fld id="{29F5B714-DC44-4532-8319-8C898E6EFB96}" type="datetimeFigureOut">
              <a:rPr lang="en-US" smtClean="0"/>
              <a:t>10/13/2021</a:t>
            </a:fld>
            <a:endParaRPr lang="en-US"/>
          </a:p>
        </p:txBody>
      </p:sp>
      <p:sp>
        <p:nvSpPr>
          <p:cNvPr id="8" name="Footer Placeholder 7">
            <a:extLst>
              <a:ext uri="{FF2B5EF4-FFF2-40B4-BE49-F238E27FC236}">
                <a16:creationId xmlns:a16="http://schemas.microsoft.com/office/drawing/2014/main" id="{F8285862-49A5-403B-AA30-B05505C999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F1AE2E-4CFF-427A-AB81-24D1485C5BC0}"/>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27727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0ED8-6264-4A24-8C61-5B6B6196C0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9D2D4E-3C5A-43CD-811E-D59DF245E832}"/>
              </a:ext>
            </a:extLst>
          </p:cNvPr>
          <p:cNvSpPr>
            <a:spLocks noGrp="1"/>
          </p:cNvSpPr>
          <p:nvPr>
            <p:ph type="dt" sz="half" idx="10"/>
          </p:nvPr>
        </p:nvSpPr>
        <p:spPr/>
        <p:txBody>
          <a:bodyPr/>
          <a:lstStyle/>
          <a:p>
            <a:fld id="{29F5B714-DC44-4532-8319-8C898E6EFB96}" type="datetimeFigureOut">
              <a:rPr lang="en-US" smtClean="0"/>
              <a:t>10/13/2021</a:t>
            </a:fld>
            <a:endParaRPr lang="en-US"/>
          </a:p>
        </p:txBody>
      </p:sp>
      <p:sp>
        <p:nvSpPr>
          <p:cNvPr id="4" name="Footer Placeholder 3">
            <a:extLst>
              <a:ext uri="{FF2B5EF4-FFF2-40B4-BE49-F238E27FC236}">
                <a16:creationId xmlns:a16="http://schemas.microsoft.com/office/drawing/2014/main" id="{005CD935-94FF-49ED-A9B6-4EC17A6B64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3FE076-99E7-4341-962A-15A80069630E}"/>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31307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7C72D8-A036-4C83-B631-97EEF06BECBD}"/>
              </a:ext>
            </a:extLst>
          </p:cNvPr>
          <p:cNvSpPr>
            <a:spLocks noGrp="1"/>
          </p:cNvSpPr>
          <p:nvPr>
            <p:ph type="dt" sz="half" idx="10"/>
          </p:nvPr>
        </p:nvSpPr>
        <p:spPr/>
        <p:txBody>
          <a:bodyPr/>
          <a:lstStyle/>
          <a:p>
            <a:fld id="{29F5B714-DC44-4532-8319-8C898E6EFB96}" type="datetimeFigureOut">
              <a:rPr lang="en-US" smtClean="0"/>
              <a:t>10/13/2021</a:t>
            </a:fld>
            <a:endParaRPr lang="en-US"/>
          </a:p>
        </p:txBody>
      </p:sp>
      <p:sp>
        <p:nvSpPr>
          <p:cNvPr id="3" name="Footer Placeholder 2">
            <a:extLst>
              <a:ext uri="{FF2B5EF4-FFF2-40B4-BE49-F238E27FC236}">
                <a16:creationId xmlns:a16="http://schemas.microsoft.com/office/drawing/2014/main" id="{E2D0929A-9491-4AD1-9605-618935BF2B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736C25-6FA9-4964-A1D0-FE31E6D0593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41122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9CDBC-6FAA-466F-9183-3089C1CBCA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C1E16D-2BEA-4EB9-8136-DFAF6147C3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2808F5-22EA-442A-8F2A-33F879E1C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702A3F-055C-4B6C-B7E3-0A2C686AF848}"/>
              </a:ext>
            </a:extLst>
          </p:cNvPr>
          <p:cNvSpPr>
            <a:spLocks noGrp="1"/>
          </p:cNvSpPr>
          <p:nvPr>
            <p:ph type="dt" sz="half" idx="10"/>
          </p:nvPr>
        </p:nvSpPr>
        <p:spPr/>
        <p:txBody>
          <a:bodyPr/>
          <a:lstStyle/>
          <a:p>
            <a:fld id="{29F5B714-DC44-4532-8319-8C898E6EFB96}" type="datetimeFigureOut">
              <a:rPr lang="en-US" smtClean="0"/>
              <a:t>10/13/2021</a:t>
            </a:fld>
            <a:endParaRPr lang="en-US"/>
          </a:p>
        </p:txBody>
      </p:sp>
      <p:sp>
        <p:nvSpPr>
          <p:cNvPr id="6" name="Footer Placeholder 5">
            <a:extLst>
              <a:ext uri="{FF2B5EF4-FFF2-40B4-BE49-F238E27FC236}">
                <a16:creationId xmlns:a16="http://schemas.microsoft.com/office/drawing/2014/main" id="{BC513A70-62C6-45EF-93F8-C73BE23CA4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ADD4E-FC34-4817-9514-5D78F648C64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95753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76E5A-318C-4194-974B-B3E587CBC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7776E9-3860-408F-9E5C-72D021D870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A4D981-AA07-4E41-89E2-1244295C35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065C88-C13F-4B8B-A23E-A80E7393629A}"/>
              </a:ext>
            </a:extLst>
          </p:cNvPr>
          <p:cNvSpPr>
            <a:spLocks noGrp="1"/>
          </p:cNvSpPr>
          <p:nvPr>
            <p:ph type="dt" sz="half" idx="10"/>
          </p:nvPr>
        </p:nvSpPr>
        <p:spPr/>
        <p:txBody>
          <a:bodyPr/>
          <a:lstStyle/>
          <a:p>
            <a:fld id="{29F5B714-DC44-4532-8319-8C898E6EFB96}" type="datetimeFigureOut">
              <a:rPr lang="en-US" smtClean="0"/>
              <a:t>10/13/2021</a:t>
            </a:fld>
            <a:endParaRPr lang="en-US"/>
          </a:p>
        </p:txBody>
      </p:sp>
      <p:sp>
        <p:nvSpPr>
          <p:cNvPr id="6" name="Footer Placeholder 5">
            <a:extLst>
              <a:ext uri="{FF2B5EF4-FFF2-40B4-BE49-F238E27FC236}">
                <a16:creationId xmlns:a16="http://schemas.microsoft.com/office/drawing/2014/main" id="{2B4F8A2E-225C-45E5-BD16-844FD014B5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0A62E3-49C4-4F6B-96E5-BA41054C0503}"/>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34224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7294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5121C7-1F5C-41BC-AF26-57E650CFFD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872A7A-C186-41F0-B215-1B185297E7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CB2D5-69EA-466C-B4B6-8CA03D6000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5B714-DC44-4532-8319-8C898E6EFB96}" type="datetimeFigureOut">
              <a:rPr lang="en-US" smtClean="0"/>
              <a:t>10/13/2021</a:t>
            </a:fld>
            <a:endParaRPr lang="en-US"/>
          </a:p>
        </p:txBody>
      </p:sp>
      <p:sp>
        <p:nvSpPr>
          <p:cNvPr id="5" name="Footer Placeholder 4">
            <a:extLst>
              <a:ext uri="{FF2B5EF4-FFF2-40B4-BE49-F238E27FC236}">
                <a16:creationId xmlns:a16="http://schemas.microsoft.com/office/drawing/2014/main" id="{3878E038-4E50-4899-AC81-40FF5A24A7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3257FC-920D-41DD-891C-BE37CD0C38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A1DAB-7308-4566-A88A-4DFE2AC484A1}" type="slidenum">
              <a:rPr lang="en-US" smtClean="0"/>
              <a:t>‹#›</a:t>
            </a:fld>
            <a:endParaRPr lang="en-US"/>
          </a:p>
        </p:txBody>
      </p:sp>
    </p:spTree>
    <p:extLst>
      <p:ext uri="{BB962C8B-B14F-4D97-AF65-F5344CB8AC3E}">
        <p14:creationId xmlns:p14="http://schemas.microsoft.com/office/powerpoint/2010/main" val="3993465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D24AF8-7439-4E5B-9A3F-E3C75B873236}"/>
              </a:ext>
            </a:extLst>
          </p:cNvPr>
          <p:cNvPicPr>
            <a:picLocks noChangeAspect="1"/>
          </p:cNvPicPr>
          <p:nvPr/>
        </p:nvPicPr>
        <p:blipFill>
          <a:blip r:embed="rId2"/>
          <a:stretch>
            <a:fillRect/>
          </a:stretch>
        </p:blipFill>
        <p:spPr>
          <a:xfrm>
            <a:off x="1924" y="0"/>
            <a:ext cx="12198385" cy="6867115"/>
          </a:xfrm>
          <a:prstGeom prst="rect">
            <a:avLst/>
          </a:prstGeom>
        </p:spPr>
      </p:pic>
      <p:sp>
        <p:nvSpPr>
          <p:cNvPr id="2" name="Title 1">
            <a:extLst>
              <a:ext uri="{FF2B5EF4-FFF2-40B4-BE49-F238E27FC236}">
                <a16:creationId xmlns:a16="http://schemas.microsoft.com/office/drawing/2014/main" id="{11FA2FCD-B1D0-4E0C-B97E-F6BC9DD4815E}"/>
              </a:ext>
            </a:extLst>
          </p:cNvPr>
          <p:cNvSpPr>
            <a:spLocks noGrp="1"/>
          </p:cNvSpPr>
          <p:nvPr>
            <p:ph type="ctrTitle"/>
          </p:nvPr>
        </p:nvSpPr>
        <p:spPr/>
        <p:txBody>
          <a:bodyPr/>
          <a:lstStyle/>
          <a:p>
            <a:r>
              <a:rPr lang="en-US" dirty="0">
                <a:solidFill>
                  <a:schemeClr val="bg1"/>
                </a:solidFill>
                <a:effectLst>
                  <a:glow rad="228600">
                    <a:schemeClr val="accent1">
                      <a:lumMod val="50000"/>
                      <a:alpha val="40000"/>
                    </a:schemeClr>
                  </a:glow>
                </a:effectLst>
              </a:rPr>
              <a:t>Studies in the Epistles</a:t>
            </a:r>
          </a:p>
        </p:txBody>
      </p:sp>
      <p:sp>
        <p:nvSpPr>
          <p:cNvPr id="3" name="Subtitle 2">
            <a:extLst>
              <a:ext uri="{FF2B5EF4-FFF2-40B4-BE49-F238E27FC236}">
                <a16:creationId xmlns:a16="http://schemas.microsoft.com/office/drawing/2014/main" id="{BE62BDA6-7398-4DF3-A604-CA312CCD5470}"/>
              </a:ext>
            </a:extLst>
          </p:cNvPr>
          <p:cNvSpPr>
            <a:spLocks noGrp="1"/>
          </p:cNvSpPr>
          <p:nvPr>
            <p:ph type="subTitle" idx="1"/>
          </p:nvPr>
        </p:nvSpPr>
        <p:spPr/>
        <p:txBody>
          <a:bodyPr>
            <a:normAutofit/>
          </a:bodyPr>
          <a:lstStyle/>
          <a:p>
            <a:r>
              <a:rPr lang="en-US" sz="3600" cap="small" dirty="0">
                <a:solidFill>
                  <a:schemeClr val="bg1"/>
                </a:solidFill>
                <a:effectLst>
                  <a:glow rad="228600">
                    <a:schemeClr val="accent1">
                      <a:lumMod val="50000"/>
                      <a:alpha val="40000"/>
                    </a:schemeClr>
                  </a:glow>
                </a:effectLst>
              </a:rPr>
              <a:t>Foundations  </a:t>
            </a:r>
            <a:r>
              <a:rPr lang="en-US" sz="3600" cap="small" dirty="0">
                <a:solidFill>
                  <a:schemeClr val="bg1"/>
                </a:solidFill>
                <a:effectLst>
                  <a:glow rad="228600">
                    <a:schemeClr val="accent1">
                      <a:lumMod val="50000"/>
                      <a:alpha val="40000"/>
                    </a:schemeClr>
                  </a:glow>
                </a:effectLst>
                <a:sym typeface="Wingdings" panose="05000000000000000000" pitchFamily="2" charset="2"/>
              </a:rPr>
              <a:t>  </a:t>
            </a:r>
            <a:r>
              <a:rPr lang="en-US" sz="3600" cap="small" dirty="0">
                <a:solidFill>
                  <a:schemeClr val="bg1"/>
                </a:solidFill>
                <a:effectLst>
                  <a:glow rad="228600">
                    <a:schemeClr val="accent1">
                      <a:lumMod val="50000"/>
                      <a:alpha val="40000"/>
                    </a:schemeClr>
                  </a:glow>
                </a:effectLst>
              </a:rPr>
              <a:t>Quarter 14</a:t>
            </a:r>
          </a:p>
          <a:p>
            <a:r>
              <a:rPr lang="en-US" sz="2800" dirty="0">
                <a:solidFill>
                  <a:schemeClr val="bg1"/>
                </a:solidFill>
                <a:effectLst>
                  <a:glow rad="228600">
                    <a:schemeClr val="accent1">
                      <a:lumMod val="50000"/>
                      <a:alpha val="40000"/>
                    </a:schemeClr>
                  </a:glow>
                </a:effectLst>
              </a:rPr>
              <a:t>Lesson Two: Romans 4-6</a:t>
            </a:r>
          </a:p>
        </p:txBody>
      </p:sp>
      <p:pic>
        <p:nvPicPr>
          <p:cNvPr id="4" name="Picture 3">
            <a:extLst>
              <a:ext uri="{FF2B5EF4-FFF2-40B4-BE49-F238E27FC236}">
                <a16:creationId xmlns:a16="http://schemas.microsoft.com/office/drawing/2014/main" id="{0AD18997-D70C-4347-A358-C2ACF8D3240D}"/>
              </a:ext>
            </a:extLst>
          </p:cNvPr>
          <p:cNvPicPr>
            <a:picLocks noChangeAspect="1"/>
          </p:cNvPicPr>
          <p:nvPr/>
        </p:nvPicPr>
        <p:blipFill>
          <a:blip r:embed="rId3"/>
          <a:stretch>
            <a:fillRect/>
          </a:stretch>
        </p:blipFill>
        <p:spPr>
          <a:xfrm>
            <a:off x="9585434" y="5490942"/>
            <a:ext cx="2288409" cy="1212608"/>
          </a:xfrm>
          <a:prstGeom prst="rect">
            <a:avLst/>
          </a:prstGeom>
        </p:spPr>
      </p:pic>
    </p:spTree>
    <p:extLst>
      <p:ext uri="{BB962C8B-B14F-4D97-AF65-F5344CB8AC3E}">
        <p14:creationId xmlns:p14="http://schemas.microsoft.com/office/powerpoint/2010/main" val="268735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837" y="231408"/>
            <a:ext cx="5420813" cy="1389048"/>
          </a:xfrm>
          <a:solidFill>
            <a:schemeClr val="bg1">
              <a:alpha val="70000"/>
            </a:schemeClr>
          </a:solidFill>
        </p:spPr>
        <p:txBody>
          <a:bodyPr>
            <a:noAutofit/>
          </a:bodyPr>
          <a:lstStyle/>
          <a:p>
            <a:pPr algn="ctr"/>
            <a:r>
              <a:rPr lang="en-US" sz="3600" dirty="0"/>
              <a:t>Baptism is a Death, Burial, and Resurrection</a:t>
            </a:r>
          </a:p>
        </p:txBody>
      </p:sp>
      <p:sp>
        <p:nvSpPr>
          <p:cNvPr id="3" name="Content Placeholder 2"/>
          <p:cNvSpPr>
            <a:spLocks noGrp="1"/>
          </p:cNvSpPr>
          <p:nvPr>
            <p:ph idx="1"/>
          </p:nvPr>
        </p:nvSpPr>
        <p:spPr>
          <a:xfrm>
            <a:off x="439837" y="1724628"/>
            <a:ext cx="5432385" cy="5025088"/>
          </a:xfrm>
          <a:solidFill>
            <a:schemeClr val="bg1">
              <a:alpha val="70000"/>
            </a:schemeClr>
          </a:solidFill>
        </p:spPr>
        <p:txBody>
          <a:bodyPr>
            <a:noAutofit/>
          </a:bodyPr>
          <a:lstStyle/>
          <a:p>
            <a:r>
              <a:rPr lang="en-US" sz="3200" dirty="0">
                <a:effectLst>
                  <a:outerShdw blurRad="38100" dist="38100" dir="2700000" algn="tl">
                    <a:srgbClr val="000000">
                      <a:alpha val="43137"/>
                    </a:srgbClr>
                  </a:outerShdw>
                </a:effectLst>
              </a:rPr>
              <a:t>The purpose of baptism is clearly stated in the Bible.  </a:t>
            </a:r>
          </a:p>
          <a:p>
            <a:pPr marL="457200" lvl="1" indent="-223838"/>
            <a:r>
              <a:rPr lang="en-US" sz="2800" b="1" i="1" dirty="0">
                <a:solidFill>
                  <a:schemeClr val="accent5">
                    <a:lumMod val="50000"/>
                  </a:schemeClr>
                </a:solidFill>
              </a:rPr>
              <a:t>It is “for the remission of sins” </a:t>
            </a:r>
            <a:r>
              <a:rPr lang="en-US" sz="2800" i="1" dirty="0">
                <a:solidFill>
                  <a:schemeClr val="accent5">
                    <a:lumMod val="50000"/>
                  </a:schemeClr>
                </a:solidFill>
              </a:rPr>
              <a:t>(Acts 2:38).</a:t>
            </a:r>
          </a:p>
          <a:p>
            <a:pPr marL="457200" lvl="1" indent="-223838"/>
            <a:r>
              <a:rPr lang="en-US" sz="2800" b="1" i="1" dirty="0">
                <a:solidFill>
                  <a:schemeClr val="accent5">
                    <a:lumMod val="50000"/>
                  </a:schemeClr>
                </a:solidFill>
              </a:rPr>
              <a:t>To “wash away sins”            </a:t>
            </a:r>
            <a:r>
              <a:rPr lang="en-US" sz="2800" i="1" dirty="0">
                <a:solidFill>
                  <a:schemeClr val="accent5">
                    <a:lumMod val="50000"/>
                  </a:schemeClr>
                </a:solidFill>
              </a:rPr>
              <a:t>(Acts 22:16). </a:t>
            </a:r>
          </a:p>
          <a:p>
            <a:pPr marL="457200" lvl="1" indent="-223838"/>
            <a:r>
              <a:rPr lang="en-US" sz="2800" b="1" i="1" dirty="0">
                <a:solidFill>
                  <a:schemeClr val="accent5">
                    <a:lumMod val="50000"/>
                  </a:schemeClr>
                </a:solidFill>
              </a:rPr>
              <a:t>To “save us” </a:t>
            </a:r>
            <a:r>
              <a:rPr lang="en-US" sz="2800" i="1" dirty="0">
                <a:solidFill>
                  <a:schemeClr val="accent5">
                    <a:lumMod val="50000"/>
                  </a:schemeClr>
                </a:solidFill>
              </a:rPr>
              <a:t>(1 Pet. 3:21).  </a:t>
            </a:r>
          </a:p>
          <a:p>
            <a:pPr marL="457200" lvl="1" indent="-223838"/>
            <a:r>
              <a:rPr lang="en-US" sz="2800" b="1" i="1" dirty="0">
                <a:solidFill>
                  <a:schemeClr val="accent5">
                    <a:lumMod val="50000"/>
                  </a:schemeClr>
                </a:solidFill>
              </a:rPr>
              <a:t>It is God who saves us through baptism.  It is His operation, not ours </a:t>
            </a:r>
            <a:r>
              <a:rPr lang="en-US" sz="2800" i="1" dirty="0">
                <a:solidFill>
                  <a:schemeClr val="accent5">
                    <a:lumMod val="50000"/>
                  </a:schemeClr>
                </a:solidFill>
              </a:rPr>
              <a:t>(Rev. 1:5; Col. 2:11-13).  </a:t>
            </a:r>
          </a:p>
        </p:txBody>
      </p:sp>
      <p:pic>
        <p:nvPicPr>
          <p:cNvPr id="4" name="Picture 3">
            <a:extLst>
              <a:ext uri="{FF2B5EF4-FFF2-40B4-BE49-F238E27FC236}">
                <a16:creationId xmlns:a16="http://schemas.microsoft.com/office/drawing/2014/main" id="{BAA5DF12-CA17-4C64-A0E3-EEB25526C522}"/>
              </a:ext>
            </a:extLst>
          </p:cNvPr>
          <p:cNvPicPr>
            <a:picLocks noChangeAspect="1"/>
          </p:cNvPicPr>
          <p:nvPr/>
        </p:nvPicPr>
        <p:blipFill>
          <a:blip r:embed="rId3"/>
          <a:stretch>
            <a:fillRect/>
          </a:stretch>
        </p:blipFill>
        <p:spPr>
          <a:xfrm>
            <a:off x="6231037" y="-159152"/>
            <a:ext cx="5432385" cy="7176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2294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1000"/>
                                        <p:tgtEl>
                                          <p:spTgt spid="3">
                                            <p:txEl>
                                              <p:pRg st="3" end="3"/>
                                            </p:txEl>
                                          </p:spTgt>
                                        </p:tgtEl>
                                      </p:cBhvr>
                                    </p:animEffect>
                                    <p:anim calcmode="lin" valueType="num">
                                      <p:cBhvr>
                                        <p:cTn id="3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fade">
                                      <p:cBhvr>
                                        <p:cTn id="45" dur="1000"/>
                                        <p:tgtEl>
                                          <p:spTgt spid="3">
                                            <p:txEl>
                                              <p:pRg st="4" end="4"/>
                                            </p:txEl>
                                          </p:spTgt>
                                        </p:tgtEl>
                                      </p:cBhvr>
                                    </p:animEffect>
                                    <p:anim calcmode="lin" valueType="num">
                                      <p:cBhvr>
                                        <p:cTn id="4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518F-9C14-48FC-8875-7C45A91CE00F}"/>
              </a:ext>
            </a:extLst>
          </p:cNvPr>
          <p:cNvSpPr>
            <a:spLocks noGrp="1"/>
          </p:cNvSpPr>
          <p:nvPr>
            <p:ph type="title"/>
          </p:nvPr>
        </p:nvSpPr>
        <p:spPr>
          <a:xfrm>
            <a:off x="636607" y="203080"/>
            <a:ext cx="11146557" cy="1325563"/>
          </a:xfrm>
        </p:spPr>
        <p:txBody>
          <a:bodyPr>
            <a:normAutofit/>
          </a:bodyPr>
          <a:lstStyle/>
          <a:p>
            <a:r>
              <a:rPr lang="en-US" sz="4000" dirty="0">
                <a:solidFill>
                  <a:schemeClr val="bg1"/>
                </a:solidFill>
              </a:rPr>
              <a:t>Grace brings New Life</a:t>
            </a:r>
            <a:br>
              <a:rPr lang="en-US" sz="4000" dirty="0">
                <a:solidFill>
                  <a:schemeClr val="bg1"/>
                </a:solidFill>
              </a:rPr>
            </a:br>
            <a:r>
              <a:rPr lang="en-US" sz="3200" dirty="0">
                <a:solidFill>
                  <a:schemeClr val="bg1"/>
                </a:solidFill>
              </a:rPr>
              <a:t>(Romans 6:1-21)</a:t>
            </a:r>
            <a:endParaRPr lang="en-US" dirty="0">
              <a:solidFill>
                <a:schemeClr val="bg1"/>
              </a:solidFill>
            </a:endParaRPr>
          </a:p>
        </p:txBody>
      </p:sp>
      <p:sp>
        <p:nvSpPr>
          <p:cNvPr id="3" name="Content Placeholder 2">
            <a:extLst>
              <a:ext uri="{FF2B5EF4-FFF2-40B4-BE49-F238E27FC236}">
                <a16:creationId xmlns:a16="http://schemas.microsoft.com/office/drawing/2014/main" id="{58DBBC68-842D-4D6A-9BF2-8C3A716DD2B9}"/>
              </a:ext>
            </a:extLst>
          </p:cNvPr>
          <p:cNvSpPr>
            <a:spLocks noGrp="1"/>
          </p:cNvSpPr>
          <p:nvPr>
            <p:ph idx="1"/>
          </p:nvPr>
        </p:nvSpPr>
        <p:spPr>
          <a:xfrm>
            <a:off x="636607" y="1435261"/>
            <a:ext cx="11354765" cy="5422739"/>
          </a:xfrm>
        </p:spPr>
        <p:txBody>
          <a:bodyPr>
            <a:normAutofit/>
          </a:bodyPr>
          <a:lstStyle/>
          <a:p>
            <a:pPr marL="288925" lvl="0" indent="-288925">
              <a:defRPr/>
            </a:pPr>
            <a:r>
              <a:rPr lang="en-US" sz="3200" b="1" dirty="0">
                <a:solidFill>
                  <a:prstClr val="white"/>
                </a:solidFill>
              </a:rPr>
              <a:t>Having died with Christ, we are freed from sin (6:7-14).</a:t>
            </a:r>
          </a:p>
          <a:p>
            <a:pPr marL="509588" lvl="1" indent="-220663">
              <a:defRPr/>
            </a:pPr>
            <a:r>
              <a:rPr lang="en-US" sz="3000" i="1" dirty="0">
                <a:solidFill>
                  <a:schemeClr val="accent4">
                    <a:lumMod val="40000"/>
                    <a:lumOff val="60000"/>
                  </a:schemeClr>
                </a:solidFill>
                <a:effectLst>
                  <a:outerShdw blurRad="38100" dist="38100" dir="2700000" algn="tl">
                    <a:srgbClr val="000000">
                      <a:alpha val="43137"/>
                    </a:srgbClr>
                  </a:outerShdw>
                </a:effectLst>
              </a:rPr>
              <a:t>Just as Christ’s resurrection freed Him from death, we are freed from sin and death by being raised to a new life in Christ (6:7-9; Hebrews 2:14-15; John 8:32-36; 1 Peter 4:1-3).</a:t>
            </a:r>
          </a:p>
          <a:p>
            <a:pPr marL="509588" lvl="1" indent="-220663">
              <a:defRPr/>
            </a:pPr>
            <a:r>
              <a:rPr lang="en-US" sz="3000" i="1" dirty="0">
                <a:solidFill>
                  <a:schemeClr val="accent4">
                    <a:lumMod val="40000"/>
                    <a:lumOff val="60000"/>
                  </a:schemeClr>
                </a:solidFill>
                <a:effectLst>
                  <a:outerShdw blurRad="38100" dist="38100" dir="2700000" algn="tl">
                    <a:srgbClr val="000000">
                      <a:alpha val="43137"/>
                    </a:srgbClr>
                  </a:outerShdw>
                </a:effectLst>
              </a:rPr>
              <a:t>Having died to sin, we are obligated to live for God! (6:10-11;                 2 Corinthians 5:15, 17; Col. 3:1-15)</a:t>
            </a:r>
          </a:p>
          <a:p>
            <a:pPr marL="509588" lvl="1" indent="-220663">
              <a:defRPr/>
            </a:pPr>
            <a:r>
              <a:rPr lang="en-US" sz="3000" i="1" dirty="0">
                <a:solidFill>
                  <a:schemeClr val="accent4">
                    <a:lumMod val="40000"/>
                    <a:lumOff val="60000"/>
                  </a:schemeClr>
                </a:solidFill>
                <a:effectLst>
                  <a:outerShdw blurRad="38100" dist="38100" dir="2700000" algn="tl">
                    <a:srgbClr val="000000">
                      <a:alpha val="43137"/>
                    </a:srgbClr>
                  </a:outerShdw>
                </a:effectLst>
              </a:rPr>
              <a:t>We must not allow sin to reign over us! (6:12-14) </a:t>
            </a:r>
          </a:p>
          <a:p>
            <a:pPr marL="798513" lvl="2" indent="-288925">
              <a:defRPr/>
            </a:pPr>
            <a:r>
              <a:rPr lang="en-US" sz="3000" i="1" dirty="0">
                <a:solidFill>
                  <a:schemeClr val="accent6">
                    <a:lumMod val="40000"/>
                    <a:lumOff val="60000"/>
                  </a:schemeClr>
                </a:solidFill>
                <a:effectLst>
                  <a:outerShdw blurRad="38100" dist="38100" dir="2700000" algn="tl">
                    <a:srgbClr val="000000">
                      <a:alpha val="43137"/>
                    </a:srgbClr>
                  </a:outerShdw>
                </a:effectLst>
              </a:rPr>
              <a:t>We do no present ourselves to sin but to God as “instruments of righteousness.”</a:t>
            </a:r>
          </a:p>
        </p:txBody>
      </p:sp>
    </p:spTree>
    <p:extLst>
      <p:ext uri="{BB962C8B-B14F-4D97-AF65-F5344CB8AC3E}">
        <p14:creationId xmlns:p14="http://schemas.microsoft.com/office/powerpoint/2010/main" val="229027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518F-9C14-48FC-8875-7C45A91CE00F}"/>
              </a:ext>
            </a:extLst>
          </p:cNvPr>
          <p:cNvSpPr>
            <a:spLocks noGrp="1"/>
          </p:cNvSpPr>
          <p:nvPr>
            <p:ph type="title"/>
          </p:nvPr>
        </p:nvSpPr>
        <p:spPr>
          <a:xfrm>
            <a:off x="636607" y="203080"/>
            <a:ext cx="11146557" cy="1325563"/>
          </a:xfrm>
        </p:spPr>
        <p:txBody>
          <a:bodyPr>
            <a:normAutofit/>
          </a:bodyPr>
          <a:lstStyle/>
          <a:p>
            <a:r>
              <a:rPr lang="en-US" sz="4000" dirty="0">
                <a:solidFill>
                  <a:schemeClr val="bg1"/>
                </a:solidFill>
              </a:rPr>
              <a:t>Grace brings New Life</a:t>
            </a:r>
            <a:br>
              <a:rPr lang="en-US" sz="4000" dirty="0">
                <a:solidFill>
                  <a:schemeClr val="bg1"/>
                </a:solidFill>
              </a:rPr>
            </a:br>
            <a:r>
              <a:rPr lang="en-US" sz="3200" dirty="0">
                <a:solidFill>
                  <a:schemeClr val="bg1"/>
                </a:solidFill>
              </a:rPr>
              <a:t>(Romans 6:1-21)</a:t>
            </a:r>
            <a:endParaRPr lang="en-US" dirty="0">
              <a:solidFill>
                <a:schemeClr val="bg1"/>
              </a:solidFill>
            </a:endParaRPr>
          </a:p>
        </p:txBody>
      </p:sp>
      <p:sp>
        <p:nvSpPr>
          <p:cNvPr id="3" name="Content Placeholder 2">
            <a:extLst>
              <a:ext uri="{FF2B5EF4-FFF2-40B4-BE49-F238E27FC236}">
                <a16:creationId xmlns:a16="http://schemas.microsoft.com/office/drawing/2014/main" id="{58DBBC68-842D-4D6A-9BF2-8C3A716DD2B9}"/>
              </a:ext>
            </a:extLst>
          </p:cNvPr>
          <p:cNvSpPr>
            <a:spLocks noGrp="1"/>
          </p:cNvSpPr>
          <p:nvPr>
            <p:ph idx="1"/>
          </p:nvPr>
        </p:nvSpPr>
        <p:spPr>
          <a:xfrm>
            <a:off x="636607" y="1435261"/>
            <a:ext cx="11354765" cy="5422739"/>
          </a:xfrm>
        </p:spPr>
        <p:txBody>
          <a:bodyPr>
            <a:normAutofit/>
          </a:bodyPr>
          <a:lstStyle/>
          <a:p>
            <a:pPr marL="288925" lvl="0" indent="-288925">
              <a:defRPr/>
            </a:pPr>
            <a:r>
              <a:rPr lang="en-US" sz="3200" b="1" dirty="0">
                <a:solidFill>
                  <a:prstClr val="white"/>
                </a:solidFill>
              </a:rPr>
              <a:t>Freedom </a:t>
            </a:r>
            <a:r>
              <a:rPr lang="en-US" sz="3200" b="1" dirty="0">
                <a:solidFill>
                  <a:prstClr val="white"/>
                </a:solidFill>
                <a:effectLst>
                  <a:glow rad="228600">
                    <a:schemeClr val="accent2">
                      <a:satMod val="175000"/>
                      <a:alpha val="40000"/>
                    </a:schemeClr>
                  </a:glow>
                </a:effectLst>
              </a:rPr>
              <a:t>from sin </a:t>
            </a:r>
            <a:r>
              <a:rPr lang="en-US" sz="3200" b="1" dirty="0">
                <a:solidFill>
                  <a:prstClr val="white"/>
                </a:solidFill>
              </a:rPr>
              <a:t>is not freedom </a:t>
            </a:r>
            <a:r>
              <a:rPr lang="en-US" sz="3200" b="1" dirty="0">
                <a:solidFill>
                  <a:prstClr val="white"/>
                </a:solidFill>
                <a:effectLst>
                  <a:glow rad="228600">
                    <a:schemeClr val="accent2">
                      <a:satMod val="175000"/>
                      <a:alpha val="40000"/>
                    </a:schemeClr>
                  </a:glow>
                </a:effectLst>
              </a:rPr>
              <a:t>to sin </a:t>
            </a:r>
            <a:r>
              <a:rPr lang="en-US" sz="3200" b="1" dirty="0">
                <a:solidFill>
                  <a:prstClr val="white"/>
                </a:solidFill>
              </a:rPr>
              <a:t>(6:15-23).</a:t>
            </a:r>
          </a:p>
          <a:p>
            <a:pPr marL="509588" lvl="1" indent="-220663">
              <a:defRPr/>
            </a:pPr>
            <a:r>
              <a:rPr lang="en-US" sz="2800" i="1" dirty="0">
                <a:solidFill>
                  <a:schemeClr val="accent4">
                    <a:lumMod val="40000"/>
                    <a:lumOff val="60000"/>
                  </a:schemeClr>
                </a:solidFill>
                <a:effectLst>
                  <a:outerShdw blurRad="38100" dist="38100" dir="2700000" algn="tl">
                    <a:srgbClr val="000000">
                      <a:alpha val="43137"/>
                    </a:srgbClr>
                  </a:outerShdw>
                </a:effectLst>
              </a:rPr>
              <a:t>We CERTAINLY DO NOT have the freedom to disobey God just because we are under grace (6:15).</a:t>
            </a:r>
          </a:p>
          <a:p>
            <a:pPr marL="509588" lvl="1" indent="-220663">
              <a:defRPr/>
            </a:pPr>
            <a:r>
              <a:rPr lang="en-US" sz="2800" i="1" dirty="0">
                <a:solidFill>
                  <a:schemeClr val="accent4">
                    <a:lumMod val="40000"/>
                    <a:lumOff val="60000"/>
                  </a:schemeClr>
                </a:solidFill>
                <a:effectLst>
                  <a:outerShdw blurRad="38100" dist="38100" dir="2700000" algn="tl">
                    <a:srgbClr val="000000">
                      <a:alpha val="43137"/>
                    </a:srgbClr>
                  </a:outerShdw>
                </a:effectLst>
              </a:rPr>
              <a:t>We have chosen to become servants of a different Master, and we must be true to that choice (6:16-18).</a:t>
            </a:r>
          </a:p>
          <a:p>
            <a:pPr marL="509588" lvl="1" indent="-220663">
              <a:defRPr/>
            </a:pPr>
            <a:r>
              <a:rPr lang="en-US" sz="2800" i="1" dirty="0">
                <a:solidFill>
                  <a:schemeClr val="accent4">
                    <a:lumMod val="40000"/>
                    <a:lumOff val="60000"/>
                  </a:schemeClr>
                </a:solidFill>
                <a:effectLst>
                  <a:outerShdw blurRad="38100" dist="38100" dir="2700000" algn="tl">
                    <a:srgbClr val="000000">
                      <a:alpha val="43137"/>
                    </a:srgbClr>
                  </a:outerShdw>
                </a:effectLst>
              </a:rPr>
              <a:t>Sin and righteousness both demand all from their servants (6:19-23)!</a:t>
            </a:r>
          </a:p>
          <a:p>
            <a:pPr marL="741363" lvl="2" indent="-277813">
              <a:defRPr/>
            </a:pPr>
            <a:r>
              <a:rPr lang="en-US" sz="2800" i="1" dirty="0">
                <a:solidFill>
                  <a:schemeClr val="accent6">
                    <a:lumMod val="40000"/>
                    <a:lumOff val="60000"/>
                  </a:schemeClr>
                </a:solidFill>
                <a:effectLst>
                  <a:outerShdw blurRad="38100" dist="38100" dir="2700000" algn="tl">
                    <a:srgbClr val="000000">
                      <a:alpha val="43137"/>
                    </a:srgbClr>
                  </a:outerShdw>
                </a:effectLst>
              </a:rPr>
              <a:t>When we were slaves of sin, one sin led to another, and we felt no compulsion to do right.  The fruit of that shameful life ended in death! </a:t>
            </a:r>
          </a:p>
          <a:p>
            <a:pPr marL="741363" lvl="2" indent="-277813">
              <a:defRPr/>
            </a:pPr>
            <a:r>
              <a:rPr lang="en-US" sz="3000" i="1" dirty="0">
                <a:solidFill>
                  <a:schemeClr val="accent6">
                    <a:lumMod val="40000"/>
                    <a:lumOff val="60000"/>
                  </a:schemeClr>
                </a:solidFill>
                <a:effectLst>
                  <a:outerShdw blurRad="38100" dist="38100" dir="2700000" algn="tl">
                    <a:srgbClr val="000000">
                      <a:alpha val="43137"/>
                    </a:srgbClr>
                  </a:outerShdw>
                </a:effectLst>
              </a:rPr>
              <a:t>In contrast, servants of God produce “fruit to holiness” ending in everlasting life! </a:t>
            </a:r>
          </a:p>
          <a:p>
            <a:pPr marL="288925" lvl="1" indent="0" algn="ctr">
              <a:buNone/>
              <a:defRPr/>
            </a:pPr>
            <a:r>
              <a:rPr lang="en-US" sz="3000" i="1" dirty="0">
                <a:solidFill>
                  <a:schemeClr val="bg1"/>
                </a:solidFill>
                <a:effectLst>
                  <a:glow rad="228600">
                    <a:schemeClr val="accent3">
                      <a:satMod val="175000"/>
                      <a:alpha val="40000"/>
                    </a:schemeClr>
                  </a:glow>
                  <a:outerShdw blurRad="38100" dist="38100" dir="2700000" algn="tl">
                    <a:srgbClr val="000000">
                      <a:alpha val="43137"/>
                    </a:srgbClr>
                  </a:outerShdw>
                </a:effectLst>
              </a:rPr>
              <a:t>“For the wages of sin is death, but the gift of God is eternal life               in Christ Jesus our Lord” (Romans 6:23).</a:t>
            </a:r>
          </a:p>
        </p:txBody>
      </p:sp>
    </p:spTree>
    <p:extLst>
      <p:ext uri="{BB962C8B-B14F-4D97-AF65-F5344CB8AC3E}">
        <p14:creationId xmlns:p14="http://schemas.microsoft.com/office/powerpoint/2010/main" val="321039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BC5F6-819B-451E-9C4B-ACA90164CECE}"/>
              </a:ext>
            </a:extLst>
          </p:cNvPr>
          <p:cNvSpPr>
            <a:spLocks noGrp="1"/>
          </p:cNvSpPr>
          <p:nvPr>
            <p:ph type="title"/>
          </p:nvPr>
        </p:nvSpPr>
        <p:spPr/>
        <p:txBody>
          <a:bodyPr/>
          <a:lstStyle/>
          <a:p>
            <a:r>
              <a:rPr lang="en-US" dirty="0">
                <a:solidFill>
                  <a:schemeClr val="bg1"/>
                </a:solidFill>
              </a:rPr>
              <a:t>Questions over key concepts:</a:t>
            </a:r>
          </a:p>
        </p:txBody>
      </p:sp>
      <p:sp>
        <p:nvSpPr>
          <p:cNvPr id="3" name="Content Placeholder 2">
            <a:extLst>
              <a:ext uri="{FF2B5EF4-FFF2-40B4-BE49-F238E27FC236}">
                <a16:creationId xmlns:a16="http://schemas.microsoft.com/office/drawing/2014/main" id="{84739013-B2EC-4009-9549-EC88E927629C}"/>
              </a:ext>
            </a:extLst>
          </p:cNvPr>
          <p:cNvSpPr>
            <a:spLocks noGrp="1"/>
          </p:cNvSpPr>
          <p:nvPr>
            <p:ph idx="1"/>
          </p:nvPr>
        </p:nvSpPr>
        <p:spPr>
          <a:xfrm>
            <a:off x="838200" y="1562582"/>
            <a:ext cx="10515600" cy="5023413"/>
          </a:xfrm>
        </p:spPr>
        <p:txBody>
          <a:bodyPr/>
          <a:lstStyle/>
          <a:p>
            <a:r>
              <a:rPr lang="en-US" sz="3200" dirty="0">
                <a:solidFill>
                  <a:schemeClr val="bg1"/>
                </a:solidFill>
              </a:rPr>
              <a:t>How does </a:t>
            </a:r>
            <a:r>
              <a:rPr lang="en-US" sz="3200" dirty="0">
                <a:solidFill>
                  <a:schemeClr val="bg1"/>
                </a:solidFill>
                <a:effectLst>
                  <a:glow rad="228600">
                    <a:schemeClr val="accent2">
                      <a:satMod val="175000"/>
                      <a:alpha val="40000"/>
                    </a:schemeClr>
                  </a:glow>
                </a:effectLst>
              </a:rPr>
              <a:t>faith</a:t>
            </a:r>
            <a:r>
              <a:rPr lang="en-US" sz="3200" dirty="0">
                <a:solidFill>
                  <a:schemeClr val="bg1"/>
                </a:solidFill>
              </a:rPr>
              <a:t> access </a:t>
            </a:r>
            <a:r>
              <a:rPr lang="en-US" sz="3200" dirty="0">
                <a:solidFill>
                  <a:schemeClr val="bg1"/>
                </a:solidFill>
                <a:effectLst>
                  <a:glow rad="228600">
                    <a:schemeClr val="accent2">
                      <a:satMod val="175000"/>
                      <a:alpha val="40000"/>
                    </a:schemeClr>
                  </a:glow>
                </a:effectLst>
              </a:rPr>
              <a:t>grace</a:t>
            </a:r>
            <a:r>
              <a:rPr lang="en-US" sz="3200" dirty="0">
                <a:solidFill>
                  <a:schemeClr val="bg1"/>
                </a:solidFill>
              </a:rPr>
              <a:t>?  How does the </a:t>
            </a:r>
            <a:r>
              <a:rPr lang="en-US" sz="3200" dirty="0">
                <a:solidFill>
                  <a:schemeClr val="bg1"/>
                </a:solidFill>
                <a:effectLst>
                  <a:glow rad="228600">
                    <a:schemeClr val="accent2">
                      <a:satMod val="175000"/>
                      <a:alpha val="40000"/>
                    </a:schemeClr>
                  </a:glow>
                </a:effectLst>
              </a:rPr>
              <a:t>example of Abraham </a:t>
            </a:r>
            <a:r>
              <a:rPr lang="en-US" sz="3200" dirty="0">
                <a:solidFill>
                  <a:schemeClr val="bg1"/>
                </a:solidFill>
              </a:rPr>
              <a:t>illustrate this?</a:t>
            </a:r>
          </a:p>
          <a:p>
            <a:r>
              <a:rPr lang="en-US" sz="3200" dirty="0">
                <a:solidFill>
                  <a:schemeClr val="bg1"/>
                </a:solidFill>
              </a:rPr>
              <a:t>How has </a:t>
            </a:r>
            <a:r>
              <a:rPr lang="en-US" sz="3200" dirty="0">
                <a:solidFill>
                  <a:schemeClr val="bg1"/>
                </a:solidFill>
                <a:effectLst>
                  <a:glow rad="228600">
                    <a:schemeClr val="accent2">
                      <a:satMod val="175000"/>
                      <a:alpha val="40000"/>
                    </a:schemeClr>
                  </a:glow>
                </a:effectLst>
              </a:rPr>
              <a:t>God demonstrated His love </a:t>
            </a:r>
            <a:r>
              <a:rPr lang="en-US" sz="3200" dirty="0">
                <a:solidFill>
                  <a:schemeClr val="bg1"/>
                </a:solidFill>
              </a:rPr>
              <a:t>for us?</a:t>
            </a:r>
          </a:p>
          <a:p>
            <a:r>
              <a:rPr lang="en-US" sz="3200" dirty="0">
                <a:solidFill>
                  <a:schemeClr val="bg1"/>
                </a:solidFill>
              </a:rPr>
              <a:t>Compare and contrast the effects of </a:t>
            </a:r>
            <a:r>
              <a:rPr lang="en-US" sz="3200" dirty="0">
                <a:solidFill>
                  <a:schemeClr val="bg1"/>
                </a:solidFill>
                <a:effectLst>
                  <a:glow rad="228600">
                    <a:schemeClr val="accent2">
                      <a:satMod val="175000"/>
                      <a:alpha val="40000"/>
                    </a:schemeClr>
                  </a:glow>
                </a:effectLst>
              </a:rPr>
              <a:t>Adam’s sin </a:t>
            </a:r>
            <a:r>
              <a:rPr lang="en-US" sz="3200" dirty="0">
                <a:solidFill>
                  <a:schemeClr val="bg1"/>
                </a:solidFill>
              </a:rPr>
              <a:t>with the effects of </a:t>
            </a:r>
            <a:r>
              <a:rPr lang="en-US" sz="3200" dirty="0">
                <a:solidFill>
                  <a:schemeClr val="bg1"/>
                </a:solidFill>
                <a:effectLst>
                  <a:glow rad="228600">
                    <a:schemeClr val="accent2">
                      <a:satMod val="175000"/>
                      <a:alpha val="40000"/>
                    </a:schemeClr>
                  </a:glow>
                </a:effectLst>
              </a:rPr>
              <a:t>God’s grace </a:t>
            </a:r>
            <a:r>
              <a:rPr lang="en-US" sz="3200" dirty="0">
                <a:solidFill>
                  <a:schemeClr val="bg1"/>
                </a:solidFill>
              </a:rPr>
              <a:t>through Christ. </a:t>
            </a:r>
          </a:p>
          <a:p>
            <a:r>
              <a:rPr lang="en-US" sz="3200" dirty="0">
                <a:solidFill>
                  <a:schemeClr val="bg1"/>
                </a:solidFill>
              </a:rPr>
              <a:t>How does </a:t>
            </a:r>
            <a:r>
              <a:rPr lang="en-US" sz="3200" dirty="0">
                <a:solidFill>
                  <a:schemeClr val="bg1"/>
                </a:solidFill>
                <a:effectLst>
                  <a:glow rad="228600">
                    <a:schemeClr val="accent2">
                      <a:satMod val="175000"/>
                      <a:alpha val="40000"/>
                    </a:schemeClr>
                  </a:glow>
                </a:effectLst>
              </a:rPr>
              <a:t>baptism</a:t>
            </a:r>
            <a:r>
              <a:rPr lang="en-US" sz="3200" dirty="0">
                <a:solidFill>
                  <a:schemeClr val="bg1"/>
                </a:solidFill>
              </a:rPr>
              <a:t> correspond to the </a:t>
            </a:r>
            <a:r>
              <a:rPr lang="en-US" sz="3200" dirty="0">
                <a:solidFill>
                  <a:schemeClr val="bg1"/>
                </a:solidFill>
                <a:effectLst>
                  <a:glow rad="228600">
                    <a:schemeClr val="accent2">
                      <a:satMod val="175000"/>
                      <a:alpha val="40000"/>
                    </a:schemeClr>
                  </a:glow>
                </a:effectLst>
              </a:rPr>
              <a:t>death, burial, and resurrection</a:t>
            </a:r>
            <a:r>
              <a:rPr lang="en-US" sz="3200" dirty="0">
                <a:solidFill>
                  <a:schemeClr val="bg1"/>
                </a:solidFill>
              </a:rPr>
              <a:t> of Jesus?</a:t>
            </a:r>
          </a:p>
          <a:p>
            <a:r>
              <a:rPr lang="en-US" sz="3200" dirty="0">
                <a:solidFill>
                  <a:schemeClr val="bg1"/>
                </a:solidFill>
              </a:rPr>
              <a:t>What are some reasons that </a:t>
            </a:r>
            <a:r>
              <a:rPr lang="en-US" sz="3200" dirty="0">
                <a:solidFill>
                  <a:schemeClr val="bg1"/>
                </a:solidFill>
                <a:effectLst>
                  <a:glow rad="228600">
                    <a:schemeClr val="accent2">
                      <a:satMod val="175000"/>
                      <a:alpha val="40000"/>
                    </a:schemeClr>
                  </a:glow>
                </a:effectLst>
              </a:rPr>
              <a:t>those who are saved </a:t>
            </a:r>
            <a:r>
              <a:rPr lang="en-US" sz="3200" dirty="0">
                <a:solidFill>
                  <a:schemeClr val="bg1"/>
                </a:solidFill>
              </a:rPr>
              <a:t>by God’s grace </a:t>
            </a:r>
            <a:r>
              <a:rPr lang="en-US" sz="3200" dirty="0">
                <a:solidFill>
                  <a:schemeClr val="bg1"/>
                </a:solidFill>
                <a:effectLst>
                  <a:glow rad="228600">
                    <a:schemeClr val="accent2">
                      <a:satMod val="175000"/>
                      <a:alpha val="40000"/>
                    </a:schemeClr>
                  </a:glow>
                </a:effectLst>
              </a:rPr>
              <a:t>should</a:t>
            </a:r>
            <a:r>
              <a:rPr lang="en-US" sz="3200" dirty="0">
                <a:solidFill>
                  <a:schemeClr val="bg1"/>
                </a:solidFill>
              </a:rPr>
              <a:t> </a:t>
            </a:r>
            <a:r>
              <a:rPr lang="en-US" sz="3200" dirty="0">
                <a:solidFill>
                  <a:schemeClr val="bg1"/>
                </a:solidFill>
                <a:effectLst>
                  <a:glow rad="228600">
                    <a:schemeClr val="accent2">
                      <a:satMod val="175000"/>
                      <a:alpha val="40000"/>
                    </a:schemeClr>
                  </a:glow>
                </a:effectLst>
              </a:rPr>
              <a:t>not continue in sin</a:t>
            </a:r>
            <a:r>
              <a:rPr lang="en-US" sz="3200" dirty="0">
                <a:solidFill>
                  <a:schemeClr val="bg1"/>
                </a:solidFill>
              </a:rPr>
              <a:t>?</a:t>
            </a:r>
          </a:p>
          <a:p>
            <a:endParaRPr lang="en-US" sz="3200" dirty="0">
              <a:solidFill>
                <a:schemeClr val="bg1"/>
              </a:solidFill>
            </a:endParaRPr>
          </a:p>
          <a:p>
            <a:endParaRPr lang="en-US" dirty="0"/>
          </a:p>
        </p:txBody>
      </p:sp>
    </p:spTree>
    <p:extLst>
      <p:ext uri="{BB962C8B-B14F-4D97-AF65-F5344CB8AC3E}">
        <p14:creationId xmlns:p14="http://schemas.microsoft.com/office/powerpoint/2010/main" val="243600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D0431-A82B-43FB-8883-4C6D267A7DFC}"/>
              </a:ext>
            </a:extLst>
          </p:cNvPr>
          <p:cNvSpPr>
            <a:spLocks noGrp="1"/>
          </p:cNvSpPr>
          <p:nvPr>
            <p:ph type="title"/>
          </p:nvPr>
        </p:nvSpPr>
        <p:spPr>
          <a:xfrm>
            <a:off x="838200" y="220717"/>
            <a:ext cx="10515600" cy="1780803"/>
          </a:xfrm>
        </p:spPr>
        <p:txBody>
          <a:bodyPr>
            <a:normAutofit/>
          </a:bodyPr>
          <a:lstStyle/>
          <a:p>
            <a:pPr algn="ctr"/>
            <a:r>
              <a:rPr lang="en-US" sz="5400" b="1" dirty="0">
                <a:solidFill>
                  <a:schemeClr val="bg1"/>
                </a:solidFill>
              </a:rPr>
              <a:t>Theme of Romans</a:t>
            </a:r>
            <a:br>
              <a:rPr lang="en-US" dirty="0">
                <a:solidFill>
                  <a:schemeClr val="bg1"/>
                </a:solidFill>
              </a:rPr>
            </a:br>
            <a:r>
              <a:rPr lang="en-US" b="1" i="1" dirty="0">
                <a:solidFill>
                  <a:schemeClr val="accent4">
                    <a:lumMod val="40000"/>
                    <a:lumOff val="60000"/>
                  </a:schemeClr>
                </a:solidFill>
              </a:rPr>
              <a:t>The Gospel is God’s Power to Save!</a:t>
            </a:r>
          </a:p>
        </p:txBody>
      </p:sp>
      <p:sp>
        <p:nvSpPr>
          <p:cNvPr id="3" name="Content Placeholder 2">
            <a:extLst>
              <a:ext uri="{FF2B5EF4-FFF2-40B4-BE49-F238E27FC236}">
                <a16:creationId xmlns:a16="http://schemas.microsoft.com/office/drawing/2014/main" id="{30F762E6-7B61-4E8D-A221-C54490A469CE}"/>
              </a:ext>
            </a:extLst>
          </p:cNvPr>
          <p:cNvSpPr>
            <a:spLocks noGrp="1"/>
          </p:cNvSpPr>
          <p:nvPr>
            <p:ph idx="1"/>
          </p:nvPr>
        </p:nvSpPr>
        <p:spPr>
          <a:xfrm>
            <a:off x="2122805" y="2001520"/>
            <a:ext cx="7946390" cy="5019040"/>
          </a:xfrm>
        </p:spPr>
        <p:txBody>
          <a:bodyPr>
            <a:normAutofit/>
          </a:bodyPr>
          <a:lstStyle/>
          <a:p>
            <a:pPr marL="0" indent="0" algn="ctr">
              <a:spcBef>
                <a:spcPts val="300"/>
              </a:spcBef>
              <a:buNone/>
            </a:pPr>
            <a:r>
              <a:rPr lang="en-US" sz="3200" b="1" dirty="0">
                <a:solidFill>
                  <a:schemeClr val="bg1"/>
                </a:solidFill>
              </a:rPr>
              <a:t>“For I am not ashamed of the </a:t>
            </a:r>
            <a:r>
              <a:rPr lang="en-US" sz="3200" b="1" dirty="0">
                <a:solidFill>
                  <a:schemeClr val="bg1"/>
                </a:solidFill>
                <a:effectLst>
                  <a:glow rad="228600">
                    <a:schemeClr val="accent5">
                      <a:satMod val="175000"/>
                      <a:alpha val="40000"/>
                    </a:schemeClr>
                  </a:glow>
                </a:effectLst>
              </a:rPr>
              <a:t>gospel</a:t>
            </a:r>
            <a:r>
              <a:rPr lang="en-US" sz="3200" b="1" dirty="0">
                <a:solidFill>
                  <a:schemeClr val="bg1"/>
                </a:solidFill>
                <a:effectLst>
                  <a:glow rad="139700">
                    <a:schemeClr val="accent5">
                      <a:satMod val="175000"/>
                      <a:alpha val="40000"/>
                    </a:schemeClr>
                  </a:glow>
                </a:effectLst>
              </a:rPr>
              <a:t> </a:t>
            </a:r>
            <a:r>
              <a:rPr lang="en-US" sz="3200" b="1" dirty="0">
                <a:solidFill>
                  <a:schemeClr val="bg1"/>
                </a:solidFill>
              </a:rPr>
              <a:t>of Christ, for it is the </a:t>
            </a:r>
            <a:r>
              <a:rPr lang="en-US" sz="3200" b="1" dirty="0">
                <a:solidFill>
                  <a:schemeClr val="bg1"/>
                </a:solidFill>
                <a:effectLst>
                  <a:glow rad="228600">
                    <a:schemeClr val="accent5">
                      <a:satMod val="175000"/>
                      <a:alpha val="40000"/>
                    </a:schemeClr>
                  </a:glow>
                </a:effectLst>
              </a:rPr>
              <a:t>power of God to salvation </a:t>
            </a:r>
          </a:p>
          <a:p>
            <a:pPr marL="0" indent="0" algn="ctr">
              <a:spcBef>
                <a:spcPts val="300"/>
              </a:spcBef>
              <a:buNone/>
            </a:pPr>
            <a:r>
              <a:rPr lang="en-US" sz="3200" b="1" dirty="0">
                <a:solidFill>
                  <a:schemeClr val="bg1"/>
                </a:solidFill>
              </a:rPr>
              <a:t>for </a:t>
            </a:r>
            <a:r>
              <a:rPr lang="en-US" sz="3200" b="1" dirty="0">
                <a:solidFill>
                  <a:schemeClr val="bg1"/>
                </a:solidFill>
                <a:effectLst>
                  <a:glow rad="228600">
                    <a:schemeClr val="accent5">
                      <a:satMod val="175000"/>
                      <a:alpha val="40000"/>
                    </a:schemeClr>
                  </a:glow>
                </a:effectLst>
              </a:rPr>
              <a:t>everyone </a:t>
            </a:r>
            <a:r>
              <a:rPr lang="en-US" sz="3200" b="1" dirty="0">
                <a:solidFill>
                  <a:schemeClr val="bg1"/>
                </a:solidFill>
              </a:rPr>
              <a:t>who </a:t>
            </a:r>
            <a:r>
              <a:rPr lang="en-US" sz="3200" b="1" dirty="0">
                <a:solidFill>
                  <a:schemeClr val="bg1"/>
                </a:solidFill>
                <a:effectLst>
                  <a:glow rad="228600">
                    <a:schemeClr val="accent5">
                      <a:satMod val="175000"/>
                      <a:alpha val="40000"/>
                    </a:schemeClr>
                  </a:glow>
                </a:effectLst>
              </a:rPr>
              <a:t>believes, </a:t>
            </a:r>
          </a:p>
          <a:p>
            <a:pPr marL="0" indent="0" algn="ctr">
              <a:spcBef>
                <a:spcPts val="300"/>
              </a:spcBef>
              <a:buNone/>
            </a:pPr>
            <a:r>
              <a:rPr lang="en-US" sz="3200" b="1" dirty="0">
                <a:solidFill>
                  <a:schemeClr val="bg1"/>
                </a:solidFill>
              </a:rPr>
              <a:t>for the </a:t>
            </a:r>
            <a:r>
              <a:rPr lang="en-US" sz="3200" b="1" dirty="0">
                <a:solidFill>
                  <a:schemeClr val="bg1"/>
                </a:solidFill>
                <a:effectLst>
                  <a:glow rad="139700">
                    <a:schemeClr val="accent5">
                      <a:satMod val="175000"/>
                      <a:alpha val="40000"/>
                    </a:schemeClr>
                  </a:glow>
                </a:effectLst>
              </a:rPr>
              <a:t>Jew</a:t>
            </a:r>
            <a:r>
              <a:rPr lang="en-US" sz="3200" b="1" dirty="0">
                <a:solidFill>
                  <a:schemeClr val="bg1"/>
                </a:solidFill>
              </a:rPr>
              <a:t> first and also for the </a:t>
            </a:r>
            <a:r>
              <a:rPr lang="en-US" sz="3200" b="1" dirty="0">
                <a:solidFill>
                  <a:schemeClr val="bg1"/>
                </a:solidFill>
                <a:effectLst>
                  <a:glow rad="228600">
                    <a:schemeClr val="accent5">
                      <a:satMod val="175000"/>
                      <a:alpha val="40000"/>
                    </a:schemeClr>
                  </a:glow>
                </a:effectLst>
              </a:rPr>
              <a:t>Greek.  </a:t>
            </a:r>
          </a:p>
          <a:p>
            <a:pPr marL="0" indent="0" algn="ctr">
              <a:spcBef>
                <a:spcPts val="300"/>
              </a:spcBef>
              <a:buNone/>
            </a:pPr>
            <a:r>
              <a:rPr lang="en-US" sz="3200" b="1" dirty="0">
                <a:solidFill>
                  <a:schemeClr val="bg1"/>
                </a:solidFill>
              </a:rPr>
              <a:t>For </a:t>
            </a:r>
            <a:r>
              <a:rPr lang="en-US" sz="3200" b="1" dirty="0">
                <a:solidFill>
                  <a:schemeClr val="bg1"/>
                </a:solidFill>
                <a:effectLst>
                  <a:glow rad="228600">
                    <a:schemeClr val="accent5">
                      <a:satMod val="175000"/>
                      <a:alpha val="40000"/>
                    </a:schemeClr>
                  </a:glow>
                </a:effectLst>
              </a:rPr>
              <a:t>in it the righteousness of God is revealed </a:t>
            </a:r>
            <a:r>
              <a:rPr lang="en-US" sz="3200" b="1" dirty="0">
                <a:solidFill>
                  <a:schemeClr val="bg1"/>
                </a:solidFill>
              </a:rPr>
              <a:t>from faith to faith; as it is written, </a:t>
            </a:r>
          </a:p>
          <a:p>
            <a:pPr marL="0" indent="0" algn="ctr">
              <a:spcBef>
                <a:spcPts val="300"/>
              </a:spcBef>
              <a:buNone/>
            </a:pPr>
            <a:r>
              <a:rPr lang="en-US" sz="3200" b="1" dirty="0">
                <a:solidFill>
                  <a:schemeClr val="bg1"/>
                </a:solidFill>
              </a:rPr>
              <a:t>“</a:t>
            </a:r>
            <a:r>
              <a:rPr lang="en-US" sz="3200" b="1" dirty="0">
                <a:solidFill>
                  <a:schemeClr val="bg1"/>
                </a:solidFill>
                <a:effectLst>
                  <a:glow rad="228600">
                    <a:schemeClr val="accent5">
                      <a:satMod val="175000"/>
                      <a:alpha val="40000"/>
                    </a:schemeClr>
                  </a:glow>
                </a:effectLst>
              </a:rPr>
              <a:t>the just shall live by faith</a:t>
            </a:r>
            <a:r>
              <a:rPr lang="en-US" sz="3200" b="1" dirty="0">
                <a:solidFill>
                  <a:schemeClr val="bg1"/>
                </a:solidFill>
              </a:rPr>
              <a:t>.” </a:t>
            </a:r>
          </a:p>
          <a:p>
            <a:pPr marL="0" indent="0" algn="ctr">
              <a:spcBef>
                <a:spcPts val="300"/>
              </a:spcBef>
              <a:buNone/>
            </a:pPr>
            <a:r>
              <a:rPr lang="en-US" b="1" dirty="0">
                <a:solidFill>
                  <a:schemeClr val="bg1"/>
                </a:solidFill>
              </a:rPr>
              <a:t>(Romans 1:16-17)</a:t>
            </a:r>
            <a:endParaRPr lang="en-US" dirty="0"/>
          </a:p>
        </p:txBody>
      </p:sp>
    </p:spTree>
    <p:extLst>
      <p:ext uri="{BB962C8B-B14F-4D97-AF65-F5344CB8AC3E}">
        <p14:creationId xmlns:p14="http://schemas.microsoft.com/office/powerpoint/2010/main" val="1562962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D0431-A82B-43FB-8883-4C6D267A7DFC}"/>
              </a:ext>
            </a:extLst>
          </p:cNvPr>
          <p:cNvSpPr>
            <a:spLocks noGrp="1"/>
          </p:cNvSpPr>
          <p:nvPr>
            <p:ph type="title"/>
          </p:nvPr>
        </p:nvSpPr>
        <p:spPr>
          <a:xfrm>
            <a:off x="757175" y="115750"/>
            <a:ext cx="10515600" cy="966953"/>
          </a:xfrm>
        </p:spPr>
        <p:txBody>
          <a:bodyPr/>
          <a:lstStyle/>
          <a:p>
            <a:r>
              <a:rPr lang="en-US" dirty="0">
                <a:solidFill>
                  <a:schemeClr val="bg1"/>
                </a:solidFill>
              </a:rPr>
              <a:t>Outline of Romans</a:t>
            </a:r>
          </a:p>
        </p:txBody>
      </p:sp>
      <p:sp>
        <p:nvSpPr>
          <p:cNvPr id="3" name="Content Placeholder 2">
            <a:extLst>
              <a:ext uri="{FF2B5EF4-FFF2-40B4-BE49-F238E27FC236}">
                <a16:creationId xmlns:a16="http://schemas.microsoft.com/office/drawing/2014/main" id="{30F762E6-7B61-4E8D-A221-C54490A469CE}"/>
              </a:ext>
            </a:extLst>
          </p:cNvPr>
          <p:cNvSpPr>
            <a:spLocks noGrp="1"/>
          </p:cNvSpPr>
          <p:nvPr>
            <p:ph idx="1"/>
          </p:nvPr>
        </p:nvSpPr>
        <p:spPr>
          <a:xfrm>
            <a:off x="919225" y="949121"/>
            <a:ext cx="10515600" cy="5793129"/>
          </a:xfrm>
        </p:spPr>
        <p:txBody>
          <a:bodyPr>
            <a:normAutofit/>
          </a:bodyPr>
          <a:lstStyle/>
          <a:p>
            <a:pPr marL="0" indent="0">
              <a:buNone/>
            </a:pPr>
            <a:r>
              <a:rPr lang="en-US" b="1" dirty="0">
                <a:solidFill>
                  <a:schemeClr val="bg1"/>
                </a:solidFill>
              </a:rPr>
              <a:t>I. DOCTRINAL: How the gospel saves the sinner</a:t>
            </a:r>
          </a:p>
          <a:p>
            <a:pPr marL="914400" lvl="1" indent="-457200">
              <a:buFont typeface="+mj-lt"/>
              <a:buAutoNum type="alphaUcPeriod"/>
            </a:pPr>
            <a:r>
              <a:rPr lang="en-US" sz="2600" dirty="0">
                <a:solidFill>
                  <a:schemeClr val="bg1"/>
                </a:solidFill>
              </a:rPr>
              <a:t>Introduction (1:1-17)</a:t>
            </a:r>
          </a:p>
          <a:p>
            <a:pPr marL="914400" lvl="1" indent="-457200">
              <a:buFont typeface="+mj-lt"/>
              <a:buAutoNum type="alphaUcPeriod"/>
            </a:pPr>
            <a:r>
              <a:rPr lang="en-US" sz="2600" dirty="0">
                <a:solidFill>
                  <a:schemeClr val="bg1"/>
                </a:solidFill>
              </a:rPr>
              <a:t>All have sinned and need salvation (1:18—3:31)</a:t>
            </a:r>
          </a:p>
          <a:p>
            <a:pPr marL="914400" lvl="1" indent="-457200">
              <a:buFont typeface="+mj-lt"/>
              <a:buAutoNum type="alphaUcPeriod"/>
            </a:pPr>
            <a:r>
              <a:rPr lang="en-US" sz="2600" dirty="0">
                <a:solidFill>
                  <a:schemeClr val="bg1"/>
                </a:solidFill>
              </a:rPr>
              <a:t>The gospel saves by grace through faith (4:1—5:21)</a:t>
            </a:r>
          </a:p>
          <a:p>
            <a:pPr marL="914400" lvl="1" indent="-457200">
              <a:buFont typeface="+mj-lt"/>
              <a:buAutoNum type="alphaUcPeriod"/>
            </a:pPr>
            <a:r>
              <a:rPr lang="en-US" sz="2600" dirty="0">
                <a:solidFill>
                  <a:schemeClr val="bg1"/>
                </a:solidFill>
              </a:rPr>
              <a:t>Faith requires and acquires a changed life (6:1—8:39</a:t>
            </a:r>
            <a:r>
              <a:rPr lang="en-US" dirty="0">
                <a:solidFill>
                  <a:schemeClr val="bg1"/>
                </a:solidFill>
              </a:rPr>
              <a:t>)</a:t>
            </a:r>
          </a:p>
          <a:p>
            <a:pPr marL="0" indent="0">
              <a:buNone/>
            </a:pPr>
            <a:r>
              <a:rPr lang="en-US" b="1" dirty="0">
                <a:solidFill>
                  <a:schemeClr val="bg1"/>
                </a:solidFill>
              </a:rPr>
              <a:t>II. NATIONAL: How the gospel relates to Israel</a:t>
            </a:r>
          </a:p>
          <a:p>
            <a:pPr marL="914400" lvl="1" indent="-457200">
              <a:buFont typeface="+mj-lt"/>
              <a:buAutoNum type="alphaUcPeriod"/>
            </a:pPr>
            <a:r>
              <a:rPr lang="en-US" sz="2600" dirty="0">
                <a:solidFill>
                  <a:schemeClr val="bg1"/>
                </a:solidFill>
              </a:rPr>
              <a:t>It does not annul God’s purpose for Israel (9:1-33)</a:t>
            </a:r>
          </a:p>
          <a:p>
            <a:pPr marL="914400" lvl="1" indent="-457200">
              <a:buFont typeface="+mj-lt"/>
              <a:buAutoNum type="alphaUcPeriod"/>
            </a:pPr>
            <a:r>
              <a:rPr lang="en-US" sz="2600" dirty="0">
                <a:solidFill>
                  <a:schemeClr val="bg1"/>
                </a:solidFill>
              </a:rPr>
              <a:t>It fulfills God’s promises to Israel (10:1-21)</a:t>
            </a:r>
          </a:p>
          <a:p>
            <a:pPr marL="914400" lvl="1" indent="-457200">
              <a:buFont typeface="+mj-lt"/>
              <a:buAutoNum type="alphaUcPeriod"/>
            </a:pPr>
            <a:r>
              <a:rPr lang="en-US" sz="2600" dirty="0">
                <a:solidFill>
                  <a:schemeClr val="bg1"/>
                </a:solidFill>
              </a:rPr>
              <a:t>It presents a great opportunity for Israel (11:1-36)</a:t>
            </a:r>
          </a:p>
          <a:p>
            <a:pPr marL="0" indent="0">
              <a:buNone/>
            </a:pPr>
            <a:r>
              <a:rPr lang="en-US" b="1" dirty="0">
                <a:solidFill>
                  <a:schemeClr val="bg1"/>
                </a:solidFill>
              </a:rPr>
              <a:t>III. PRACTICAL: How the gospel bears on conduct</a:t>
            </a:r>
          </a:p>
          <a:p>
            <a:pPr marL="914400" lvl="1" indent="-457200">
              <a:buFont typeface="+mj-lt"/>
              <a:buAutoNum type="alphaUcPeriod"/>
            </a:pPr>
            <a:r>
              <a:rPr lang="en-US" sz="2600" dirty="0">
                <a:solidFill>
                  <a:schemeClr val="bg1"/>
                </a:solidFill>
              </a:rPr>
              <a:t>In society (12:1—13:14)</a:t>
            </a:r>
          </a:p>
          <a:p>
            <a:pPr marL="914400" lvl="1" indent="-457200">
              <a:buFont typeface="+mj-lt"/>
              <a:buAutoNum type="alphaUcPeriod"/>
            </a:pPr>
            <a:r>
              <a:rPr lang="en-US" sz="2600" dirty="0">
                <a:solidFill>
                  <a:schemeClr val="bg1"/>
                </a:solidFill>
              </a:rPr>
              <a:t>Among brethren (14:1—15:33) 	</a:t>
            </a:r>
          </a:p>
          <a:p>
            <a:pPr marL="0" indent="0">
              <a:buNone/>
            </a:pPr>
            <a:r>
              <a:rPr lang="en-US" dirty="0">
                <a:solidFill>
                  <a:schemeClr val="bg1"/>
                </a:solidFill>
              </a:rPr>
              <a:t>Conclusion: Exhortations and salutations (16:1-25)</a:t>
            </a:r>
          </a:p>
          <a:p>
            <a:endParaRPr lang="en-US" dirty="0"/>
          </a:p>
        </p:txBody>
      </p:sp>
    </p:spTree>
    <p:extLst>
      <p:ext uri="{BB962C8B-B14F-4D97-AF65-F5344CB8AC3E}">
        <p14:creationId xmlns:p14="http://schemas.microsoft.com/office/powerpoint/2010/main" val="152241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fade">
                                      <p:cBhvr>
                                        <p:cTn id="61" dur="1000"/>
                                        <p:tgtEl>
                                          <p:spTgt spid="3">
                                            <p:txEl>
                                              <p:pRg st="10" end="10"/>
                                            </p:txEl>
                                          </p:spTgt>
                                        </p:tgtEl>
                                      </p:cBhvr>
                                    </p:animEffect>
                                    <p:anim calcmode="lin" valueType="num">
                                      <p:cBhvr>
                                        <p:cTn id="6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
                                            <p:txEl>
                                              <p:pRg st="11" end="11"/>
                                            </p:txEl>
                                          </p:spTgt>
                                        </p:tgtEl>
                                        <p:attrNameLst>
                                          <p:attrName>style.visibility</p:attrName>
                                        </p:attrNameLst>
                                      </p:cBhvr>
                                      <p:to>
                                        <p:strVal val="visible"/>
                                      </p:to>
                                    </p:set>
                                    <p:animEffect transition="in" filter="fade">
                                      <p:cBhvr>
                                        <p:cTn id="66" dur="1000"/>
                                        <p:tgtEl>
                                          <p:spTgt spid="3">
                                            <p:txEl>
                                              <p:pRg st="11" end="11"/>
                                            </p:txEl>
                                          </p:spTgt>
                                        </p:tgtEl>
                                      </p:cBhvr>
                                    </p:animEffect>
                                    <p:anim calcmode="lin" valueType="num">
                                      <p:cBhvr>
                                        <p:cTn id="6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3">
                                            <p:txEl>
                                              <p:pRg st="12" end="12"/>
                                            </p:txEl>
                                          </p:spTgt>
                                        </p:tgtEl>
                                        <p:attrNameLst>
                                          <p:attrName>style.visibility</p:attrName>
                                        </p:attrNameLst>
                                      </p:cBhvr>
                                      <p:to>
                                        <p:strVal val="visible"/>
                                      </p:to>
                                    </p:set>
                                    <p:animEffect transition="in" filter="fade">
                                      <p:cBhvr>
                                        <p:cTn id="71" dur="1000"/>
                                        <p:tgtEl>
                                          <p:spTgt spid="3">
                                            <p:txEl>
                                              <p:pRg st="12" end="12"/>
                                            </p:txEl>
                                          </p:spTgt>
                                        </p:tgtEl>
                                      </p:cBhvr>
                                    </p:animEffect>
                                    <p:anim calcmode="lin" valueType="num">
                                      <p:cBhvr>
                                        <p:cTn id="7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518F-9C14-48FC-8875-7C45A91CE00F}"/>
              </a:ext>
            </a:extLst>
          </p:cNvPr>
          <p:cNvSpPr>
            <a:spLocks noGrp="1"/>
          </p:cNvSpPr>
          <p:nvPr>
            <p:ph type="title"/>
          </p:nvPr>
        </p:nvSpPr>
        <p:spPr>
          <a:xfrm>
            <a:off x="555585" y="365125"/>
            <a:ext cx="11146557" cy="1325563"/>
          </a:xfrm>
        </p:spPr>
        <p:txBody>
          <a:bodyPr>
            <a:normAutofit/>
          </a:bodyPr>
          <a:lstStyle/>
          <a:p>
            <a:r>
              <a:rPr lang="en-US" sz="4000" dirty="0">
                <a:solidFill>
                  <a:schemeClr val="bg1"/>
                </a:solidFill>
              </a:rPr>
              <a:t>Abraham &amp; David Illustrate Justification by Faith </a:t>
            </a:r>
            <a:r>
              <a:rPr lang="en-US" sz="3200" dirty="0">
                <a:solidFill>
                  <a:schemeClr val="bg1"/>
                </a:solidFill>
              </a:rPr>
              <a:t>(Romans 4:1-8)</a:t>
            </a:r>
            <a:endParaRPr lang="en-US" dirty="0">
              <a:solidFill>
                <a:schemeClr val="bg1"/>
              </a:solidFill>
            </a:endParaRPr>
          </a:p>
        </p:txBody>
      </p:sp>
      <p:sp>
        <p:nvSpPr>
          <p:cNvPr id="3" name="Content Placeholder 2">
            <a:extLst>
              <a:ext uri="{FF2B5EF4-FFF2-40B4-BE49-F238E27FC236}">
                <a16:creationId xmlns:a16="http://schemas.microsoft.com/office/drawing/2014/main" id="{58DBBC68-842D-4D6A-9BF2-8C3A716DD2B9}"/>
              </a:ext>
            </a:extLst>
          </p:cNvPr>
          <p:cNvSpPr>
            <a:spLocks noGrp="1"/>
          </p:cNvSpPr>
          <p:nvPr>
            <p:ph idx="1"/>
          </p:nvPr>
        </p:nvSpPr>
        <p:spPr>
          <a:xfrm>
            <a:off x="636608" y="1690688"/>
            <a:ext cx="10717192" cy="5035232"/>
          </a:xfrm>
        </p:spPr>
        <p:txBody>
          <a:bodyPr>
            <a:normAutofit/>
          </a:bodyPr>
          <a:lstStyle/>
          <a:p>
            <a:pPr marL="288925" lvl="0" indent="-288925">
              <a:defRPr/>
            </a:pPr>
            <a:r>
              <a:rPr kumimoji="0" lang="en-US" sz="3200" b="0" i="0" u="none" strike="noStrike" kern="1200" cap="none" spc="0" normalizeH="0" baseline="0" noProof="0" dirty="0">
                <a:ln>
                  <a:noFill/>
                </a:ln>
                <a:solidFill>
                  <a:prstClr val="white"/>
                </a:solidFill>
                <a:effectLst/>
                <a:uLnTx/>
                <a:uFillTx/>
                <a:latin typeface="Franklin Gothic Book" panose="020B0503020102020204"/>
                <a:ea typeface="+mn-ea"/>
                <a:cs typeface="+mn-cs"/>
              </a:rPr>
              <a:t>Abraham was </a:t>
            </a:r>
            <a:r>
              <a:rPr kumimoji="0" lang="en-US" sz="3200" b="0" i="0" u="none" strike="noStrike" kern="1200" cap="none" spc="0" normalizeH="0" baseline="0" noProof="0" dirty="0">
                <a:ln>
                  <a:noFill/>
                </a:ln>
                <a:solidFill>
                  <a:prstClr val="white"/>
                </a:solidFill>
                <a:effectLst>
                  <a:glow rad="228600">
                    <a:schemeClr val="accent2">
                      <a:satMod val="175000"/>
                      <a:alpha val="40000"/>
                    </a:schemeClr>
                  </a:glow>
                </a:effectLst>
                <a:uLnTx/>
                <a:uFillTx/>
                <a:latin typeface="Franklin Gothic Book" panose="020B0503020102020204"/>
                <a:ea typeface="+mn-ea"/>
                <a:cs typeface="+mn-cs"/>
              </a:rPr>
              <a:t>justified by </a:t>
            </a:r>
            <a:r>
              <a:rPr lang="en-US" sz="3200" dirty="0">
                <a:solidFill>
                  <a:prstClr val="white"/>
                </a:solidFill>
                <a:effectLst>
                  <a:glow rad="228600">
                    <a:schemeClr val="accent2">
                      <a:satMod val="175000"/>
                      <a:alpha val="40000"/>
                    </a:schemeClr>
                  </a:glow>
                </a:effectLst>
                <a:latin typeface="Franklin Gothic Book" panose="020B0503020102020204"/>
              </a:rPr>
              <a:t>f</a:t>
            </a:r>
            <a:r>
              <a:rPr kumimoji="0" lang="en-US" sz="3200" b="0" i="0" u="none" strike="noStrike" kern="1200" cap="none" spc="0" normalizeH="0" baseline="0" noProof="0" dirty="0" err="1">
                <a:ln>
                  <a:noFill/>
                </a:ln>
                <a:solidFill>
                  <a:prstClr val="white"/>
                </a:solidFill>
                <a:effectLst>
                  <a:glow rad="228600">
                    <a:schemeClr val="accent2">
                      <a:satMod val="175000"/>
                      <a:alpha val="40000"/>
                    </a:schemeClr>
                  </a:glow>
                </a:effectLst>
                <a:uLnTx/>
                <a:uFillTx/>
                <a:latin typeface="Franklin Gothic Book" panose="020B0503020102020204"/>
                <a:ea typeface="+mn-ea"/>
                <a:cs typeface="+mn-cs"/>
              </a:rPr>
              <a:t>aith</a:t>
            </a:r>
            <a:r>
              <a:rPr kumimoji="0" lang="en-US" sz="3200" b="0" i="0" u="none" strike="noStrike" kern="1200" cap="none" spc="0" normalizeH="0" baseline="0" noProof="0" dirty="0">
                <a:ln>
                  <a:noFill/>
                </a:ln>
                <a:solidFill>
                  <a:prstClr val="white"/>
                </a:solidFill>
                <a:effectLst>
                  <a:glow rad="228600">
                    <a:schemeClr val="accent2">
                      <a:satMod val="175000"/>
                      <a:alpha val="40000"/>
                    </a:schemeClr>
                  </a:glow>
                </a:effectLst>
                <a:uLnTx/>
                <a:uFillTx/>
                <a:latin typeface="Franklin Gothic Book" panose="020B0503020102020204"/>
                <a:ea typeface="+mn-ea"/>
                <a:cs typeface="+mn-cs"/>
              </a:rPr>
              <a:t> </a:t>
            </a:r>
            <a:r>
              <a:rPr kumimoji="0" lang="en-US" sz="3200" b="0" i="0" u="none" strike="noStrike" kern="1200" cap="none" spc="0" normalizeH="0" baseline="0" noProof="0" dirty="0">
                <a:ln>
                  <a:noFill/>
                </a:ln>
                <a:solidFill>
                  <a:prstClr val="white"/>
                </a:solidFill>
                <a:effectLst/>
                <a:uLnTx/>
                <a:uFillTx/>
                <a:latin typeface="Franklin Gothic Book" panose="020B0503020102020204"/>
                <a:ea typeface="+mn-ea"/>
                <a:cs typeface="+mn-cs"/>
              </a:rPr>
              <a:t>apart from works of the Law or </a:t>
            </a:r>
            <a:r>
              <a:rPr lang="en-US" sz="3200" dirty="0">
                <a:solidFill>
                  <a:prstClr val="white"/>
                </a:solidFill>
                <a:latin typeface="Franklin Gothic Book" panose="020B0503020102020204"/>
              </a:rPr>
              <a:t>works of m</a:t>
            </a:r>
            <a:r>
              <a:rPr kumimoji="0" lang="en-US" sz="3200" b="0" i="0" u="none" strike="noStrike" kern="1200" cap="none" spc="0" normalizeH="0" baseline="0" noProof="0" dirty="0" err="1">
                <a:ln>
                  <a:noFill/>
                </a:ln>
                <a:solidFill>
                  <a:prstClr val="white"/>
                </a:solidFill>
                <a:effectLst/>
                <a:uLnTx/>
                <a:uFillTx/>
                <a:latin typeface="Franklin Gothic Book" panose="020B0503020102020204"/>
                <a:ea typeface="+mn-ea"/>
                <a:cs typeface="+mn-cs"/>
              </a:rPr>
              <a:t>erit</a:t>
            </a:r>
            <a:r>
              <a:rPr kumimoji="0" lang="en-US" sz="3200" b="0" i="0" u="none" strike="noStrike" kern="1200" cap="none" spc="0" normalizeH="0" baseline="0" noProof="0" dirty="0">
                <a:ln>
                  <a:noFill/>
                </a:ln>
                <a:solidFill>
                  <a:prstClr val="white"/>
                </a:solidFill>
                <a:effectLst/>
                <a:uLnTx/>
                <a:uFillTx/>
                <a:latin typeface="Franklin Gothic Book" panose="020B0503020102020204"/>
                <a:ea typeface="+mn-ea"/>
                <a:cs typeface="+mn-cs"/>
              </a:rPr>
              <a:t> (4:1-5). </a:t>
            </a:r>
          </a:p>
          <a:p>
            <a:pPr marL="625475" lvl="1" indent="-336550">
              <a:defRPr/>
            </a:pPr>
            <a:r>
              <a:rPr lang="en-US" sz="2800" i="1" dirty="0">
                <a:solidFill>
                  <a:schemeClr val="accent4">
                    <a:lumMod val="40000"/>
                    <a:lumOff val="60000"/>
                  </a:schemeClr>
                </a:solidFill>
                <a:latin typeface="Franklin Gothic Book" panose="020B0503020102020204"/>
              </a:rPr>
              <a:t>Abraham did not earn his justification; God justified Abraham because Abraham believed in God and showed it! (cf. Gen. 15:6)</a:t>
            </a:r>
          </a:p>
          <a:p>
            <a:pPr marL="625475" lvl="1" indent="-336550">
              <a:defRPr/>
            </a:pPr>
            <a:r>
              <a:rPr lang="en-US" sz="2800" i="1" dirty="0">
                <a:solidFill>
                  <a:schemeClr val="accent4">
                    <a:lumMod val="40000"/>
                    <a:lumOff val="60000"/>
                  </a:schemeClr>
                </a:solidFill>
                <a:latin typeface="Franklin Gothic Book" panose="020B0503020102020204"/>
              </a:rPr>
              <a:t>Abraham had been living by faith for many years before this declaration (Acts 7:2-4; Hebrews 11:8; Galatians 3:6). </a:t>
            </a:r>
          </a:p>
          <a:p>
            <a:pPr marL="625475" lvl="1" indent="-336550">
              <a:defRPr/>
            </a:pPr>
            <a:r>
              <a:rPr lang="en-US" sz="2800" i="1" dirty="0">
                <a:solidFill>
                  <a:schemeClr val="accent4">
                    <a:lumMod val="40000"/>
                    <a:lumOff val="60000"/>
                  </a:schemeClr>
                </a:solidFill>
                <a:latin typeface="Franklin Gothic Book" panose="020B0503020102020204"/>
              </a:rPr>
              <a:t>His justification by faith per Genesis 15:6 is evident in his later life also (James 2:20-24; Gen. 22:1-18).</a:t>
            </a:r>
          </a:p>
          <a:p>
            <a:pPr marL="625475" lvl="1" indent="-336550">
              <a:defRPr/>
            </a:pPr>
            <a:r>
              <a:rPr lang="en-US" sz="2800" i="1" dirty="0">
                <a:solidFill>
                  <a:schemeClr val="accent4">
                    <a:lumMod val="40000"/>
                    <a:lumOff val="60000"/>
                  </a:schemeClr>
                </a:solidFill>
                <a:latin typeface="Franklin Gothic Book" panose="020B0503020102020204"/>
              </a:rPr>
              <a:t>In each of these instances, Abraham’s faith obeyed (worked).</a:t>
            </a:r>
          </a:p>
          <a:p>
            <a:pPr marL="288925" indent="-288925">
              <a:defRPr/>
            </a:pPr>
            <a:r>
              <a:rPr kumimoji="0" lang="en-US" sz="3200" b="0" u="none" strike="noStrike" kern="1200" cap="none" spc="0" normalizeH="0" baseline="0" noProof="0" dirty="0">
                <a:ln>
                  <a:noFill/>
                </a:ln>
                <a:solidFill>
                  <a:schemeClr val="bg1"/>
                </a:solidFill>
                <a:uLnTx/>
                <a:uFillTx/>
                <a:latin typeface="Franklin Gothic Book" panose="020B0503020102020204"/>
                <a:ea typeface="+mn-ea"/>
                <a:cs typeface="+mn-cs"/>
              </a:rPr>
              <a:t>David describes justification apart from works as being “forgiven” (4:6-8).</a:t>
            </a:r>
          </a:p>
          <a:p>
            <a:endParaRPr lang="en-US" dirty="0"/>
          </a:p>
        </p:txBody>
      </p:sp>
    </p:spTree>
    <p:extLst>
      <p:ext uri="{BB962C8B-B14F-4D97-AF65-F5344CB8AC3E}">
        <p14:creationId xmlns:p14="http://schemas.microsoft.com/office/powerpoint/2010/main" val="382046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518F-9C14-48FC-8875-7C45A91CE00F}"/>
              </a:ext>
            </a:extLst>
          </p:cNvPr>
          <p:cNvSpPr>
            <a:spLocks noGrp="1"/>
          </p:cNvSpPr>
          <p:nvPr>
            <p:ph type="title"/>
          </p:nvPr>
        </p:nvSpPr>
        <p:spPr>
          <a:xfrm>
            <a:off x="555585" y="365125"/>
            <a:ext cx="11146557" cy="1325563"/>
          </a:xfrm>
        </p:spPr>
        <p:txBody>
          <a:bodyPr>
            <a:normAutofit/>
          </a:bodyPr>
          <a:lstStyle/>
          <a:p>
            <a:r>
              <a:rPr lang="en-US" sz="4000" dirty="0">
                <a:solidFill>
                  <a:schemeClr val="bg1"/>
                </a:solidFill>
              </a:rPr>
              <a:t>Abraham Illustrates Justification by Faith          </a:t>
            </a:r>
            <a:r>
              <a:rPr lang="en-US" sz="3200" dirty="0">
                <a:solidFill>
                  <a:schemeClr val="bg1"/>
                </a:solidFill>
              </a:rPr>
              <a:t>(Romans 4:9-25)</a:t>
            </a:r>
            <a:endParaRPr lang="en-US" dirty="0">
              <a:solidFill>
                <a:schemeClr val="bg1"/>
              </a:solidFill>
            </a:endParaRPr>
          </a:p>
        </p:txBody>
      </p:sp>
      <p:sp>
        <p:nvSpPr>
          <p:cNvPr id="3" name="Content Placeholder 2">
            <a:extLst>
              <a:ext uri="{FF2B5EF4-FFF2-40B4-BE49-F238E27FC236}">
                <a16:creationId xmlns:a16="http://schemas.microsoft.com/office/drawing/2014/main" id="{58DBBC68-842D-4D6A-9BF2-8C3A716DD2B9}"/>
              </a:ext>
            </a:extLst>
          </p:cNvPr>
          <p:cNvSpPr>
            <a:spLocks noGrp="1"/>
          </p:cNvSpPr>
          <p:nvPr>
            <p:ph idx="1"/>
          </p:nvPr>
        </p:nvSpPr>
        <p:spPr>
          <a:xfrm>
            <a:off x="636607" y="1690688"/>
            <a:ext cx="10903351" cy="5167312"/>
          </a:xfrm>
        </p:spPr>
        <p:txBody>
          <a:bodyPr>
            <a:normAutofit fontScale="92500" lnSpcReduction="10000"/>
          </a:bodyPr>
          <a:lstStyle/>
          <a:p>
            <a:pPr marL="288925" lvl="0" indent="-288925">
              <a:defRPr/>
            </a:pPr>
            <a:r>
              <a:rPr kumimoji="0" lang="en-US" sz="3200" b="0" i="0" u="none" strike="noStrike" kern="1200" cap="none" spc="0" normalizeH="0" baseline="0" noProof="0" dirty="0">
                <a:ln>
                  <a:noFill/>
                </a:ln>
                <a:solidFill>
                  <a:prstClr val="white"/>
                </a:solidFill>
                <a:effectLst/>
                <a:uLnTx/>
                <a:uFillTx/>
                <a:latin typeface="Franklin Gothic Book" panose="020B0503020102020204"/>
                <a:ea typeface="+mn-ea"/>
                <a:cs typeface="+mn-cs"/>
              </a:rPr>
              <a:t>Abraham was </a:t>
            </a:r>
            <a:r>
              <a:rPr kumimoji="0" lang="en-US" sz="3200" b="0" i="0" u="none" strike="noStrike" kern="1200" cap="none" spc="0" normalizeH="0" baseline="0" noProof="0" dirty="0">
                <a:ln>
                  <a:noFill/>
                </a:ln>
                <a:solidFill>
                  <a:prstClr val="white"/>
                </a:solidFill>
                <a:effectLst>
                  <a:glow rad="228600">
                    <a:schemeClr val="accent2">
                      <a:satMod val="175000"/>
                      <a:alpha val="40000"/>
                    </a:schemeClr>
                  </a:glow>
                </a:effectLst>
                <a:uLnTx/>
                <a:uFillTx/>
                <a:latin typeface="Franklin Gothic Book" panose="020B0503020102020204"/>
                <a:ea typeface="+mn-ea"/>
                <a:cs typeface="+mn-cs"/>
              </a:rPr>
              <a:t>justified </a:t>
            </a:r>
            <a:r>
              <a:rPr kumimoji="0" lang="en-US" sz="3200" b="0" i="0" u="none" strike="noStrike" kern="1200" cap="none" spc="0" normalizeH="0" baseline="0" noProof="0" dirty="0">
                <a:ln>
                  <a:noFill/>
                </a:ln>
                <a:solidFill>
                  <a:prstClr val="white"/>
                </a:solidFill>
                <a:effectLst/>
                <a:uLnTx/>
                <a:uFillTx/>
                <a:latin typeface="Franklin Gothic Book" panose="020B0503020102020204"/>
                <a:ea typeface="+mn-ea"/>
                <a:cs typeface="+mn-cs"/>
              </a:rPr>
              <a:t>before and </a:t>
            </a:r>
            <a:r>
              <a:rPr kumimoji="0" lang="en-US" sz="3200" b="0" i="0" u="none" strike="noStrike" kern="1200" cap="none" spc="0" normalizeH="0" baseline="0" noProof="0" dirty="0">
                <a:ln>
                  <a:noFill/>
                </a:ln>
                <a:solidFill>
                  <a:prstClr val="white"/>
                </a:solidFill>
                <a:effectLst>
                  <a:glow rad="228600">
                    <a:schemeClr val="accent2">
                      <a:satMod val="175000"/>
                      <a:alpha val="40000"/>
                    </a:schemeClr>
                  </a:glow>
                </a:effectLst>
                <a:uLnTx/>
                <a:uFillTx/>
                <a:latin typeface="Franklin Gothic Book" panose="020B0503020102020204"/>
                <a:ea typeface="+mn-ea"/>
                <a:cs typeface="+mn-cs"/>
              </a:rPr>
              <a:t>without circumcision </a:t>
            </a:r>
            <a:r>
              <a:rPr kumimoji="0" lang="en-US" sz="3200" b="0" i="0" u="none" strike="noStrike" kern="1200" cap="none" spc="0" normalizeH="0" baseline="0" noProof="0" dirty="0">
                <a:ln>
                  <a:noFill/>
                </a:ln>
                <a:solidFill>
                  <a:prstClr val="white"/>
                </a:solidFill>
                <a:effectLst/>
                <a:uLnTx/>
                <a:uFillTx/>
                <a:latin typeface="Franklin Gothic Book" panose="020B0503020102020204"/>
                <a:ea typeface="+mn-ea"/>
                <a:cs typeface="+mn-cs"/>
              </a:rPr>
              <a:t>(4:9-12). </a:t>
            </a:r>
          </a:p>
          <a:p>
            <a:pPr marL="625475" lvl="1" indent="-336550">
              <a:defRPr/>
            </a:pPr>
            <a:r>
              <a:rPr lang="en-US" sz="2800" i="1" dirty="0">
                <a:solidFill>
                  <a:schemeClr val="accent4">
                    <a:lumMod val="40000"/>
                    <a:lumOff val="60000"/>
                  </a:schemeClr>
                </a:solidFill>
                <a:latin typeface="Franklin Gothic Book" panose="020B0503020102020204"/>
              </a:rPr>
              <a:t>Jews thought this fleshly ritual justified them and made them true children of Abraham, but that was not the case (2:28-29; 3:29-30).</a:t>
            </a:r>
          </a:p>
          <a:p>
            <a:pPr marL="625475" lvl="1" indent="-336550">
              <a:defRPr/>
            </a:pPr>
            <a:r>
              <a:rPr lang="en-US" sz="2800" i="1" dirty="0">
                <a:solidFill>
                  <a:schemeClr val="accent4">
                    <a:lumMod val="40000"/>
                    <a:lumOff val="60000"/>
                  </a:schemeClr>
                </a:solidFill>
                <a:latin typeface="Franklin Gothic Book" panose="020B0503020102020204"/>
              </a:rPr>
              <a:t>Abraham’s faith was counted for righteousness at least 14 years before he was circumcised (Gen. 15:6; 16:16; 17:1, 11).</a:t>
            </a:r>
          </a:p>
          <a:p>
            <a:pPr marL="288925" indent="-288925">
              <a:defRPr/>
            </a:pPr>
            <a:r>
              <a:rPr lang="en-US" sz="3200" dirty="0">
                <a:solidFill>
                  <a:schemeClr val="bg1"/>
                </a:solidFill>
                <a:latin typeface="Franklin Gothic Book" panose="020B0503020102020204"/>
              </a:rPr>
              <a:t>The promise to Abraham was given apart from the Law and was received by faith (4:13-15).*</a:t>
            </a:r>
          </a:p>
          <a:p>
            <a:pPr marL="625475" lvl="1" indent="-336550">
              <a:defRPr/>
            </a:pPr>
            <a:r>
              <a:rPr lang="en-US" sz="2800" i="1" dirty="0">
                <a:solidFill>
                  <a:schemeClr val="accent4">
                    <a:lumMod val="40000"/>
                    <a:lumOff val="60000"/>
                  </a:schemeClr>
                </a:solidFill>
                <a:latin typeface="Franklin Gothic Book" panose="020B0503020102020204"/>
              </a:rPr>
              <a:t>Abraham was to be the father of many nations (4:16-18). The promise is to all the seed of Abraham, not just those who received the Law </a:t>
            </a:r>
          </a:p>
          <a:p>
            <a:pPr marL="625475" lvl="1" indent="-336550">
              <a:defRPr/>
            </a:pPr>
            <a:r>
              <a:rPr lang="en-US" sz="2800" i="1" dirty="0">
                <a:solidFill>
                  <a:schemeClr val="accent4">
                    <a:lumMod val="40000"/>
                    <a:lumOff val="60000"/>
                  </a:schemeClr>
                </a:solidFill>
                <a:latin typeface="Franklin Gothic Book" panose="020B0503020102020204"/>
              </a:rPr>
              <a:t>Abraham’s strong faith is illustrated in his belief that God would give him a son in his old age (4:19-22).</a:t>
            </a:r>
            <a:endParaRPr kumimoji="0" lang="en-US" sz="3200" b="0" u="none" strike="noStrike" kern="1200" cap="none" spc="0" normalizeH="0" baseline="0" noProof="0" dirty="0">
              <a:ln>
                <a:noFill/>
              </a:ln>
              <a:solidFill>
                <a:schemeClr val="bg1"/>
              </a:solidFill>
              <a:uLnTx/>
              <a:uFillTx/>
              <a:latin typeface="Franklin Gothic Book" panose="020B0503020102020204"/>
              <a:ea typeface="+mn-ea"/>
              <a:cs typeface="+mn-cs"/>
            </a:endParaRPr>
          </a:p>
          <a:p>
            <a:pPr marL="288925" indent="-288925">
              <a:defRPr/>
            </a:pPr>
            <a:r>
              <a:rPr kumimoji="0" lang="en-US" sz="3200" b="0" u="none" strike="noStrike" kern="1200" cap="none" spc="0" normalizeH="0" baseline="0" noProof="0" dirty="0">
                <a:ln>
                  <a:noFill/>
                </a:ln>
                <a:solidFill>
                  <a:schemeClr val="bg1"/>
                </a:solidFill>
                <a:uLnTx/>
                <a:uFillTx/>
                <a:latin typeface="Franklin Gothic Book" panose="020B0503020102020204"/>
                <a:ea typeface="+mn-ea"/>
                <a:cs typeface="+mn-cs"/>
              </a:rPr>
              <a:t>These facts concerning Abraham’s justification were recorded for OUR benefit! (4:23-25).</a:t>
            </a:r>
          </a:p>
          <a:p>
            <a:endParaRPr lang="en-US" dirty="0"/>
          </a:p>
        </p:txBody>
      </p:sp>
    </p:spTree>
    <p:extLst>
      <p:ext uri="{BB962C8B-B14F-4D97-AF65-F5344CB8AC3E}">
        <p14:creationId xmlns:p14="http://schemas.microsoft.com/office/powerpoint/2010/main" val="175251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518F-9C14-48FC-8875-7C45A91CE00F}"/>
              </a:ext>
            </a:extLst>
          </p:cNvPr>
          <p:cNvSpPr>
            <a:spLocks noGrp="1"/>
          </p:cNvSpPr>
          <p:nvPr>
            <p:ph type="title"/>
          </p:nvPr>
        </p:nvSpPr>
        <p:spPr>
          <a:xfrm>
            <a:off x="555585" y="365125"/>
            <a:ext cx="11146557" cy="1325563"/>
          </a:xfrm>
        </p:spPr>
        <p:txBody>
          <a:bodyPr>
            <a:normAutofit/>
          </a:bodyPr>
          <a:lstStyle/>
          <a:p>
            <a:r>
              <a:rPr lang="en-US" sz="4000" dirty="0">
                <a:solidFill>
                  <a:schemeClr val="bg1"/>
                </a:solidFill>
              </a:rPr>
              <a:t>Those Justified by Faith Know Peace and Hope through God’s Grace and Love </a:t>
            </a:r>
            <a:r>
              <a:rPr lang="en-US" sz="3200" dirty="0">
                <a:solidFill>
                  <a:schemeClr val="bg1"/>
                </a:solidFill>
              </a:rPr>
              <a:t>(Romans 5:1-11)</a:t>
            </a:r>
            <a:endParaRPr lang="en-US" dirty="0">
              <a:solidFill>
                <a:schemeClr val="bg1"/>
              </a:solidFill>
            </a:endParaRPr>
          </a:p>
        </p:txBody>
      </p:sp>
      <p:sp>
        <p:nvSpPr>
          <p:cNvPr id="3" name="Content Placeholder 2">
            <a:extLst>
              <a:ext uri="{FF2B5EF4-FFF2-40B4-BE49-F238E27FC236}">
                <a16:creationId xmlns:a16="http://schemas.microsoft.com/office/drawing/2014/main" id="{58DBBC68-842D-4D6A-9BF2-8C3A716DD2B9}"/>
              </a:ext>
            </a:extLst>
          </p:cNvPr>
          <p:cNvSpPr>
            <a:spLocks noGrp="1"/>
          </p:cNvSpPr>
          <p:nvPr>
            <p:ph idx="1"/>
          </p:nvPr>
        </p:nvSpPr>
        <p:spPr>
          <a:xfrm>
            <a:off x="636607" y="1690688"/>
            <a:ext cx="11065535" cy="5167312"/>
          </a:xfrm>
        </p:spPr>
        <p:txBody>
          <a:bodyPr>
            <a:normAutofit fontScale="92500" lnSpcReduction="10000"/>
          </a:bodyPr>
          <a:lstStyle/>
          <a:p>
            <a:pPr marL="288925" lvl="0" indent="-288925">
              <a:defRPr/>
            </a:pPr>
            <a:r>
              <a:rPr lang="en-US" sz="3200" b="1" dirty="0">
                <a:solidFill>
                  <a:prstClr val="white"/>
                </a:solidFill>
              </a:rPr>
              <a:t>The Justified have </a:t>
            </a:r>
            <a:r>
              <a:rPr lang="en-US" sz="3200" b="1" dirty="0">
                <a:solidFill>
                  <a:prstClr val="white"/>
                </a:solidFill>
                <a:effectLst>
                  <a:glow rad="228600">
                    <a:schemeClr val="accent2">
                      <a:satMod val="175000"/>
                      <a:alpha val="40000"/>
                    </a:schemeClr>
                  </a:glow>
                </a:effectLst>
              </a:rPr>
              <a:t>Peace</a:t>
            </a:r>
            <a:r>
              <a:rPr lang="en-US" sz="3200" b="1" dirty="0">
                <a:solidFill>
                  <a:prstClr val="white"/>
                </a:solidFill>
              </a:rPr>
              <a:t> with God (5:1). </a:t>
            </a:r>
          </a:p>
          <a:p>
            <a:pPr marL="509588" lvl="1" indent="-220663">
              <a:defRPr/>
            </a:pPr>
            <a:r>
              <a:rPr lang="en-US" sz="3000" i="1" dirty="0">
                <a:solidFill>
                  <a:schemeClr val="accent4">
                    <a:lumMod val="40000"/>
                    <a:lumOff val="60000"/>
                  </a:schemeClr>
                </a:solidFill>
                <a:effectLst>
                  <a:outerShdw blurRad="38100" dist="38100" dir="2700000" algn="tl">
                    <a:srgbClr val="000000">
                      <a:alpha val="43137"/>
                    </a:srgbClr>
                  </a:outerShdw>
                </a:effectLst>
              </a:rPr>
              <a:t>Since justification removes the reason for God’s wrath, the justified are now at peace with Him (Romans 8:7; James 4:4; Eph. 2:13-16).</a:t>
            </a:r>
          </a:p>
          <a:p>
            <a:pPr marL="288925" lvl="0" indent="-288925">
              <a:defRPr/>
            </a:pPr>
            <a:r>
              <a:rPr lang="en-US" sz="3200" b="1" dirty="0">
                <a:solidFill>
                  <a:prstClr val="white"/>
                </a:solidFill>
              </a:rPr>
              <a:t>The Justified have access by Faith into </a:t>
            </a:r>
            <a:r>
              <a:rPr lang="en-US" sz="3200" b="1" dirty="0">
                <a:solidFill>
                  <a:prstClr val="white"/>
                </a:solidFill>
                <a:effectLst>
                  <a:glow rad="228600">
                    <a:schemeClr val="accent2">
                      <a:satMod val="175000"/>
                      <a:alpha val="40000"/>
                    </a:schemeClr>
                  </a:glow>
                </a:effectLst>
              </a:rPr>
              <a:t>Grace</a:t>
            </a:r>
            <a:r>
              <a:rPr lang="en-US" sz="3200" b="1" dirty="0">
                <a:solidFill>
                  <a:prstClr val="white"/>
                </a:solidFill>
              </a:rPr>
              <a:t> (5:2).</a:t>
            </a:r>
          </a:p>
          <a:p>
            <a:pPr marL="509588" lvl="1" indent="-220663">
              <a:defRPr/>
            </a:pPr>
            <a:r>
              <a:rPr lang="en-US" sz="3000" i="1" dirty="0">
                <a:solidFill>
                  <a:schemeClr val="accent4">
                    <a:lumMod val="40000"/>
                    <a:lumOff val="60000"/>
                  </a:schemeClr>
                </a:solidFill>
                <a:effectLst>
                  <a:outerShdw blurRad="38100" dist="38100" dir="2700000" algn="tl">
                    <a:srgbClr val="000000">
                      <a:alpha val="43137"/>
                    </a:srgbClr>
                  </a:outerShdw>
                </a:effectLst>
              </a:rPr>
              <a:t>By faith, the justified now “stand” in grace having accessed it by a living faith in baptism (Gal. 3:26-27)</a:t>
            </a:r>
          </a:p>
          <a:p>
            <a:pPr marL="288925" indent="-288925">
              <a:defRPr/>
            </a:pPr>
            <a:r>
              <a:rPr lang="en-US" sz="3200" b="1" dirty="0">
                <a:solidFill>
                  <a:schemeClr val="bg1"/>
                </a:solidFill>
                <a:effectLst>
                  <a:outerShdw blurRad="38100" dist="38100" dir="2700000" algn="tl">
                    <a:srgbClr val="000000">
                      <a:alpha val="43137"/>
                    </a:srgbClr>
                  </a:outerShdw>
                </a:effectLst>
              </a:rPr>
              <a:t>The Justified have </a:t>
            </a:r>
            <a:r>
              <a:rPr lang="en-US" sz="3200" b="1" dirty="0">
                <a:solidFill>
                  <a:schemeClr val="bg1"/>
                </a:solidFill>
                <a:effectLst>
                  <a:glow rad="228600">
                    <a:schemeClr val="accent2">
                      <a:satMod val="175000"/>
                      <a:alpha val="40000"/>
                    </a:schemeClr>
                  </a:glow>
                  <a:outerShdw blurRad="38100" dist="38100" dir="2700000" algn="tl">
                    <a:srgbClr val="000000">
                      <a:alpha val="43137"/>
                    </a:srgbClr>
                  </a:outerShdw>
                </a:effectLst>
              </a:rPr>
              <a:t>Hope</a:t>
            </a:r>
            <a:r>
              <a:rPr lang="en-US" sz="3200" b="1" dirty="0">
                <a:solidFill>
                  <a:schemeClr val="bg1"/>
                </a:solidFill>
                <a:effectLst>
                  <a:outerShdw blurRad="38100" dist="38100" dir="2700000" algn="tl">
                    <a:srgbClr val="000000">
                      <a:alpha val="43137"/>
                    </a:srgbClr>
                  </a:outerShdw>
                </a:effectLst>
              </a:rPr>
              <a:t> (5:2b-5). </a:t>
            </a:r>
          </a:p>
          <a:p>
            <a:pPr marL="509588" lvl="1" indent="-277813">
              <a:defRPr/>
            </a:pPr>
            <a:r>
              <a:rPr lang="en-US" sz="3000" i="1" dirty="0">
                <a:solidFill>
                  <a:schemeClr val="accent4">
                    <a:lumMod val="40000"/>
                    <a:lumOff val="60000"/>
                  </a:schemeClr>
                </a:solidFill>
                <a:effectLst>
                  <a:outerShdw blurRad="38100" dist="38100" dir="2700000" algn="tl">
                    <a:srgbClr val="000000">
                      <a:alpha val="43137"/>
                    </a:srgbClr>
                  </a:outerShdw>
                </a:effectLst>
              </a:rPr>
              <a:t>We rejoice in the hope of the glory of God (cf. Rom. 3:23), and our hope becomes firm as we endure trials and experience God’s love.</a:t>
            </a:r>
          </a:p>
          <a:p>
            <a:pPr marL="288925" indent="-288925">
              <a:defRPr/>
            </a:pPr>
            <a:r>
              <a:rPr lang="en-US" sz="3200" b="1" dirty="0">
                <a:solidFill>
                  <a:schemeClr val="bg1"/>
                </a:solidFill>
                <a:effectLst>
                  <a:outerShdw blurRad="38100" dist="38100" dir="2700000" algn="tl">
                    <a:srgbClr val="000000">
                      <a:alpha val="43137"/>
                    </a:srgbClr>
                  </a:outerShdw>
                </a:effectLst>
              </a:rPr>
              <a:t>The Justified know God’s </a:t>
            </a:r>
            <a:r>
              <a:rPr lang="en-US" sz="3200" b="1" dirty="0">
                <a:solidFill>
                  <a:schemeClr val="bg1"/>
                </a:solidFill>
                <a:effectLst>
                  <a:glow rad="228600">
                    <a:schemeClr val="accent2">
                      <a:satMod val="175000"/>
                      <a:alpha val="40000"/>
                    </a:schemeClr>
                  </a:glow>
                  <a:outerShdw blurRad="38100" dist="38100" dir="2700000" algn="tl">
                    <a:srgbClr val="000000">
                      <a:alpha val="43137"/>
                    </a:srgbClr>
                  </a:outerShdw>
                </a:effectLst>
              </a:rPr>
              <a:t>Love</a:t>
            </a:r>
            <a:r>
              <a:rPr lang="en-US" sz="3200" b="1" dirty="0">
                <a:solidFill>
                  <a:schemeClr val="bg1"/>
                </a:solidFill>
                <a:effectLst>
                  <a:outerShdw blurRad="38100" dist="38100" dir="2700000" algn="tl">
                    <a:srgbClr val="000000">
                      <a:alpha val="43137"/>
                    </a:srgbClr>
                  </a:outerShdw>
                </a:effectLst>
              </a:rPr>
              <a:t> and are </a:t>
            </a:r>
            <a:r>
              <a:rPr lang="en-US" sz="3200" b="1" dirty="0">
                <a:solidFill>
                  <a:schemeClr val="bg1"/>
                </a:solidFill>
                <a:effectLst>
                  <a:glow rad="228600">
                    <a:schemeClr val="accent2">
                      <a:satMod val="175000"/>
                      <a:alpha val="40000"/>
                    </a:schemeClr>
                  </a:glow>
                  <a:outerShdw blurRad="38100" dist="38100" dir="2700000" algn="tl">
                    <a:srgbClr val="000000">
                      <a:alpha val="43137"/>
                    </a:srgbClr>
                  </a:outerShdw>
                </a:effectLst>
              </a:rPr>
              <a:t>Reconciled </a:t>
            </a:r>
            <a:r>
              <a:rPr lang="en-US" sz="3200" b="1" dirty="0">
                <a:solidFill>
                  <a:schemeClr val="bg1"/>
                </a:solidFill>
                <a:effectLst>
                  <a:outerShdw blurRad="38100" dist="38100" dir="2700000" algn="tl">
                    <a:srgbClr val="000000">
                      <a:alpha val="43137"/>
                    </a:srgbClr>
                  </a:outerShdw>
                </a:effectLst>
              </a:rPr>
              <a:t>to Him (5:6-11) </a:t>
            </a:r>
          </a:p>
          <a:p>
            <a:pPr marL="509588" lvl="1" indent="-220663">
              <a:defRPr/>
            </a:pPr>
            <a:r>
              <a:rPr lang="en-US" sz="3000" i="1" dirty="0">
                <a:solidFill>
                  <a:schemeClr val="accent4">
                    <a:lumMod val="40000"/>
                    <a:lumOff val="60000"/>
                  </a:schemeClr>
                </a:solidFill>
                <a:effectLst>
                  <a:outerShdw blurRad="38100" dist="38100" dir="2700000" algn="tl">
                    <a:srgbClr val="000000">
                      <a:alpha val="43137"/>
                    </a:srgbClr>
                  </a:outerShdw>
                </a:effectLst>
              </a:rPr>
              <a:t>God demonstrates His own love toward us, in that while we were still sinners, Christ died for us  (John 3:16; 1 John 4:9-10).</a:t>
            </a:r>
          </a:p>
          <a:p>
            <a:pPr marL="746125" lvl="1" indent="-288925">
              <a:defRPr/>
            </a:pPr>
            <a:endParaRPr lang="en-US" sz="2800" i="1" dirty="0">
              <a:solidFill>
                <a:schemeClr val="accent4">
                  <a:lumMod val="40000"/>
                  <a:lumOff val="60000"/>
                </a:schemeClr>
              </a:solidFill>
              <a:effectLst>
                <a:outerShdw blurRad="38100" dist="38100" dir="2700000" algn="tl">
                  <a:srgbClr val="000000">
                    <a:alpha val="43137"/>
                  </a:srgbClr>
                </a:outerShdw>
              </a:effectLst>
            </a:endParaRPr>
          </a:p>
          <a:p>
            <a:pPr marL="288925" indent="-288925">
              <a:defRPr/>
            </a:pPr>
            <a:endParaRPr lang="en-US" sz="3200" i="1" dirty="0">
              <a:solidFill>
                <a:schemeClr val="accent4">
                  <a:lumMod val="40000"/>
                  <a:lumOff val="60000"/>
                </a:schemeClr>
              </a:solidFill>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184339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518F-9C14-48FC-8875-7C45A91CE00F}"/>
              </a:ext>
            </a:extLst>
          </p:cNvPr>
          <p:cNvSpPr>
            <a:spLocks noGrp="1"/>
          </p:cNvSpPr>
          <p:nvPr>
            <p:ph type="title"/>
          </p:nvPr>
        </p:nvSpPr>
        <p:spPr>
          <a:xfrm>
            <a:off x="636607" y="203080"/>
            <a:ext cx="11146557" cy="1325563"/>
          </a:xfrm>
        </p:spPr>
        <p:txBody>
          <a:bodyPr>
            <a:normAutofit/>
          </a:bodyPr>
          <a:lstStyle/>
          <a:p>
            <a:r>
              <a:rPr lang="en-US" sz="4000" dirty="0">
                <a:solidFill>
                  <a:schemeClr val="bg1"/>
                </a:solidFill>
              </a:rPr>
              <a:t>The Extent of God’s Grace</a:t>
            </a:r>
            <a:br>
              <a:rPr lang="en-US" sz="4000" dirty="0">
                <a:solidFill>
                  <a:schemeClr val="bg1"/>
                </a:solidFill>
              </a:rPr>
            </a:br>
            <a:r>
              <a:rPr lang="en-US" sz="3200" dirty="0">
                <a:solidFill>
                  <a:schemeClr val="bg1"/>
                </a:solidFill>
              </a:rPr>
              <a:t>(Romans 5:12-21)</a:t>
            </a:r>
            <a:endParaRPr lang="en-US" dirty="0">
              <a:solidFill>
                <a:schemeClr val="bg1"/>
              </a:solidFill>
            </a:endParaRPr>
          </a:p>
        </p:txBody>
      </p:sp>
      <p:sp>
        <p:nvSpPr>
          <p:cNvPr id="3" name="Content Placeholder 2">
            <a:extLst>
              <a:ext uri="{FF2B5EF4-FFF2-40B4-BE49-F238E27FC236}">
                <a16:creationId xmlns:a16="http://schemas.microsoft.com/office/drawing/2014/main" id="{58DBBC68-842D-4D6A-9BF2-8C3A716DD2B9}"/>
              </a:ext>
            </a:extLst>
          </p:cNvPr>
          <p:cNvSpPr>
            <a:spLocks noGrp="1"/>
          </p:cNvSpPr>
          <p:nvPr>
            <p:ph idx="1"/>
          </p:nvPr>
        </p:nvSpPr>
        <p:spPr>
          <a:xfrm>
            <a:off x="636607" y="1435261"/>
            <a:ext cx="11424213" cy="5422739"/>
          </a:xfrm>
        </p:spPr>
        <p:txBody>
          <a:bodyPr>
            <a:normAutofit/>
          </a:bodyPr>
          <a:lstStyle/>
          <a:p>
            <a:pPr marL="288925" lvl="0" indent="-288925">
              <a:defRPr/>
            </a:pPr>
            <a:r>
              <a:rPr lang="en-US" sz="3200" b="1" dirty="0">
                <a:solidFill>
                  <a:prstClr val="white"/>
                </a:solidFill>
              </a:rPr>
              <a:t>Adam’s sin brought death into the world and death spread to  all men </a:t>
            </a:r>
            <a:r>
              <a:rPr lang="en-US" sz="3200" b="1" dirty="0">
                <a:solidFill>
                  <a:prstClr val="white"/>
                </a:solidFill>
                <a:effectLst>
                  <a:glow rad="228600">
                    <a:schemeClr val="accent2">
                      <a:satMod val="175000"/>
                      <a:alpha val="40000"/>
                    </a:schemeClr>
                  </a:glow>
                </a:effectLst>
              </a:rPr>
              <a:t>because all sinned </a:t>
            </a:r>
            <a:r>
              <a:rPr lang="en-US" sz="3200" b="1" dirty="0">
                <a:solidFill>
                  <a:prstClr val="white"/>
                </a:solidFill>
              </a:rPr>
              <a:t>(5:12-18).</a:t>
            </a:r>
          </a:p>
          <a:p>
            <a:pPr marL="509588" lvl="1" indent="-220663">
              <a:defRPr/>
            </a:pPr>
            <a:r>
              <a:rPr lang="en-US" sz="3000" i="1" dirty="0">
                <a:solidFill>
                  <a:schemeClr val="accent4">
                    <a:lumMod val="40000"/>
                    <a:lumOff val="60000"/>
                  </a:schemeClr>
                </a:solidFill>
                <a:effectLst>
                  <a:outerShdw blurRad="38100" dist="38100" dir="2700000" algn="tl">
                    <a:srgbClr val="000000">
                      <a:alpha val="43137"/>
                    </a:srgbClr>
                  </a:outerShdw>
                </a:effectLst>
              </a:rPr>
              <a:t>All do not die spiritually due to Adam’s sin any more than all live spiritually due to Christ’s death; </a:t>
            </a:r>
            <a:r>
              <a:rPr lang="en-US" sz="3000" i="1" u="sng" dirty="0">
                <a:solidFill>
                  <a:schemeClr val="accent4">
                    <a:lumMod val="40000"/>
                    <a:lumOff val="60000"/>
                  </a:schemeClr>
                </a:solidFill>
                <a:effectLst>
                  <a:outerShdw blurRad="38100" dist="38100" dir="2700000" algn="tl">
                    <a:srgbClr val="000000">
                      <a:alpha val="43137"/>
                    </a:srgbClr>
                  </a:outerShdw>
                </a:effectLst>
              </a:rPr>
              <a:t>sin under law </a:t>
            </a:r>
            <a:r>
              <a:rPr lang="en-US" sz="3000" i="1" dirty="0">
                <a:solidFill>
                  <a:schemeClr val="accent4">
                    <a:lumMod val="40000"/>
                    <a:lumOff val="60000"/>
                  </a:schemeClr>
                </a:solidFill>
                <a:effectLst>
                  <a:outerShdw blurRad="38100" dist="38100" dir="2700000" algn="tl">
                    <a:srgbClr val="000000">
                      <a:alpha val="43137"/>
                    </a:srgbClr>
                  </a:outerShdw>
                </a:effectLst>
              </a:rPr>
              <a:t>and </a:t>
            </a:r>
            <a:r>
              <a:rPr lang="en-US" sz="3000" i="1" u="sng" dirty="0">
                <a:solidFill>
                  <a:schemeClr val="accent4">
                    <a:lumMod val="40000"/>
                    <a:lumOff val="60000"/>
                  </a:schemeClr>
                </a:solidFill>
                <a:effectLst>
                  <a:outerShdw blurRad="38100" dist="38100" dir="2700000" algn="tl">
                    <a:srgbClr val="000000">
                      <a:alpha val="43137"/>
                    </a:srgbClr>
                  </a:outerShdw>
                </a:effectLst>
              </a:rPr>
              <a:t>obedience to the faith</a:t>
            </a:r>
            <a:r>
              <a:rPr lang="en-US" sz="3000" i="1" dirty="0">
                <a:solidFill>
                  <a:schemeClr val="accent4">
                    <a:lumMod val="40000"/>
                    <a:lumOff val="60000"/>
                  </a:schemeClr>
                </a:solidFill>
                <a:effectLst>
                  <a:outerShdw blurRad="38100" dist="38100" dir="2700000" algn="tl">
                    <a:srgbClr val="000000">
                      <a:alpha val="43137"/>
                    </a:srgbClr>
                  </a:outerShdw>
                </a:effectLst>
              </a:rPr>
              <a:t> are individual choices. </a:t>
            </a:r>
          </a:p>
          <a:p>
            <a:pPr marL="798513" lvl="2" indent="-288925">
              <a:defRPr/>
            </a:pPr>
            <a:r>
              <a:rPr lang="en-US" sz="2600" dirty="0">
                <a:solidFill>
                  <a:srgbClr val="70AD47">
                    <a:lumMod val="40000"/>
                    <a:lumOff val="60000"/>
                  </a:srgbClr>
                </a:solidFill>
                <a:effectLst>
                  <a:outerShdw blurRad="38100" dist="38100" dir="2700000" algn="tl">
                    <a:srgbClr val="000000">
                      <a:alpha val="43137"/>
                    </a:srgbClr>
                  </a:outerShdw>
                </a:effectLst>
              </a:rPr>
              <a:t>NOTE: Adam also introduced physical death (1 Cor. 15:20-21), but physical death is not the primary consequence of sin (cf. 6:21, 23; 7:10, 24; 8:2, 6).</a:t>
            </a:r>
            <a:endParaRPr lang="en-US" sz="3000" i="1" dirty="0">
              <a:solidFill>
                <a:schemeClr val="accent4">
                  <a:lumMod val="40000"/>
                  <a:lumOff val="60000"/>
                </a:schemeClr>
              </a:solidFill>
              <a:effectLst>
                <a:outerShdw blurRad="38100" dist="38100" dir="2700000" algn="tl">
                  <a:srgbClr val="000000">
                    <a:alpha val="43137"/>
                  </a:srgbClr>
                </a:outerShdw>
              </a:effectLst>
            </a:endParaRPr>
          </a:p>
          <a:p>
            <a:pPr marL="509588" lvl="1" indent="-220663">
              <a:defRPr/>
            </a:pPr>
            <a:r>
              <a:rPr lang="en-US" sz="3000" i="1" dirty="0">
                <a:solidFill>
                  <a:schemeClr val="accent4">
                    <a:lumMod val="40000"/>
                    <a:lumOff val="60000"/>
                  </a:schemeClr>
                </a:solidFill>
                <a:effectLst>
                  <a:outerShdw blurRad="38100" dist="38100" dir="2700000" algn="tl">
                    <a:srgbClr val="000000">
                      <a:alpha val="43137"/>
                    </a:srgbClr>
                  </a:outerShdw>
                </a:effectLst>
              </a:rPr>
              <a:t>The consequences  of  </a:t>
            </a:r>
            <a:r>
              <a:rPr lang="en-US" sz="3000" i="1" dirty="0">
                <a:solidFill>
                  <a:schemeClr val="accent4">
                    <a:lumMod val="40000"/>
                    <a:lumOff val="60000"/>
                  </a:schemeClr>
                </a:solidFill>
                <a:effectLst>
                  <a:glow rad="228600">
                    <a:schemeClr val="accent6">
                      <a:satMod val="175000"/>
                      <a:alpha val="40000"/>
                    </a:schemeClr>
                  </a:glow>
                  <a:outerShdw blurRad="38100" dist="38100" dir="2700000" algn="tl">
                    <a:srgbClr val="000000">
                      <a:alpha val="43137"/>
                    </a:srgbClr>
                  </a:outerShdw>
                </a:effectLst>
              </a:rPr>
              <a:t>“law/sin” </a:t>
            </a:r>
            <a:r>
              <a:rPr lang="en-US" sz="3000" i="1" dirty="0">
                <a:solidFill>
                  <a:schemeClr val="accent4">
                    <a:lumMod val="40000"/>
                    <a:lumOff val="60000"/>
                  </a:schemeClr>
                </a:solidFill>
                <a:effectLst>
                  <a:outerShdw blurRad="38100" dist="38100" dir="2700000" algn="tl">
                    <a:srgbClr val="000000">
                      <a:alpha val="43137"/>
                    </a:srgbClr>
                  </a:outerShdw>
                </a:effectLst>
              </a:rPr>
              <a:t>and </a:t>
            </a:r>
            <a:r>
              <a:rPr lang="en-US" sz="3000" i="1" dirty="0">
                <a:solidFill>
                  <a:schemeClr val="accent4">
                    <a:lumMod val="40000"/>
                    <a:lumOff val="60000"/>
                  </a:schemeClr>
                </a:solidFill>
                <a:effectLst>
                  <a:glow rad="228600">
                    <a:schemeClr val="accent1">
                      <a:satMod val="175000"/>
                      <a:alpha val="40000"/>
                    </a:schemeClr>
                  </a:glow>
                  <a:outerShdw blurRad="38100" dist="38100" dir="2700000" algn="tl">
                    <a:srgbClr val="000000">
                      <a:alpha val="43137"/>
                    </a:srgbClr>
                  </a:outerShdw>
                </a:effectLst>
              </a:rPr>
              <a:t>“grace/faith</a:t>
            </a:r>
            <a:r>
              <a:rPr lang="en-US" sz="3000" i="1" dirty="0">
                <a:solidFill>
                  <a:schemeClr val="accent4">
                    <a:lumMod val="40000"/>
                    <a:lumOff val="60000"/>
                  </a:schemeClr>
                </a:solidFill>
                <a:effectLst>
                  <a:outerShdw blurRad="38100" dist="38100" dir="2700000" algn="tl">
                    <a:srgbClr val="000000">
                      <a:alpha val="43137"/>
                    </a:srgbClr>
                  </a:outerShdw>
                </a:effectLst>
              </a:rPr>
              <a:t>” are </a:t>
            </a:r>
            <a:r>
              <a:rPr lang="en-US" sz="3000" i="1" dirty="0">
                <a:solidFill>
                  <a:schemeClr val="accent4">
                    <a:lumMod val="40000"/>
                    <a:lumOff val="60000"/>
                  </a:schemeClr>
                </a:solidFill>
                <a:effectLst>
                  <a:glow rad="228600">
                    <a:schemeClr val="accent6">
                      <a:satMod val="175000"/>
                      <a:alpha val="40000"/>
                    </a:schemeClr>
                  </a:glow>
                  <a:outerShdw blurRad="38100" dist="38100" dir="2700000" algn="tl">
                    <a:srgbClr val="000000">
                      <a:alpha val="43137"/>
                    </a:srgbClr>
                  </a:outerShdw>
                </a:effectLst>
              </a:rPr>
              <a:t>death</a:t>
            </a:r>
            <a:r>
              <a:rPr lang="en-US" sz="3000" i="1" dirty="0">
                <a:solidFill>
                  <a:schemeClr val="accent4">
                    <a:lumMod val="40000"/>
                    <a:lumOff val="60000"/>
                  </a:schemeClr>
                </a:solidFill>
                <a:effectLst>
                  <a:outerShdw blurRad="38100" dist="38100" dir="2700000" algn="tl">
                    <a:srgbClr val="000000">
                      <a:alpha val="43137"/>
                    </a:srgbClr>
                  </a:outerShdw>
                </a:effectLst>
              </a:rPr>
              <a:t> and </a:t>
            </a:r>
            <a:r>
              <a:rPr lang="en-US" sz="3000" i="1" dirty="0">
                <a:solidFill>
                  <a:schemeClr val="accent4">
                    <a:lumMod val="40000"/>
                    <a:lumOff val="60000"/>
                  </a:schemeClr>
                </a:solidFill>
                <a:effectLst>
                  <a:glow rad="228600">
                    <a:schemeClr val="accent1">
                      <a:satMod val="175000"/>
                      <a:alpha val="40000"/>
                    </a:schemeClr>
                  </a:glow>
                  <a:outerShdw blurRad="38100" dist="38100" dir="2700000" algn="tl">
                    <a:srgbClr val="000000">
                      <a:alpha val="43137"/>
                    </a:srgbClr>
                  </a:outerShdw>
                </a:effectLst>
              </a:rPr>
              <a:t>life </a:t>
            </a:r>
            <a:r>
              <a:rPr lang="en-US" sz="3000" i="1" dirty="0">
                <a:solidFill>
                  <a:schemeClr val="accent4">
                    <a:lumMod val="40000"/>
                    <a:lumOff val="60000"/>
                  </a:schemeClr>
                </a:solidFill>
                <a:effectLst>
                  <a:outerShdw blurRad="38100" dist="38100" dir="2700000" algn="tl">
                    <a:srgbClr val="000000">
                      <a:alpha val="43137"/>
                    </a:srgbClr>
                  </a:outerShdw>
                </a:effectLst>
              </a:rPr>
              <a:t>respectively (Eph. 2:1-8; Col. 2:13).</a:t>
            </a:r>
          </a:p>
          <a:p>
            <a:pPr marL="288925" lvl="0" indent="-288925">
              <a:defRPr/>
            </a:pPr>
            <a:r>
              <a:rPr lang="en-US" sz="3200" b="1" dirty="0">
                <a:solidFill>
                  <a:prstClr val="white"/>
                </a:solidFill>
                <a:effectLst/>
              </a:rPr>
              <a:t>“</a:t>
            </a:r>
            <a:r>
              <a:rPr lang="en-US" sz="3200" b="1" dirty="0">
                <a:solidFill>
                  <a:prstClr val="white"/>
                </a:solidFill>
                <a:effectLst>
                  <a:glow rad="228600">
                    <a:schemeClr val="accent2">
                      <a:satMod val="175000"/>
                      <a:alpha val="40000"/>
                    </a:schemeClr>
                  </a:glow>
                </a:effectLst>
              </a:rPr>
              <a:t>Grace</a:t>
            </a:r>
            <a:r>
              <a:rPr lang="en-US" sz="3200" b="1" dirty="0">
                <a:solidFill>
                  <a:prstClr val="white"/>
                </a:solidFill>
                <a:effectLst/>
              </a:rPr>
              <a:t> </a:t>
            </a:r>
            <a:r>
              <a:rPr lang="en-US" sz="3200" b="1" dirty="0">
                <a:solidFill>
                  <a:prstClr val="white"/>
                </a:solidFill>
                <a:effectLst>
                  <a:glow rad="228600">
                    <a:schemeClr val="accent2">
                      <a:satMod val="175000"/>
                      <a:alpha val="40000"/>
                    </a:schemeClr>
                  </a:glow>
                </a:effectLst>
              </a:rPr>
              <a:t>abounded” </a:t>
            </a:r>
            <a:r>
              <a:rPr lang="en-US" sz="3200" b="1" dirty="0">
                <a:solidFill>
                  <a:prstClr val="white"/>
                </a:solidFill>
                <a:effectLst/>
              </a:rPr>
              <a:t>much more than sin.</a:t>
            </a:r>
          </a:p>
          <a:p>
            <a:pPr marL="509588" lvl="1" indent="-220663">
              <a:defRPr/>
            </a:pPr>
            <a:r>
              <a:rPr lang="en-US" sz="3000" i="1" dirty="0">
                <a:solidFill>
                  <a:schemeClr val="accent4">
                    <a:lumMod val="40000"/>
                    <a:lumOff val="60000"/>
                  </a:schemeClr>
                </a:solidFill>
                <a:effectLst>
                  <a:outerShdw blurRad="38100" dist="38100" dir="2700000" algn="tl">
                    <a:srgbClr val="000000">
                      <a:alpha val="43137"/>
                    </a:srgbClr>
                  </a:outerShdw>
                </a:effectLst>
              </a:rPr>
              <a:t>“As </a:t>
            </a:r>
            <a:r>
              <a:rPr lang="en-US" sz="3000" b="1" i="1" dirty="0">
                <a:solidFill>
                  <a:schemeClr val="accent4">
                    <a:lumMod val="40000"/>
                    <a:lumOff val="60000"/>
                  </a:schemeClr>
                </a:solidFill>
                <a:effectLst>
                  <a:outerShdw blurRad="38100" dist="38100" dir="2700000" algn="tl">
                    <a:srgbClr val="000000">
                      <a:alpha val="43137"/>
                    </a:srgbClr>
                  </a:outerShdw>
                </a:effectLst>
              </a:rPr>
              <a:t>sin reigned in death</a:t>
            </a:r>
            <a:r>
              <a:rPr lang="en-US" sz="3000" i="1" dirty="0">
                <a:solidFill>
                  <a:schemeClr val="accent4">
                    <a:lumMod val="40000"/>
                    <a:lumOff val="60000"/>
                  </a:schemeClr>
                </a:solidFill>
                <a:effectLst>
                  <a:outerShdw blurRad="38100" dist="38100" dir="2700000" algn="tl">
                    <a:srgbClr val="000000">
                      <a:alpha val="43137"/>
                    </a:srgbClr>
                  </a:outerShdw>
                </a:effectLst>
              </a:rPr>
              <a:t>, even so </a:t>
            </a:r>
            <a:r>
              <a:rPr lang="en-US" sz="3000" b="1" i="1" dirty="0">
                <a:solidFill>
                  <a:schemeClr val="accent4">
                    <a:lumMod val="40000"/>
                    <a:lumOff val="60000"/>
                  </a:schemeClr>
                </a:solidFill>
                <a:effectLst>
                  <a:outerShdw blurRad="38100" dist="38100" dir="2700000" algn="tl">
                    <a:srgbClr val="000000">
                      <a:alpha val="43137"/>
                    </a:srgbClr>
                  </a:outerShdw>
                </a:effectLst>
              </a:rPr>
              <a:t>grace might reign through righteousness to eternal life </a:t>
            </a:r>
            <a:r>
              <a:rPr lang="en-US" sz="3000" i="1" dirty="0">
                <a:solidFill>
                  <a:schemeClr val="accent4">
                    <a:lumMod val="40000"/>
                    <a:lumOff val="60000"/>
                  </a:schemeClr>
                </a:solidFill>
                <a:effectLst>
                  <a:outerShdw blurRad="38100" dist="38100" dir="2700000" algn="tl">
                    <a:srgbClr val="000000">
                      <a:alpha val="43137"/>
                    </a:srgbClr>
                  </a:outerShdw>
                </a:effectLst>
              </a:rPr>
              <a:t>through Jesus Christ our Lord.”</a:t>
            </a:r>
            <a:endParaRPr lang="en-US" dirty="0"/>
          </a:p>
        </p:txBody>
      </p:sp>
    </p:spTree>
    <p:extLst>
      <p:ext uri="{BB962C8B-B14F-4D97-AF65-F5344CB8AC3E}">
        <p14:creationId xmlns:p14="http://schemas.microsoft.com/office/powerpoint/2010/main" val="2567175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81E7B-6671-499A-B599-B0CB756642AF}"/>
              </a:ext>
            </a:extLst>
          </p:cNvPr>
          <p:cNvSpPr>
            <a:spLocks noGrp="1"/>
          </p:cNvSpPr>
          <p:nvPr>
            <p:ph type="title"/>
          </p:nvPr>
        </p:nvSpPr>
        <p:spPr/>
        <p:txBody>
          <a:bodyPr>
            <a:normAutofit fontScale="90000"/>
          </a:bodyPr>
          <a:lstStyle/>
          <a:p>
            <a:r>
              <a:rPr lang="en-US" sz="4000" dirty="0">
                <a:solidFill>
                  <a:schemeClr val="bg1"/>
                </a:solidFill>
              </a:rPr>
              <a:t>The effects of Adam’s actions are encompassed and surpassed by the effects God’s grace through Christ.</a:t>
            </a:r>
            <a:endParaRPr lang="en-US" dirty="0"/>
          </a:p>
        </p:txBody>
      </p:sp>
      <p:graphicFrame>
        <p:nvGraphicFramePr>
          <p:cNvPr id="4" name="Table 6">
            <a:extLst>
              <a:ext uri="{FF2B5EF4-FFF2-40B4-BE49-F238E27FC236}">
                <a16:creationId xmlns:a16="http://schemas.microsoft.com/office/drawing/2014/main" id="{8BB7D185-FDA2-4F6A-A0B2-18A9C729379A}"/>
              </a:ext>
            </a:extLst>
          </p:cNvPr>
          <p:cNvGraphicFramePr>
            <a:graphicFrameLocks noGrp="1"/>
          </p:cNvGraphicFramePr>
          <p:nvPr>
            <p:extLst>
              <p:ext uri="{D42A27DB-BD31-4B8C-83A1-F6EECF244321}">
                <p14:modId xmlns:p14="http://schemas.microsoft.com/office/powerpoint/2010/main" val="2031801994"/>
              </p:ext>
            </p:extLst>
          </p:nvPr>
        </p:nvGraphicFramePr>
        <p:xfrm>
          <a:off x="805917" y="1922036"/>
          <a:ext cx="10515600" cy="4351336"/>
        </p:xfrm>
        <a:graphic>
          <a:graphicData uri="http://schemas.openxmlformats.org/drawingml/2006/table">
            <a:tbl>
              <a:tblPr firstRow="1" bandRow="1"/>
              <a:tblGrid>
                <a:gridCol w="3204895">
                  <a:extLst>
                    <a:ext uri="{9D8B030D-6E8A-4147-A177-3AD203B41FA5}">
                      <a16:colId xmlns:a16="http://schemas.microsoft.com/office/drawing/2014/main" val="598289497"/>
                    </a:ext>
                  </a:extLst>
                </a:gridCol>
                <a:gridCol w="2852975">
                  <a:extLst>
                    <a:ext uri="{9D8B030D-6E8A-4147-A177-3AD203B41FA5}">
                      <a16:colId xmlns:a16="http://schemas.microsoft.com/office/drawing/2014/main" val="2789912318"/>
                    </a:ext>
                  </a:extLst>
                </a:gridCol>
                <a:gridCol w="4457730">
                  <a:extLst>
                    <a:ext uri="{9D8B030D-6E8A-4147-A177-3AD203B41FA5}">
                      <a16:colId xmlns:a16="http://schemas.microsoft.com/office/drawing/2014/main" val="243242323"/>
                    </a:ext>
                  </a:extLst>
                </a:gridCol>
              </a:tblGrid>
              <a:tr h="72771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3600" dirty="0"/>
                        <a:t>Type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3600" dirty="0"/>
                        <a:t>Likeness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3600" dirty="0"/>
                        <a:t>Antitype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2244635070"/>
                  </a:ext>
                </a:extLst>
              </a:tr>
              <a:tr h="72472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3200" dirty="0"/>
                        <a:t>Adam</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3200" b="0" dirty="0">
                          <a:solidFill>
                            <a:srgbClr val="990000"/>
                          </a:solidFill>
                        </a:rPr>
                        <a:t>Two Men</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3200" dirty="0"/>
                        <a:t>Christ</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3831542596"/>
                  </a:ext>
                </a:extLst>
              </a:tr>
              <a:tr h="72472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3200" dirty="0"/>
                        <a:t>Sin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3200" b="0" dirty="0">
                          <a:solidFill>
                            <a:srgbClr val="990000"/>
                          </a:solidFill>
                        </a:rPr>
                        <a:t>Two Acts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3200" dirty="0"/>
                        <a:t>Obedience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576648134"/>
                  </a:ext>
                </a:extLst>
              </a:tr>
              <a:tr h="72472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3200" dirty="0"/>
                        <a:t>Condemnation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3200" b="0" dirty="0">
                          <a:solidFill>
                            <a:srgbClr val="990000"/>
                          </a:solidFill>
                        </a:rPr>
                        <a:t>Two Results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3200" dirty="0"/>
                        <a:t>Justification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90893298"/>
                  </a:ext>
                </a:extLst>
              </a:tr>
              <a:tr h="72472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3200" dirty="0"/>
                        <a:t>Death</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3200" b="0" dirty="0">
                          <a:solidFill>
                            <a:srgbClr val="990000"/>
                          </a:solidFill>
                        </a:rPr>
                        <a:t>Two Effects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3200" dirty="0"/>
                        <a:t>Life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500893288"/>
                  </a:ext>
                </a:extLst>
              </a:tr>
              <a:tr h="72472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3200" dirty="0"/>
                        <a:t>Abounded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3200" b="0" dirty="0">
                          <a:solidFill>
                            <a:srgbClr val="990000"/>
                          </a:solidFill>
                        </a:rPr>
                        <a:t>Two Extents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3200" dirty="0"/>
                        <a:t>Abounded much more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770781760"/>
                  </a:ext>
                </a:extLst>
              </a:tr>
            </a:tbl>
          </a:graphicData>
        </a:graphic>
      </p:graphicFrame>
    </p:spTree>
    <p:extLst>
      <p:ext uri="{BB962C8B-B14F-4D97-AF65-F5344CB8AC3E}">
        <p14:creationId xmlns:p14="http://schemas.microsoft.com/office/powerpoint/2010/main" val="279206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518F-9C14-48FC-8875-7C45A91CE00F}"/>
              </a:ext>
            </a:extLst>
          </p:cNvPr>
          <p:cNvSpPr>
            <a:spLocks noGrp="1"/>
          </p:cNvSpPr>
          <p:nvPr>
            <p:ph type="title"/>
          </p:nvPr>
        </p:nvSpPr>
        <p:spPr>
          <a:xfrm>
            <a:off x="636607" y="203080"/>
            <a:ext cx="11146557" cy="1325563"/>
          </a:xfrm>
        </p:spPr>
        <p:txBody>
          <a:bodyPr>
            <a:normAutofit/>
          </a:bodyPr>
          <a:lstStyle/>
          <a:p>
            <a:r>
              <a:rPr lang="en-US" sz="4000" dirty="0">
                <a:solidFill>
                  <a:schemeClr val="bg1"/>
                </a:solidFill>
              </a:rPr>
              <a:t>Grace brings New Life</a:t>
            </a:r>
            <a:br>
              <a:rPr lang="en-US" sz="4000" dirty="0">
                <a:solidFill>
                  <a:schemeClr val="bg1"/>
                </a:solidFill>
              </a:rPr>
            </a:br>
            <a:r>
              <a:rPr lang="en-US" sz="3200" dirty="0">
                <a:solidFill>
                  <a:schemeClr val="bg1"/>
                </a:solidFill>
              </a:rPr>
              <a:t>(Romans 6:1-21)</a:t>
            </a:r>
            <a:endParaRPr lang="en-US" dirty="0">
              <a:solidFill>
                <a:schemeClr val="bg1"/>
              </a:solidFill>
            </a:endParaRPr>
          </a:p>
        </p:txBody>
      </p:sp>
      <p:sp>
        <p:nvSpPr>
          <p:cNvPr id="3" name="Content Placeholder 2">
            <a:extLst>
              <a:ext uri="{FF2B5EF4-FFF2-40B4-BE49-F238E27FC236}">
                <a16:creationId xmlns:a16="http://schemas.microsoft.com/office/drawing/2014/main" id="{58DBBC68-842D-4D6A-9BF2-8C3A716DD2B9}"/>
              </a:ext>
            </a:extLst>
          </p:cNvPr>
          <p:cNvSpPr>
            <a:spLocks noGrp="1"/>
          </p:cNvSpPr>
          <p:nvPr>
            <p:ph idx="1"/>
          </p:nvPr>
        </p:nvSpPr>
        <p:spPr>
          <a:xfrm>
            <a:off x="636607" y="1435261"/>
            <a:ext cx="11354765" cy="5422739"/>
          </a:xfrm>
        </p:spPr>
        <p:txBody>
          <a:bodyPr>
            <a:normAutofit fontScale="92500" lnSpcReduction="10000"/>
          </a:bodyPr>
          <a:lstStyle/>
          <a:p>
            <a:pPr marL="288925" lvl="0" indent="-288925">
              <a:defRPr/>
            </a:pPr>
            <a:r>
              <a:rPr lang="en-US" sz="3200" b="1" dirty="0">
                <a:solidFill>
                  <a:prstClr val="white"/>
                </a:solidFill>
              </a:rPr>
              <a:t>Shall we continue in sin that grace may abound? (6:1-3) </a:t>
            </a:r>
          </a:p>
          <a:p>
            <a:pPr marL="509588" lvl="1" indent="-220663">
              <a:defRPr/>
            </a:pPr>
            <a:r>
              <a:rPr lang="en-US" sz="3000" i="1" dirty="0">
                <a:solidFill>
                  <a:schemeClr val="accent4">
                    <a:lumMod val="40000"/>
                    <a:lumOff val="60000"/>
                  </a:schemeClr>
                </a:solidFill>
                <a:effectLst>
                  <a:outerShdw blurRad="38100" dist="38100" dir="2700000" algn="tl">
                    <a:srgbClr val="000000">
                      <a:alpha val="43137"/>
                    </a:srgbClr>
                  </a:outerShdw>
                </a:effectLst>
              </a:rPr>
              <a:t>Since grace abounds more as sin abounds more (5:20) “shall we continue in sin that grace may abound?”</a:t>
            </a:r>
          </a:p>
          <a:p>
            <a:pPr marL="509588" lvl="1" indent="-220663">
              <a:defRPr/>
            </a:pPr>
            <a:r>
              <a:rPr lang="en-US" sz="3000" i="1" dirty="0">
                <a:solidFill>
                  <a:schemeClr val="accent4">
                    <a:lumMod val="40000"/>
                    <a:lumOff val="60000"/>
                  </a:schemeClr>
                </a:solidFill>
                <a:effectLst>
                  <a:outerShdw blurRad="38100" dist="38100" dir="2700000" algn="tl">
                    <a:srgbClr val="000000">
                      <a:alpha val="43137"/>
                    </a:srgbClr>
                  </a:outerShdw>
                </a:effectLst>
              </a:rPr>
              <a:t>Certainly not!  We have </a:t>
            </a:r>
            <a:r>
              <a:rPr lang="en-US" sz="3000" i="1" dirty="0">
                <a:solidFill>
                  <a:schemeClr val="accent4">
                    <a:lumMod val="40000"/>
                    <a:lumOff val="60000"/>
                  </a:schemeClr>
                </a:solidFill>
                <a:effectLst>
                  <a:glow rad="228600">
                    <a:schemeClr val="accent2">
                      <a:satMod val="175000"/>
                      <a:alpha val="40000"/>
                    </a:schemeClr>
                  </a:glow>
                  <a:outerShdw blurRad="38100" dist="38100" dir="2700000" algn="tl">
                    <a:srgbClr val="000000">
                      <a:alpha val="43137"/>
                    </a:srgbClr>
                  </a:outerShdw>
                </a:effectLst>
              </a:rPr>
              <a:t>died to sin </a:t>
            </a:r>
            <a:r>
              <a:rPr lang="en-US" sz="3000" i="1" dirty="0">
                <a:solidFill>
                  <a:schemeClr val="accent4">
                    <a:lumMod val="40000"/>
                    <a:lumOff val="60000"/>
                  </a:schemeClr>
                </a:solidFill>
                <a:effectLst>
                  <a:outerShdw blurRad="38100" dist="38100" dir="2700000" algn="tl">
                    <a:srgbClr val="000000">
                      <a:alpha val="43137"/>
                    </a:srgbClr>
                  </a:outerShdw>
                </a:effectLst>
              </a:rPr>
              <a:t>by being </a:t>
            </a:r>
            <a:r>
              <a:rPr lang="en-US" sz="3000" i="1" dirty="0">
                <a:solidFill>
                  <a:schemeClr val="accent4">
                    <a:lumMod val="40000"/>
                    <a:lumOff val="60000"/>
                  </a:schemeClr>
                </a:solidFill>
                <a:effectLst>
                  <a:glow rad="228600">
                    <a:schemeClr val="accent2">
                      <a:satMod val="175000"/>
                      <a:alpha val="40000"/>
                    </a:schemeClr>
                  </a:glow>
                  <a:outerShdw blurRad="38100" dist="38100" dir="2700000" algn="tl">
                    <a:srgbClr val="000000">
                      <a:alpha val="43137"/>
                    </a:srgbClr>
                  </a:outerShdw>
                </a:effectLst>
              </a:rPr>
              <a:t>baptized</a:t>
            </a:r>
            <a:r>
              <a:rPr lang="en-US" sz="3000" i="1" dirty="0">
                <a:solidFill>
                  <a:schemeClr val="accent4">
                    <a:lumMod val="40000"/>
                    <a:lumOff val="60000"/>
                  </a:schemeClr>
                </a:solidFill>
                <a:effectLst>
                  <a:outerShdw blurRad="38100" dist="38100" dir="2700000" algn="tl">
                    <a:srgbClr val="000000">
                      <a:alpha val="43137"/>
                    </a:srgbClr>
                  </a:outerShdw>
                </a:effectLst>
              </a:rPr>
              <a:t> into the death Christ Jesus (cf. Gal. 2:20).</a:t>
            </a:r>
          </a:p>
          <a:p>
            <a:pPr marL="52388" indent="-220663">
              <a:defRPr/>
            </a:pPr>
            <a:r>
              <a:rPr lang="en-US" sz="3400" dirty="0">
                <a:solidFill>
                  <a:schemeClr val="bg1"/>
                </a:solidFill>
                <a:effectLst>
                  <a:outerShdw blurRad="38100" dist="38100" dir="2700000" algn="tl">
                    <a:srgbClr val="000000">
                      <a:alpha val="43137"/>
                    </a:srgbClr>
                  </a:outerShdw>
                </a:effectLst>
              </a:rPr>
              <a:t>Baptism into Christ’s death brings new life! (6:4-6) </a:t>
            </a:r>
          </a:p>
          <a:p>
            <a:pPr marL="509588" lvl="1" indent="-220663">
              <a:defRPr/>
            </a:pPr>
            <a:r>
              <a:rPr lang="en-US" sz="3000" i="1" dirty="0">
                <a:solidFill>
                  <a:schemeClr val="accent4">
                    <a:lumMod val="40000"/>
                    <a:lumOff val="60000"/>
                  </a:schemeClr>
                </a:solidFill>
                <a:effectLst>
                  <a:outerShdw blurRad="38100" dist="38100" dir="2700000" algn="tl">
                    <a:srgbClr val="000000">
                      <a:alpha val="43137"/>
                    </a:srgbClr>
                  </a:outerShdw>
                </a:effectLst>
              </a:rPr>
              <a:t>The death, burial, and resurrection of Christ corresponds to what we experience in baptism.</a:t>
            </a:r>
          </a:p>
          <a:p>
            <a:pPr marL="509588" lvl="1" indent="-220663">
              <a:defRPr/>
            </a:pPr>
            <a:r>
              <a:rPr lang="en-US" sz="3000" i="1" dirty="0">
                <a:solidFill>
                  <a:schemeClr val="accent4">
                    <a:lumMod val="40000"/>
                    <a:lumOff val="60000"/>
                  </a:schemeClr>
                </a:solidFill>
                <a:effectLst>
                  <a:outerShdw blurRad="38100" dist="38100" dir="2700000" algn="tl">
                    <a:srgbClr val="000000">
                      <a:alpha val="43137"/>
                    </a:srgbClr>
                  </a:outerShdw>
                </a:effectLst>
              </a:rPr>
              <a:t>Being raised with Christ in baptism is the beginning of a new life that we have accessed by through faith by being baptized (6:4; Col. 2:12-13; 1 Pet. 1:22-23; John 3:3, 5).</a:t>
            </a:r>
          </a:p>
          <a:p>
            <a:pPr marL="966788" lvl="2" indent="-220663">
              <a:defRPr/>
            </a:pPr>
            <a:r>
              <a:rPr lang="en-US" sz="2600" i="1" dirty="0">
                <a:solidFill>
                  <a:schemeClr val="accent6">
                    <a:lumMod val="40000"/>
                    <a:lumOff val="60000"/>
                  </a:schemeClr>
                </a:solidFill>
                <a:effectLst>
                  <a:outerShdw blurRad="38100" dist="38100" dir="2700000" algn="tl">
                    <a:srgbClr val="000000">
                      <a:alpha val="43137"/>
                    </a:srgbClr>
                  </a:outerShdw>
                </a:effectLst>
              </a:rPr>
              <a:t>Our old man was crucified.</a:t>
            </a:r>
          </a:p>
          <a:p>
            <a:pPr marL="966788" lvl="2" indent="-220663">
              <a:defRPr/>
            </a:pPr>
            <a:r>
              <a:rPr lang="en-US" sz="2600" i="1" dirty="0">
                <a:solidFill>
                  <a:schemeClr val="accent6">
                    <a:lumMod val="40000"/>
                    <a:lumOff val="60000"/>
                  </a:schemeClr>
                </a:solidFill>
                <a:effectLst>
                  <a:outerShdw blurRad="38100" dist="38100" dir="2700000" algn="tl">
                    <a:srgbClr val="000000">
                      <a:alpha val="43137"/>
                    </a:srgbClr>
                  </a:outerShdw>
                </a:effectLst>
              </a:rPr>
              <a:t>The body of sin is done away with.</a:t>
            </a:r>
          </a:p>
          <a:p>
            <a:pPr marL="966788" lvl="2" indent="-220663">
              <a:defRPr/>
            </a:pPr>
            <a:r>
              <a:rPr lang="en-US" sz="2600" i="1" dirty="0">
                <a:solidFill>
                  <a:schemeClr val="accent6">
                    <a:lumMod val="40000"/>
                    <a:lumOff val="60000"/>
                  </a:schemeClr>
                </a:solidFill>
                <a:effectLst>
                  <a:outerShdw blurRad="38100" dist="38100" dir="2700000" algn="tl">
                    <a:srgbClr val="000000">
                      <a:alpha val="43137"/>
                    </a:srgbClr>
                  </a:outerShdw>
                </a:effectLst>
              </a:rPr>
              <a:t>We should no longer be slaves of sin. </a:t>
            </a:r>
          </a:p>
          <a:p>
            <a:pPr marL="52388" indent="-220663">
              <a:defRPr/>
            </a:pPr>
            <a:endParaRPr lang="en-US" sz="3400" i="1" dirty="0">
              <a:solidFill>
                <a:schemeClr val="accent4">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509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3261</TotalTime>
  <Words>2809</Words>
  <Application>Microsoft Office PowerPoint</Application>
  <PresentationFormat>Widescreen</PresentationFormat>
  <Paragraphs>147</Paragraphs>
  <Slides>13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Constantia</vt:lpstr>
      <vt:lpstr>Franklin Gothic Book</vt:lpstr>
      <vt:lpstr>Office Theme</vt:lpstr>
      <vt:lpstr>Studies in the Epistles</vt:lpstr>
      <vt:lpstr>Theme of Romans The Gospel is God’s Power to Save!</vt:lpstr>
      <vt:lpstr>Outline of Romans</vt:lpstr>
      <vt:lpstr>Abraham &amp; David Illustrate Justification by Faith (Romans 4:1-8)</vt:lpstr>
      <vt:lpstr>Abraham Illustrates Justification by Faith          (Romans 4:9-25)</vt:lpstr>
      <vt:lpstr>Those Justified by Faith Know Peace and Hope through God’s Grace and Love (Romans 5:1-11)</vt:lpstr>
      <vt:lpstr>The Extent of God’s Grace (Romans 5:12-21)</vt:lpstr>
      <vt:lpstr>The effects of Adam’s actions are encompassed and surpassed by the effects God’s grace through Christ.</vt:lpstr>
      <vt:lpstr>Grace brings New Life (Romans 6:1-21)</vt:lpstr>
      <vt:lpstr>Baptism is a Death, Burial, and Resurrection</vt:lpstr>
      <vt:lpstr>Grace brings New Life (Romans 6:1-21)</vt:lpstr>
      <vt:lpstr>Grace brings New Life (Romans 6:1-21)</vt:lpstr>
      <vt:lpstr>Questions over key concepts: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Studies in the Epistles</dc:title>
  <dc:creator>Steve</dc:creator>
  <cp:lastModifiedBy>Steve</cp:lastModifiedBy>
  <cp:revision>22</cp:revision>
  <cp:lastPrinted>2021-10-11T20:48:03Z</cp:lastPrinted>
  <dcterms:created xsi:type="dcterms:W3CDTF">2021-08-25T18:02:30Z</dcterms:created>
  <dcterms:modified xsi:type="dcterms:W3CDTF">2021-10-13T18:20:08Z</dcterms:modified>
</cp:coreProperties>
</file>