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9" r:id="rId2"/>
    <p:sldId id="264" r:id="rId3"/>
    <p:sldId id="275" r:id="rId4"/>
    <p:sldId id="276" r:id="rId5"/>
    <p:sldId id="278" r:id="rId6"/>
    <p:sldId id="280" r:id="rId7"/>
    <p:sldId id="281" r:id="rId8"/>
    <p:sldId id="282" r:id="rId9"/>
    <p:sldId id="283" r:id="rId10"/>
    <p:sldId id="284" r:id="rId11"/>
    <p:sldId id="285" r:id="rId12"/>
    <p:sldId id="266" r:id="rId13"/>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24" autoAdjust="0"/>
  </p:normalViewPr>
  <p:slideViewPr>
    <p:cSldViewPr snapToGrid="0">
      <p:cViewPr varScale="1">
        <p:scale>
          <a:sx n="55" d="100"/>
          <a:sy n="55" d="100"/>
        </p:scale>
        <p:origin x="10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10/16/2021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2:13-14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you, being dead in your trespasses and the uncircumcision of your flesh, He has made alive together with Him, having forgiven you all trespasses,  14  having wiped out the handwriting of requirements that was against us, which was contrary to us. And He has taken it out of the way, having nailed it to the cross.</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for the first time in Romans, “flesh” and “spirit” are brought into contrast as conflicting mindsets of the inner man.</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live “in the flesh” is to have one’s mind set on earthly desires (8:5).</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serve the Spirit is to have one’s mind set on things above (8:5; Col. 3:1-7; Gal. 5:16-19) </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48721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dirty="0"/>
              <a:t>Psalms 44:22  </a:t>
            </a:r>
            <a:r>
              <a:rPr lang="en-US" b="0" dirty="0"/>
              <a:t>Yet for Your sake we are killed all day long; We are accounted as sheep for the slaughter.</a:t>
            </a:r>
          </a:p>
          <a:p>
            <a:pPr defTabSz="914314">
              <a:defRPr/>
            </a:pPr>
            <a:r>
              <a:rPr lang="en-US" b="1" dirty="0"/>
              <a:t>Hebrews 11:35-38  </a:t>
            </a:r>
            <a:r>
              <a:rPr lang="en-US" b="0" dirty="0"/>
              <a:t>Women received their dead raised to life again. Others were tortured, not accepting deliverance, that they might obtain a better resurrection.  36  Still others had trial of </a:t>
            </a:r>
            <a:r>
              <a:rPr lang="en-US" b="0" dirty="0" err="1"/>
              <a:t>mockings</a:t>
            </a:r>
            <a:r>
              <a:rPr lang="en-US" b="0" dirty="0"/>
              <a:t> and </a:t>
            </a:r>
            <a:r>
              <a:rPr lang="en-US" b="0" dirty="0" err="1"/>
              <a:t>scourgings</a:t>
            </a:r>
            <a:r>
              <a:rPr lang="en-US" b="0" dirty="0"/>
              <a:t>, yes, and of chains and imprisonment.  37  They were stoned, they were sawn in two, were tempted, were slain with the sword. They wandered about in sheepskins and goatskins, being destitute, afflicted, tormented—  38  of whom the world was not worthy. They wandered in deserts and mountains, in dens and caves of the earth.</a:t>
            </a:r>
          </a:p>
          <a:p>
            <a:pPr defTabSz="914314">
              <a:defRPr/>
            </a:pPr>
            <a:r>
              <a:rPr lang="en-US" b="1" dirty="0"/>
              <a:t>Revelation 6:9  </a:t>
            </a:r>
            <a:r>
              <a:rPr lang="en-US" b="0" dirty="0"/>
              <a:t>When He opened the fifth seal, I saw under the altar the souls of those who had been slain for the word of God and for the testimony which they held.</a:t>
            </a:r>
          </a:p>
          <a:p>
            <a:pPr defTabSz="914314">
              <a:defRPr/>
            </a:pPr>
            <a:r>
              <a:rPr lang="en-US" b="1" dirty="0"/>
              <a:t>Revelation 12:11  </a:t>
            </a:r>
            <a:r>
              <a:rPr lang="en-US" b="0" dirty="0"/>
              <a:t>And they overcame him by the blood of the Lamb and by the word of their testimony, and they did not love their lives to the death.</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103479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12</a:t>
            </a:fld>
            <a:endParaRPr lang="en-US"/>
          </a:p>
        </p:txBody>
      </p:sp>
    </p:spTree>
    <p:extLst>
      <p:ext uri="{BB962C8B-B14F-4D97-AF65-F5344CB8AC3E}">
        <p14:creationId xmlns:p14="http://schemas.microsoft.com/office/powerpoint/2010/main" val="212844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noun translated “covetousness” (NKJV) or “lust” (KJV) or “covet” (ESV) is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epithumia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verb translated “covet at the end of verse 7 is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epithumeo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verse 8,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epithumia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translated “all manner of evil desire” or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concupiscence” (KJV) or “covetousness” (ESV)</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ESV Romans 7:7-8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then shall we say? That the law is sin? By no means! Yet if it had not been for the law, I would not have known sin. For I would not have known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what it is to covet if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law had not said, “You shall not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covet.”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  But sin, seizing an opportunity through the commandment, produced in me all kinds of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covetousness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apart from the law, sin lies dead. </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noun is found 38 times in the NT, the vast majority of the time translated “lust” or “desires” in a negative sense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e.g. 1 John 2:16-17</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7:16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before the Child shall know to refuse the evil and choose the good…”</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232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“Exceedingly sinful” is translated from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καθ΄ υπερβολην</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αμαρτωλος</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ESV has “sinful beyond measure.” </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374360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use of personal pronouns in the present tense indicates that this is Paul’s experience. </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occurs 26 times and "me" occurs 9 times.</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Paul identifies the "me" in this text as his "flesh" (v. 18) and the "I" as "carnal" (v. 14) </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While it is evident that by verse 25 Paul again refers to himself in a fuller sense, he plainly has a specific compartment of himself in view in verse 18</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419457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use of personal pronouns in the present tense indicates that this is Paul’s experience. </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occurs 26 times and "me" occurs 9 times.</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Paul identifies the "me" in this text as his "flesh" (v. 18) and the "I" as "carnal" (v. 14) </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While it is evident that by verse 25 Paul again refers to himself in a fuller sense, he plainly has a specific compartment of himself in view in verse 18</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341919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5:16-19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  </a:t>
            </a:r>
          </a:p>
          <a:p>
            <a:pPr marL="0" marR="0" lvl="0" indent="-341418" algn="l" defTabSz="914400" rtl="0" eaLnBrk="1" fontAlgn="auto" latinLnBrk="0" hangingPunct="1">
              <a:lnSpc>
                <a:spcPct val="100000"/>
              </a:lnSpc>
              <a:spcBef>
                <a:spcPts val="303"/>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3:1-3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then you were raised with Christ, seek those things which are above, where Christ is, sitting at the right hand of God.  2  Set your mind on things above, not on things on the earth.  3  For you died, and your life is hidden with Christ in God.</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180335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b="1" dirty="0"/>
              <a:t>John 16:13  </a:t>
            </a:r>
            <a:r>
              <a:rPr lang="en-US" b="0" dirty="0"/>
              <a:t>However, when He, the Spirit of truth, has come, He will guide you into all truth; for He will not speak on His own authority, but whatever He hears He will speak; and He will tell you things to come.</a:t>
            </a:r>
          </a:p>
          <a:p>
            <a:pPr defTabSz="923270">
              <a:defRPr/>
            </a:pPr>
            <a:r>
              <a:rPr lang="en-US" b="1" dirty="0"/>
              <a:t>1 Corinthians 2:11-13  </a:t>
            </a:r>
            <a:r>
              <a:rPr lang="en-US" b="0" dirty="0"/>
              <a:t>For what man knows the things of a man except the spirit of the man which is in him? Even so no one knows the things of God except the Spirit of God.  12  Now we have received, not the spirit of the world, but the Spirit who is from God, that we might know the things that have been freely given to us by God.  13  These things we also speak, not in words which man's wisdom teaches but which the Holy Spirit teaches, comparing spiritual things with spiritual.</a:t>
            </a:r>
          </a:p>
          <a:p>
            <a:pPr defTabSz="923270">
              <a:defRPr/>
            </a:pPr>
            <a:r>
              <a:rPr lang="en-US" b="1" dirty="0"/>
              <a:t>Ephesians 3:3-5  </a:t>
            </a:r>
            <a:r>
              <a:rPr lang="en-US" b="0" dirty="0"/>
              <a:t>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a:t>
            </a:r>
          </a:p>
          <a:p>
            <a:pPr defTabSz="923270">
              <a:defRPr/>
            </a:pPr>
            <a:r>
              <a:rPr lang="en-US" b="1" dirty="0"/>
              <a:t>Galatians 4:6  </a:t>
            </a:r>
            <a:r>
              <a:rPr lang="en-US" b="0" dirty="0"/>
              <a:t>And because you are sons, God has sent forth the Spirit of His Son into your hearts, crying out, "Abba, Father!“</a:t>
            </a:r>
          </a:p>
          <a:p>
            <a:pPr defTabSz="923270">
              <a:defRPr/>
            </a:pPr>
            <a:r>
              <a:rPr lang="en-US" b="1" dirty="0"/>
              <a:t>1 Peter 1:4-6  </a:t>
            </a:r>
            <a:r>
              <a:rPr lang="en-US" b="0" dirty="0"/>
              <a:t>to an inheritance incorruptible and undefiled and that does not fade away, reserved in heaven for you,  5  who are kept by the power of God through faith for salvation ready to be revealed in the last time.  6  In this you greatly rejoice, though now for a little while, if need be, you have been grieved by various trials,</a:t>
            </a:r>
          </a:p>
          <a:p>
            <a:pPr defTabSz="923270">
              <a:defRPr/>
            </a:pPr>
            <a:r>
              <a:rPr lang="en-US" b="1" dirty="0"/>
              <a:t>Colossians 1:12  </a:t>
            </a:r>
            <a:r>
              <a:rPr lang="en-US" b="0" dirty="0"/>
              <a:t>giving thanks to the Father who has qualified us to be partakers of the inheritance of the saints in the light.</a:t>
            </a:r>
          </a:p>
          <a:p>
            <a:pPr defTabSz="923270">
              <a:defRPr/>
            </a:pPr>
            <a:r>
              <a:rPr lang="en-US" b="1" dirty="0"/>
              <a:t>Ephesians 1:18  </a:t>
            </a:r>
            <a:r>
              <a:rPr lang="en-US" b="0" dirty="0"/>
              <a:t>the eyes of your understanding being enlightened; that you may know what is the hope of His calling, what are the riches of the glory of His inheritance in the saints,</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4634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dirty="0"/>
              <a:t>Philippians 3:10  </a:t>
            </a:r>
            <a:r>
              <a:rPr lang="en-US" b="0" dirty="0"/>
              <a:t>that I may know Him and the power of His resurrection, and the fellowship of His sufferings, being conformed to His death,</a:t>
            </a:r>
          </a:p>
          <a:p>
            <a:pPr defTabSz="914314">
              <a:defRPr/>
            </a:pPr>
            <a:r>
              <a:rPr lang="en-US" b="1" dirty="0"/>
              <a:t>1 Peter 4:13  </a:t>
            </a:r>
            <a:r>
              <a:rPr lang="en-US" b="0" dirty="0"/>
              <a:t>but rejoice to the extent that you partake of Christ's sufferings, that when His glory is revealed, you may also be glad with exceeding joy.</a:t>
            </a:r>
          </a:p>
          <a:p>
            <a:pPr defTabSz="914314">
              <a:defRPr/>
            </a:pPr>
            <a:r>
              <a:rPr lang="en-US" b="1" dirty="0"/>
              <a:t>Joel 1:10  </a:t>
            </a:r>
            <a:r>
              <a:rPr lang="en-US" b="0" dirty="0"/>
              <a:t>The field is wasted, The land mourns; For the grain is ruined, The new wine is dried up, The oil fails.</a:t>
            </a:r>
          </a:p>
          <a:p>
            <a:pPr defTabSz="914314">
              <a:defRPr/>
            </a:pPr>
            <a:r>
              <a:rPr lang="en-US" b="1" dirty="0"/>
              <a:t>Joel 1:18-20  </a:t>
            </a:r>
            <a:r>
              <a:rPr lang="en-US" b="0" dirty="0"/>
              <a:t>How the animals groan! The herds of cattle are restless, Because they have no pasture; Even the flocks of sheep suffer punishment.  19  O LORD, to You I cry out; For fire has devoured the open pastures, And a flame has burned all the trees of the field.  20  The beasts of the field also cry out to You, For the water brooks are dried up, And fire has devoured the open pastures.</a:t>
            </a:r>
          </a:p>
          <a:p>
            <a:pPr defTabSz="914314">
              <a:defRPr/>
            </a:pPr>
            <a:r>
              <a:rPr lang="en-US" b="1" dirty="0"/>
              <a:t>Galatians 5:5  </a:t>
            </a:r>
            <a:r>
              <a:rPr lang="en-US" b="0" dirty="0"/>
              <a:t>For we through the Spirit eagerly wait for the hope of righteousness by faith.</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1913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dirty="0"/>
              <a:t>Hebrews 7:25  </a:t>
            </a:r>
            <a:r>
              <a:rPr lang="en-US" b="0" dirty="0"/>
              <a:t>Therefore He is also able to save to the uttermost those who come to God through Him, since He always lives to make intercession for them.</a:t>
            </a:r>
          </a:p>
          <a:p>
            <a:pPr defTabSz="914314">
              <a:defRPr/>
            </a:pPr>
            <a:r>
              <a:rPr lang="en-US" b="1" dirty="0"/>
              <a:t>1 Timothy 2:5-6  </a:t>
            </a:r>
            <a:r>
              <a:rPr lang="en-US" b="0" dirty="0"/>
              <a:t>For there is one God and one Mediator between God and men, the Man Christ Jesus,  6  who gave Himself a ransom for all, to be testified in due time,</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53776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US" b="1" dirty="0"/>
              <a:t>Hebrews 7:25  </a:t>
            </a:r>
            <a:r>
              <a:rPr lang="en-US" b="0" dirty="0"/>
              <a:t>Therefore He is also able to save to the uttermost those who come to God through Him, since He always lives to make intercession for them.</a:t>
            </a:r>
          </a:p>
          <a:p>
            <a:pPr defTabSz="914314">
              <a:defRPr/>
            </a:pPr>
            <a:r>
              <a:rPr lang="en-US" b="1" dirty="0"/>
              <a:t>1 Timothy 2:5-6  </a:t>
            </a:r>
            <a:r>
              <a:rPr lang="en-US" b="0" dirty="0"/>
              <a:t>For there is one God and one Mediator between God and men, the Man Christ Jesus,  6  who gave Himself a ransom for all, to be testified in due time,</a:t>
            </a:r>
          </a:p>
          <a:p>
            <a:pPr marL="0" marR="0" lvl="0" indent="0" algn="l" defTabSz="923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E49E7366-6C2C-4371-A58F-3171F7E109A8}" type="slidenum">
              <a:rPr lang="en-US" smtClean="0"/>
              <a:t>10</a:t>
            </a:fld>
            <a:endParaRPr lang="en-US"/>
          </a:p>
        </p:txBody>
      </p:sp>
    </p:spTree>
    <p:extLst>
      <p:ext uri="{BB962C8B-B14F-4D97-AF65-F5344CB8AC3E}">
        <p14:creationId xmlns:p14="http://schemas.microsoft.com/office/powerpoint/2010/main" val="197305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10/16/2021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10/16/2021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2"/>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Three: Romans 7-8</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3"/>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8" y="1447619"/>
            <a:ext cx="11273742" cy="5410381"/>
          </a:xfrm>
        </p:spPr>
        <p:txBody>
          <a:bodyPr>
            <a:normAutofit/>
          </a:bodyPr>
          <a:lstStyle/>
          <a:p>
            <a:pPr marL="0" lvl="0" indent="0">
              <a:buNone/>
              <a:defRPr/>
            </a:pPr>
            <a:r>
              <a:rPr lang="en-US" sz="3200" b="1" cap="small" dirty="0">
                <a:solidFill>
                  <a:schemeClr val="accent1">
                    <a:lumMod val="40000"/>
                    <a:lumOff val="60000"/>
                  </a:schemeClr>
                </a:solidFill>
                <a:highlight>
                  <a:srgbClr val="000000"/>
                </a:highlight>
              </a:rPr>
              <a:t>God’s Eternal Intention is to Glorify Us (8:26-30) </a:t>
            </a:r>
          </a:p>
          <a:p>
            <a:pPr marL="288925" lvl="0" indent="-288925">
              <a:defRPr/>
            </a:pPr>
            <a:r>
              <a:rPr lang="en-US" sz="3000" dirty="0">
                <a:solidFill>
                  <a:prstClr val="white"/>
                </a:solidFill>
              </a:rPr>
              <a:t>God’s eternal </a:t>
            </a:r>
            <a:r>
              <a:rPr lang="en-US" sz="3000" dirty="0">
                <a:solidFill>
                  <a:prstClr val="white"/>
                </a:solidFill>
                <a:effectLst>
                  <a:glow rad="228600">
                    <a:schemeClr val="accent2">
                      <a:satMod val="175000"/>
                      <a:alpha val="40000"/>
                    </a:schemeClr>
                  </a:glow>
                </a:effectLst>
              </a:rPr>
              <a:t>intention</a:t>
            </a:r>
            <a:r>
              <a:rPr lang="en-US" sz="3000" dirty="0">
                <a:solidFill>
                  <a:prstClr val="white"/>
                </a:solidFill>
              </a:rPr>
              <a:t> was to have </a:t>
            </a:r>
            <a:r>
              <a:rPr lang="en-US" sz="3000" dirty="0">
                <a:solidFill>
                  <a:prstClr val="white"/>
                </a:solidFill>
                <a:effectLst>
                  <a:glow rad="228600">
                    <a:schemeClr val="accent2">
                      <a:satMod val="175000"/>
                      <a:alpha val="40000"/>
                    </a:schemeClr>
                  </a:glow>
                </a:effectLst>
              </a:rPr>
              <a:t>many sons </a:t>
            </a:r>
            <a:r>
              <a:rPr lang="en-US" sz="3000" dirty="0">
                <a:solidFill>
                  <a:prstClr val="white"/>
                </a:solidFill>
              </a:rPr>
              <a:t>conformed to the image of His only begotten Son (8:29).*</a:t>
            </a:r>
          </a:p>
          <a:p>
            <a:pPr marL="288925" lvl="0" indent="-288925">
              <a:defRPr/>
            </a:pPr>
            <a:r>
              <a:rPr lang="en-US" sz="3000" dirty="0">
                <a:solidFill>
                  <a:prstClr val="white"/>
                </a:solidFill>
              </a:rPr>
              <a:t>God has carried out His eternal intention or “purpose” according to what He </a:t>
            </a:r>
            <a:r>
              <a:rPr lang="en-US" sz="3000" b="1" dirty="0">
                <a:solidFill>
                  <a:prstClr val="white"/>
                </a:solidFill>
                <a:effectLst>
                  <a:glow rad="228600">
                    <a:schemeClr val="accent2">
                      <a:satMod val="175000"/>
                      <a:alpha val="40000"/>
                    </a:schemeClr>
                  </a:glow>
                </a:effectLst>
              </a:rPr>
              <a:t>Foreknew &gt; Predestined &gt; Called &gt; Justified &gt; Glorified </a:t>
            </a:r>
            <a:r>
              <a:rPr lang="en-US" sz="3000" dirty="0">
                <a:solidFill>
                  <a:prstClr val="white"/>
                </a:solidFill>
              </a:rPr>
              <a:t>(8:30).</a:t>
            </a:r>
          </a:p>
          <a:p>
            <a:pPr marL="746125" lvl="1" indent="-288925">
              <a:defRPr/>
            </a:pPr>
            <a:r>
              <a:rPr lang="en-US" sz="2800" i="1" dirty="0">
                <a:solidFill>
                  <a:schemeClr val="accent4">
                    <a:lumMod val="40000"/>
                    <a:lumOff val="60000"/>
                  </a:schemeClr>
                </a:solidFill>
              </a:rPr>
              <a:t>Those who answer the call of the gospel are justified (by grace through faith) and are conformed to the image of Christ (Eph. 1:3-9; 2 Cor. 3:18; Phil. 3:21).</a:t>
            </a:r>
          </a:p>
          <a:p>
            <a:pPr marL="746125" lvl="1" indent="-288925">
              <a:defRPr/>
            </a:pPr>
            <a:r>
              <a:rPr lang="en-US" sz="2800" i="1" dirty="0">
                <a:solidFill>
                  <a:schemeClr val="accent4">
                    <a:lumMod val="40000"/>
                    <a:lumOff val="60000"/>
                  </a:schemeClr>
                </a:solidFill>
              </a:rPr>
              <a:t>Christ died for “all,” but many choose not to accept His grace     (Heb. 2:9; 1 John 2:2).</a:t>
            </a:r>
          </a:p>
          <a:p>
            <a:pPr marL="288925" indent="-288925">
              <a:lnSpc>
                <a:spcPct val="100000"/>
              </a:lnSpc>
              <a:defRPr/>
            </a:pPr>
            <a:endParaRPr lang="en-US" sz="3600" i="1" dirty="0">
              <a:solidFill>
                <a:schemeClr val="accent4">
                  <a:lumMod val="40000"/>
                  <a:lumOff val="60000"/>
                </a:schemeClr>
              </a:solidFill>
            </a:endParaRPr>
          </a:p>
        </p:txBody>
      </p:sp>
    </p:spTree>
    <p:extLst>
      <p:ext uri="{BB962C8B-B14F-4D97-AF65-F5344CB8AC3E}">
        <p14:creationId xmlns:p14="http://schemas.microsoft.com/office/powerpoint/2010/main" val="120395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389680" y="1326347"/>
            <a:ext cx="11412639" cy="5410381"/>
          </a:xfrm>
        </p:spPr>
        <p:txBody>
          <a:bodyPr>
            <a:normAutofit fontScale="77500" lnSpcReduction="20000"/>
          </a:bodyPr>
          <a:lstStyle/>
          <a:p>
            <a:pPr marL="0" lvl="0" indent="0">
              <a:buNone/>
              <a:defRPr/>
            </a:pPr>
            <a:r>
              <a:rPr lang="en-US" sz="4100" b="1" cap="small" dirty="0">
                <a:solidFill>
                  <a:schemeClr val="accent1">
                    <a:lumMod val="40000"/>
                    <a:lumOff val="60000"/>
                  </a:schemeClr>
                </a:solidFill>
                <a:highlight>
                  <a:srgbClr val="000000"/>
                </a:highlight>
              </a:rPr>
              <a:t>God’s Love makes us “more than Conquerors” (8:31-39)</a:t>
            </a:r>
          </a:p>
          <a:p>
            <a:pPr marL="288925" lvl="0" indent="-288925">
              <a:lnSpc>
                <a:spcPct val="100000"/>
              </a:lnSpc>
              <a:defRPr/>
            </a:pPr>
            <a:r>
              <a:rPr lang="en-US" sz="3600" dirty="0">
                <a:solidFill>
                  <a:prstClr val="white"/>
                </a:solidFill>
              </a:rPr>
              <a:t>Since God is for us, who can prevail against us? (8:31)</a:t>
            </a:r>
          </a:p>
          <a:p>
            <a:pPr marL="566738" lvl="1" indent="-277813">
              <a:lnSpc>
                <a:spcPct val="100000"/>
              </a:lnSpc>
              <a:defRPr/>
            </a:pPr>
            <a:r>
              <a:rPr lang="en-US" sz="3200" i="1" dirty="0">
                <a:solidFill>
                  <a:schemeClr val="accent4">
                    <a:lumMod val="40000"/>
                    <a:lumOff val="60000"/>
                  </a:schemeClr>
                </a:solidFill>
              </a:rPr>
              <a:t>Since He has already given us the ultimate gift, He will not hold back in giving all He has purposed (8:32)</a:t>
            </a:r>
          </a:p>
          <a:p>
            <a:pPr marL="566738" lvl="1" indent="-277813">
              <a:lnSpc>
                <a:spcPct val="100000"/>
              </a:lnSpc>
              <a:defRPr/>
            </a:pPr>
            <a:r>
              <a:rPr lang="en-US" sz="3200" i="1" dirty="0">
                <a:solidFill>
                  <a:schemeClr val="accent4">
                    <a:lumMod val="40000"/>
                    <a:lumOff val="60000"/>
                  </a:schemeClr>
                </a:solidFill>
              </a:rPr>
              <a:t>Before God’s judgment throne, no charge can be successfully prosecuted against His elect! (8:34-35).  </a:t>
            </a:r>
          </a:p>
          <a:p>
            <a:pPr marL="857250" lvl="2" indent="-290513">
              <a:lnSpc>
                <a:spcPct val="100000"/>
              </a:lnSpc>
              <a:defRPr/>
            </a:pPr>
            <a:r>
              <a:rPr lang="en-US" sz="3200" dirty="0">
                <a:solidFill>
                  <a:prstClr val="white"/>
                </a:solidFill>
              </a:rPr>
              <a:t>The Judge has declared us justified! </a:t>
            </a:r>
            <a:r>
              <a:rPr lang="en-US" sz="2800" dirty="0">
                <a:solidFill>
                  <a:prstClr val="white"/>
                </a:solidFill>
              </a:rPr>
              <a:t>Christ has paid our ransom by His death!   He is at God’s right hand pleading our case!</a:t>
            </a:r>
          </a:p>
          <a:p>
            <a:pPr marL="288925" indent="-288925">
              <a:lnSpc>
                <a:spcPct val="100000"/>
              </a:lnSpc>
              <a:defRPr/>
            </a:pPr>
            <a:r>
              <a:rPr lang="en-US" sz="3600" dirty="0">
                <a:solidFill>
                  <a:schemeClr val="bg1"/>
                </a:solidFill>
              </a:rPr>
              <a:t>Nothing can separate us from the love of Christ (8:35-37)</a:t>
            </a:r>
          </a:p>
          <a:p>
            <a:pPr marL="566738" lvl="1" indent="-334963">
              <a:lnSpc>
                <a:spcPct val="100000"/>
              </a:lnSpc>
              <a:defRPr/>
            </a:pPr>
            <a:r>
              <a:rPr lang="en-US" sz="3200" i="1" dirty="0">
                <a:solidFill>
                  <a:schemeClr val="accent4">
                    <a:lumMod val="40000"/>
                    <a:lumOff val="60000"/>
                  </a:schemeClr>
                </a:solidFill>
              </a:rPr>
              <a:t>The most dreadful persecutions, afflictions, and martyrdoms cannot separate us from Christ’s love, though we endure them “all day long” (Psalm 44:22;  Heb. 11:35-38; Rev. 6:9; 12:11)</a:t>
            </a:r>
          </a:p>
          <a:p>
            <a:pPr marL="288925" indent="-288925">
              <a:lnSpc>
                <a:spcPct val="100000"/>
              </a:lnSpc>
              <a:defRPr/>
            </a:pPr>
            <a:r>
              <a:rPr lang="en-US" sz="3600" dirty="0">
                <a:solidFill>
                  <a:schemeClr val="bg1"/>
                </a:solidFill>
              </a:rPr>
              <a:t>We are more than conquerors! No death, power, or created thing is stronger than God’s love for us! (8:38-39).</a:t>
            </a:r>
          </a:p>
          <a:p>
            <a:pPr marL="746125" lvl="1" indent="-288925">
              <a:lnSpc>
                <a:spcPct val="100000"/>
              </a:lnSpc>
              <a:defRPr/>
            </a:pPr>
            <a:endParaRPr lang="en-US" sz="3200" i="1" dirty="0">
              <a:solidFill>
                <a:schemeClr val="accent4">
                  <a:lumMod val="40000"/>
                  <a:lumOff val="60000"/>
                </a:schemeClr>
              </a:solidFill>
            </a:endParaRPr>
          </a:p>
          <a:p>
            <a:pPr marL="746125" lvl="1" indent="-288925">
              <a:lnSpc>
                <a:spcPct val="100000"/>
              </a:lnSpc>
              <a:defRPr/>
            </a:pPr>
            <a:endParaRPr lang="en-US" sz="3200" i="1" dirty="0">
              <a:solidFill>
                <a:schemeClr val="accent4">
                  <a:lumMod val="40000"/>
                  <a:lumOff val="60000"/>
                </a:schemeClr>
              </a:solidFill>
            </a:endParaRPr>
          </a:p>
        </p:txBody>
      </p:sp>
    </p:spTree>
    <p:extLst>
      <p:ext uri="{BB962C8B-B14F-4D97-AF65-F5344CB8AC3E}">
        <p14:creationId xmlns:p14="http://schemas.microsoft.com/office/powerpoint/2010/main" val="227995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Questions over 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6"/>
            <a:ext cx="11072150" cy="5804704"/>
          </a:xfrm>
        </p:spPr>
        <p:txBody>
          <a:bodyPr>
            <a:normAutofit/>
          </a:bodyPr>
          <a:lstStyle/>
          <a:p>
            <a:r>
              <a:rPr lang="en-US" sz="2900" dirty="0">
                <a:solidFill>
                  <a:schemeClr val="bg1"/>
                </a:solidFill>
              </a:rPr>
              <a:t>A woman is bound to her husband as long as he lives.  How does the </a:t>
            </a:r>
            <a:r>
              <a:rPr lang="en-US" sz="2900" dirty="0">
                <a:solidFill>
                  <a:schemeClr val="bg1"/>
                </a:solidFill>
                <a:effectLst>
                  <a:glow rad="228600">
                    <a:schemeClr val="accent2">
                      <a:satMod val="175000"/>
                      <a:alpha val="40000"/>
                    </a:schemeClr>
                  </a:glow>
                </a:effectLst>
              </a:rPr>
              <a:t>death</a:t>
            </a:r>
            <a:r>
              <a:rPr lang="en-US" sz="2900" dirty="0">
                <a:solidFill>
                  <a:schemeClr val="bg1"/>
                </a:solidFill>
              </a:rPr>
              <a:t> of a woman’s husband illustrate becoming </a:t>
            </a:r>
            <a:r>
              <a:rPr lang="en-US" sz="2900" dirty="0">
                <a:solidFill>
                  <a:schemeClr val="bg1"/>
                </a:solidFill>
                <a:effectLst>
                  <a:glow rad="228600">
                    <a:schemeClr val="accent2">
                      <a:satMod val="175000"/>
                      <a:alpha val="40000"/>
                    </a:schemeClr>
                  </a:glow>
                </a:effectLst>
              </a:rPr>
              <a:t>free from the Law</a:t>
            </a:r>
            <a:r>
              <a:rPr lang="en-US" sz="2900" dirty="0">
                <a:solidFill>
                  <a:schemeClr val="bg1"/>
                </a:solidFill>
              </a:rPr>
              <a:t>? </a:t>
            </a:r>
          </a:p>
          <a:p>
            <a:r>
              <a:rPr lang="en-US" sz="2900" dirty="0">
                <a:solidFill>
                  <a:schemeClr val="bg1"/>
                </a:solidFill>
              </a:rPr>
              <a:t>How did the </a:t>
            </a:r>
            <a:r>
              <a:rPr lang="en-US" sz="2900" dirty="0">
                <a:solidFill>
                  <a:schemeClr val="bg1"/>
                </a:solidFill>
                <a:effectLst>
                  <a:glow rad="228600">
                    <a:schemeClr val="accent2">
                      <a:satMod val="175000"/>
                      <a:alpha val="40000"/>
                    </a:schemeClr>
                  </a:glow>
                </a:effectLst>
              </a:rPr>
              <a:t>Law </a:t>
            </a:r>
            <a:r>
              <a:rPr lang="en-US" sz="2900" dirty="0">
                <a:solidFill>
                  <a:schemeClr val="bg1"/>
                </a:solidFill>
                <a:effectLst/>
              </a:rPr>
              <a:t>bring the </a:t>
            </a:r>
            <a:r>
              <a:rPr lang="en-US" sz="2900" dirty="0">
                <a:solidFill>
                  <a:schemeClr val="bg1"/>
                </a:solidFill>
                <a:effectLst>
                  <a:glow rad="228600">
                    <a:schemeClr val="accent2">
                      <a:satMod val="175000"/>
                      <a:alpha val="40000"/>
                    </a:schemeClr>
                  </a:glow>
                </a:effectLst>
              </a:rPr>
              <a:t>knowledge of sin</a:t>
            </a:r>
            <a:r>
              <a:rPr lang="en-US" sz="2900" dirty="0">
                <a:solidFill>
                  <a:schemeClr val="bg1"/>
                </a:solidFill>
              </a:rPr>
              <a:t>?</a:t>
            </a:r>
          </a:p>
          <a:p>
            <a:r>
              <a:rPr lang="en-US" sz="2900" dirty="0">
                <a:solidFill>
                  <a:schemeClr val="bg1"/>
                </a:solidFill>
                <a:effectLst>
                  <a:glow rad="228600">
                    <a:schemeClr val="accent2">
                      <a:satMod val="175000"/>
                      <a:alpha val="40000"/>
                    </a:schemeClr>
                  </a:glow>
                </a:effectLst>
              </a:rPr>
              <a:t>How did sin use the Law </a:t>
            </a:r>
            <a:r>
              <a:rPr lang="en-US" sz="2900" dirty="0">
                <a:solidFill>
                  <a:schemeClr val="bg1"/>
                </a:solidFill>
              </a:rPr>
              <a:t>to bring men into bondage?</a:t>
            </a:r>
          </a:p>
          <a:p>
            <a:r>
              <a:rPr lang="en-US" sz="2900" dirty="0">
                <a:solidFill>
                  <a:schemeClr val="bg1"/>
                </a:solidFill>
              </a:rPr>
              <a:t>How did God free us? (8:1-3) </a:t>
            </a:r>
          </a:p>
          <a:p>
            <a:r>
              <a:rPr lang="en-US" sz="2900" dirty="0">
                <a:solidFill>
                  <a:schemeClr val="bg1"/>
                </a:solidFill>
              </a:rPr>
              <a:t>Describe the difference between walking according the  </a:t>
            </a:r>
            <a:r>
              <a:rPr lang="en-US" sz="2900" dirty="0">
                <a:solidFill>
                  <a:schemeClr val="bg1"/>
                </a:solidFill>
                <a:effectLst>
                  <a:glow rad="228600">
                    <a:schemeClr val="accent2">
                      <a:satMod val="175000"/>
                      <a:alpha val="40000"/>
                    </a:schemeClr>
                  </a:glow>
                </a:effectLst>
              </a:rPr>
              <a:t>“flesh” </a:t>
            </a:r>
            <a:r>
              <a:rPr lang="en-US" sz="2900" dirty="0">
                <a:solidFill>
                  <a:schemeClr val="bg1"/>
                </a:solidFill>
              </a:rPr>
              <a:t>and walking according to the </a:t>
            </a:r>
            <a:r>
              <a:rPr lang="en-US" sz="2900" dirty="0">
                <a:solidFill>
                  <a:schemeClr val="bg1"/>
                </a:solidFill>
                <a:effectLst>
                  <a:glow rad="228600">
                    <a:schemeClr val="accent2">
                      <a:satMod val="175000"/>
                      <a:alpha val="40000"/>
                    </a:schemeClr>
                  </a:glow>
                </a:effectLst>
              </a:rPr>
              <a:t>“Spirit” </a:t>
            </a:r>
            <a:r>
              <a:rPr lang="en-US" sz="2900" dirty="0">
                <a:solidFill>
                  <a:schemeClr val="bg1"/>
                </a:solidFill>
              </a:rPr>
              <a:t>(8:5).</a:t>
            </a:r>
          </a:p>
          <a:p>
            <a:r>
              <a:rPr lang="en-US" sz="2900" dirty="0">
                <a:solidFill>
                  <a:schemeClr val="bg1"/>
                </a:solidFill>
              </a:rPr>
              <a:t>How does the Spirit lead us and enable us to become</a:t>
            </a:r>
            <a:r>
              <a:rPr lang="en-US" sz="2900" dirty="0">
                <a:solidFill>
                  <a:schemeClr val="bg1"/>
                </a:solidFill>
                <a:effectLst>
                  <a:glow rad="228600">
                    <a:schemeClr val="accent2">
                      <a:satMod val="175000"/>
                      <a:alpha val="40000"/>
                    </a:schemeClr>
                  </a:glow>
                </a:effectLst>
              </a:rPr>
              <a:t> sons </a:t>
            </a:r>
            <a:r>
              <a:rPr lang="en-US" sz="2900" dirty="0">
                <a:solidFill>
                  <a:schemeClr val="bg1"/>
                </a:solidFill>
              </a:rPr>
              <a:t>and </a:t>
            </a:r>
            <a:r>
              <a:rPr lang="en-US" sz="2900" dirty="0">
                <a:solidFill>
                  <a:schemeClr val="bg1"/>
                </a:solidFill>
                <a:effectLst>
                  <a:glow rad="228600">
                    <a:schemeClr val="accent2">
                      <a:satMod val="175000"/>
                      <a:alpha val="40000"/>
                    </a:schemeClr>
                  </a:glow>
                </a:effectLst>
              </a:rPr>
              <a:t>heirs</a:t>
            </a:r>
            <a:r>
              <a:rPr lang="en-US" sz="2900" dirty="0">
                <a:solidFill>
                  <a:schemeClr val="bg1"/>
                </a:solidFill>
              </a:rPr>
              <a:t> of God?</a:t>
            </a:r>
          </a:p>
          <a:p>
            <a:r>
              <a:rPr lang="en-US" sz="2900" dirty="0">
                <a:solidFill>
                  <a:schemeClr val="bg1"/>
                </a:solidFill>
              </a:rPr>
              <a:t>For whom do “</a:t>
            </a:r>
            <a:r>
              <a:rPr lang="en-US" sz="2900" dirty="0">
                <a:solidFill>
                  <a:schemeClr val="bg1"/>
                </a:solidFill>
                <a:effectLst>
                  <a:glow rad="228600">
                    <a:schemeClr val="accent2">
                      <a:satMod val="175000"/>
                      <a:alpha val="40000"/>
                    </a:schemeClr>
                  </a:glow>
                </a:effectLst>
              </a:rPr>
              <a:t>all things work together for good</a:t>
            </a:r>
            <a:r>
              <a:rPr lang="en-US" sz="2900" dirty="0">
                <a:solidFill>
                  <a:schemeClr val="bg1"/>
                </a:solidFill>
              </a:rPr>
              <a:t>?”</a:t>
            </a:r>
          </a:p>
          <a:p>
            <a:r>
              <a:rPr lang="en-US" sz="2900" dirty="0">
                <a:solidFill>
                  <a:schemeClr val="bg1"/>
                </a:solidFill>
              </a:rPr>
              <a:t>What can separate us from the love of God?</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690688"/>
            <a:ext cx="11065535" cy="5035232"/>
          </a:xfrm>
        </p:spPr>
        <p:txBody>
          <a:bodyPr>
            <a:normAutofit lnSpcReduction="10000"/>
          </a:bodyPr>
          <a:lstStyle/>
          <a:p>
            <a:pPr marL="0" lvl="0" indent="0">
              <a:buNone/>
              <a:defRPr/>
            </a:pPr>
            <a:r>
              <a:rPr lang="en-US" sz="3200" b="1" cap="small" dirty="0">
                <a:solidFill>
                  <a:schemeClr val="accent1">
                    <a:lumMod val="40000"/>
                    <a:lumOff val="60000"/>
                  </a:schemeClr>
                </a:solidFill>
                <a:highlight>
                  <a:srgbClr val="000000"/>
                </a:highlight>
              </a:rPr>
              <a:t>Delivered from the Dominion of Law (7:1-6) </a:t>
            </a:r>
          </a:p>
          <a:p>
            <a:pPr marL="288925" lvl="0" indent="-288925">
              <a:defRPr/>
            </a:pPr>
            <a:r>
              <a:rPr lang="en-US" sz="3200" dirty="0">
                <a:solidFill>
                  <a:prstClr val="white"/>
                </a:solidFill>
              </a:rPr>
              <a:t>The law has dominion as long as one lives (7:1-4).</a:t>
            </a:r>
          </a:p>
          <a:p>
            <a:pPr marL="625475" lvl="1" indent="-336550">
              <a:defRPr/>
            </a:pPr>
            <a:r>
              <a:rPr lang="en-US" sz="2800" i="1" dirty="0">
                <a:solidFill>
                  <a:schemeClr val="accent4">
                    <a:lumMod val="40000"/>
                    <a:lumOff val="60000"/>
                  </a:schemeClr>
                </a:solidFill>
              </a:rPr>
              <a:t>Death with Christ freed us from sin because it freed us from the law (cf. 6:2, 6-7).</a:t>
            </a:r>
          </a:p>
          <a:p>
            <a:pPr marL="625475" lvl="1" indent="-336550">
              <a:defRPr/>
            </a:pPr>
            <a:r>
              <a:rPr lang="en-US" sz="2800" i="1" dirty="0">
                <a:solidFill>
                  <a:schemeClr val="accent4">
                    <a:lumMod val="40000"/>
                    <a:lumOff val="60000"/>
                  </a:schemeClr>
                </a:solidFill>
                <a:effectLst>
                  <a:glow rad="228600">
                    <a:schemeClr val="accent2">
                      <a:satMod val="175000"/>
                      <a:alpha val="40000"/>
                    </a:schemeClr>
                  </a:glow>
                </a:effectLst>
              </a:rPr>
              <a:t>Marriage law illustrates </a:t>
            </a:r>
            <a:r>
              <a:rPr lang="en-US" sz="2800" i="1" dirty="0">
                <a:solidFill>
                  <a:schemeClr val="accent4">
                    <a:lumMod val="40000"/>
                    <a:lumOff val="60000"/>
                  </a:schemeClr>
                </a:solidFill>
              </a:rPr>
              <a:t>how death frees from law (cf. Matt. 19:3-6).</a:t>
            </a:r>
          </a:p>
          <a:p>
            <a:pPr marL="625475" lvl="1" indent="-336550">
              <a:defRPr/>
            </a:pPr>
            <a:r>
              <a:rPr lang="en-US" sz="2800" i="1" dirty="0">
                <a:solidFill>
                  <a:schemeClr val="accent4">
                    <a:lumMod val="40000"/>
                    <a:lumOff val="60000"/>
                  </a:schemeClr>
                </a:solidFill>
              </a:rPr>
              <a:t>Having died to law, we may now be joined to Christ (cf. Col. 2:13).</a:t>
            </a:r>
          </a:p>
          <a:p>
            <a:pPr marL="168275" indent="-336550">
              <a:defRPr/>
            </a:pPr>
            <a:r>
              <a:rPr lang="en-US" sz="3200" dirty="0">
                <a:solidFill>
                  <a:schemeClr val="bg1"/>
                </a:solidFill>
              </a:rPr>
              <a:t>Death to the law has given us a new life (7:5-6).</a:t>
            </a:r>
          </a:p>
          <a:p>
            <a:pPr marL="625475" lvl="1" indent="-336550">
              <a:defRPr/>
            </a:pPr>
            <a:r>
              <a:rPr lang="en-US" sz="2800" i="1" dirty="0">
                <a:solidFill>
                  <a:schemeClr val="accent4">
                    <a:lumMod val="40000"/>
                    <a:lumOff val="60000"/>
                  </a:schemeClr>
                </a:solidFill>
              </a:rPr>
              <a:t>When we were “in the flesh,” the law aroused sinful passions that led to death (3:20; 5:13, 20; 6:23).</a:t>
            </a:r>
          </a:p>
          <a:p>
            <a:pPr marL="625475" lvl="1" indent="-336550">
              <a:defRPr/>
            </a:pPr>
            <a:r>
              <a:rPr lang="en-US" sz="2800" i="1" dirty="0">
                <a:solidFill>
                  <a:schemeClr val="accent4">
                    <a:lumMod val="40000"/>
                    <a:lumOff val="60000"/>
                  </a:schemeClr>
                </a:solidFill>
              </a:rPr>
              <a:t>But now, having been delivered from the law by dying with Christ, we serve in the “newness of the Spirit.”</a:t>
            </a:r>
          </a:p>
          <a:p>
            <a:pPr marL="1082675" lvl="2" indent="-336550">
              <a:defRPr/>
            </a:pPr>
            <a:r>
              <a:rPr lang="en-US" sz="2800" i="1" dirty="0">
                <a:solidFill>
                  <a:schemeClr val="accent1">
                    <a:lumMod val="40000"/>
                    <a:lumOff val="60000"/>
                  </a:schemeClr>
                </a:solidFill>
              </a:rPr>
              <a:t>NOTE: The contrasting mindsets of “flesh” and “spirit.”*</a:t>
            </a:r>
          </a:p>
          <a:p>
            <a:pPr marL="168275" indent="-336550">
              <a:defRPr/>
            </a:pPr>
            <a:endParaRPr lang="en-US" sz="3200" i="1" dirty="0">
              <a:solidFill>
                <a:schemeClr val="accent4">
                  <a:lumMod val="40000"/>
                  <a:lumOff val="60000"/>
                </a:schemeClr>
              </a:solidFill>
            </a:endParaRPr>
          </a:p>
          <a:p>
            <a:endParaRPr lang="en-US" dirty="0"/>
          </a:p>
        </p:txBody>
      </p:sp>
    </p:spTree>
    <p:extLst>
      <p:ext uri="{BB962C8B-B14F-4D97-AF65-F5344CB8AC3E}">
        <p14:creationId xmlns:p14="http://schemas.microsoft.com/office/powerpoint/2010/main" val="38204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365125"/>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690688"/>
            <a:ext cx="11065535" cy="5167312"/>
          </a:xfrm>
        </p:spPr>
        <p:txBody>
          <a:bodyPr>
            <a:normAutofit/>
          </a:bodyPr>
          <a:lstStyle/>
          <a:p>
            <a:pPr marL="0" lvl="0" indent="0">
              <a:buNone/>
              <a:defRPr/>
            </a:pPr>
            <a:r>
              <a:rPr lang="en-US" sz="3200" b="1" cap="small" dirty="0">
                <a:solidFill>
                  <a:schemeClr val="accent1">
                    <a:lumMod val="40000"/>
                    <a:lumOff val="60000"/>
                  </a:schemeClr>
                </a:solidFill>
                <a:highlight>
                  <a:srgbClr val="000000"/>
                </a:highlight>
              </a:rPr>
              <a:t>The Law was good, but it brought sin to life (7:7-11) </a:t>
            </a:r>
          </a:p>
          <a:p>
            <a:pPr marL="288925" lvl="0" indent="-288925">
              <a:defRPr/>
            </a:pPr>
            <a:r>
              <a:rPr lang="en-US" sz="3200" dirty="0">
                <a:solidFill>
                  <a:prstClr val="white"/>
                </a:solidFill>
              </a:rPr>
              <a:t>The law is not sin or sinful, but it did bring the knowledge of sin, and sin used law to multiply itself.</a:t>
            </a:r>
          </a:p>
          <a:p>
            <a:pPr marL="625475" lvl="1" indent="-336550">
              <a:defRPr/>
            </a:pPr>
            <a:r>
              <a:rPr lang="en-US" sz="2800" i="1" dirty="0">
                <a:solidFill>
                  <a:schemeClr val="accent4">
                    <a:lumMod val="40000"/>
                    <a:lumOff val="60000"/>
                  </a:schemeClr>
                </a:solidFill>
              </a:rPr>
              <a:t>The law enabled us to know right from wrong (7:7; Exodus 20:17).</a:t>
            </a:r>
          </a:p>
          <a:p>
            <a:pPr marL="625475" lvl="1" indent="-336550">
              <a:defRPr/>
            </a:pPr>
            <a:r>
              <a:rPr lang="en-US" sz="2800" i="1" dirty="0">
                <a:solidFill>
                  <a:schemeClr val="accent4">
                    <a:lumMod val="40000"/>
                    <a:lumOff val="60000"/>
                  </a:schemeClr>
                </a:solidFill>
              </a:rPr>
              <a:t>“Sin” here is spoken of as if it were a person who seizes the opportunity to produce “all manner of evil desire”* (7:8) .</a:t>
            </a:r>
          </a:p>
          <a:p>
            <a:pPr marL="625475" lvl="1" indent="-336550">
              <a:defRPr/>
            </a:pPr>
            <a:r>
              <a:rPr lang="en-US" sz="2800" i="1" dirty="0">
                <a:solidFill>
                  <a:schemeClr val="accent4">
                    <a:lumMod val="40000"/>
                    <a:lumOff val="60000"/>
                  </a:schemeClr>
                </a:solidFill>
              </a:rPr>
              <a:t>Thus, sin used law to produce death (7:9-11).</a:t>
            </a:r>
          </a:p>
          <a:p>
            <a:pPr marL="971550" lvl="2" indent="-346075">
              <a:defRPr/>
            </a:pPr>
            <a:r>
              <a:rPr lang="en-US" sz="2800" dirty="0">
                <a:solidFill>
                  <a:schemeClr val="accent1">
                    <a:lumMod val="40000"/>
                    <a:lumOff val="60000"/>
                  </a:schemeClr>
                </a:solidFill>
                <a:effectLst>
                  <a:outerShdw blurRad="38100" dist="38100" dir="2700000" algn="tl">
                    <a:srgbClr val="000000">
                      <a:alpha val="43137"/>
                    </a:srgbClr>
                  </a:outerShdw>
                </a:effectLst>
              </a:rPr>
              <a:t>Paul would only have been “alive…without the law” when he was a child (7:9; Matt. 19:14; Isa. 7:16).</a:t>
            </a:r>
          </a:p>
          <a:p>
            <a:pPr marL="625475" lvl="1" indent="-336550">
              <a:defRPr/>
            </a:pPr>
            <a:r>
              <a:rPr lang="en-US" sz="2800" i="1" dirty="0">
                <a:solidFill>
                  <a:schemeClr val="accent4">
                    <a:lumMod val="40000"/>
                    <a:lumOff val="60000"/>
                  </a:schemeClr>
                </a:solidFill>
              </a:rPr>
              <a:t>The law is good, but </a:t>
            </a:r>
            <a:r>
              <a:rPr lang="en-US" sz="2800" i="1" dirty="0">
                <a:solidFill>
                  <a:schemeClr val="accent4">
                    <a:lumMod val="40000"/>
                    <a:lumOff val="60000"/>
                  </a:schemeClr>
                </a:solidFill>
                <a:effectLst>
                  <a:glow rad="228600">
                    <a:schemeClr val="accent2">
                      <a:satMod val="175000"/>
                      <a:alpha val="40000"/>
                    </a:schemeClr>
                  </a:glow>
                </a:effectLst>
              </a:rPr>
              <a:t>sin</a:t>
            </a:r>
            <a:r>
              <a:rPr lang="en-US" sz="2800" i="1" dirty="0">
                <a:solidFill>
                  <a:schemeClr val="accent4">
                    <a:lumMod val="40000"/>
                    <a:lumOff val="60000"/>
                  </a:schemeClr>
                </a:solidFill>
              </a:rPr>
              <a:t> showed itself to be </a:t>
            </a:r>
            <a:r>
              <a:rPr lang="en-US" sz="2800" i="1" dirty="0">
                <a:solidFill>
                  <a:schemeClr val="accent4">
                    <a:lumMod val="40000"/>
                    <a:lumOff val="60000"/>
                  </a:schemeClr>
                </a:solidFill>
                <a:effectLst>
                  <a:glow rad="228600">
                    <a:schemeClr val="accent2">
                      <a:satMod val="175000"/>
                      <a:alpha val="40000"/>
                    </a:schemeClr>
                  </a:glow>
                </a:effectLst>
              </a:rPr>
              <a:t> exceedingly sinful</a:t>
            </a:r>
            <a:r>
              <a:rPr lang="en-US" sz="2800" i="1" dirty="0">
                <a:solidFill>
                  <a:schemeClr val="accent4">
                    <a:lumMod val="40000"/>
                    <a:lumOff val="60000"/>
                  </a:schemeClr>
                </a:solidFill>
              </a:rPr>
              <a:t> by using the law to bring death (7:12-13).</a:t>
            </a:r>
          </a:p>
          <a:p>
            <a:endParaRPr lang="en-US" dirty="0"/>
          </a:p>
        </p:txBody>
      </p:sp>
    </p:spTree>
    <p:extLst>
      <p:ext uri="{BB962C8B-B14F-4D97-AF65-F5344CB8AC3E}">
        <p14:creationId xmlns:p14="http://schemas.microsoft.com/office/powerpoint/2010/main" val="12349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12639" cy="5410381"/>
          </a:xfrm>
        </p:spPr>
        <p:txBody>
          <a:bodyPr>
            <a:normAutofit fontScale="77500" lnSpcReduction="20000"/>
          </a:bodyPr>
          <a:lstStyle/>
          <a:p>
            <a:pPr marL="0" lvl="0" indent="0">
              <a:buNone/>
              <a:defRPr/>
            </a:pPr>
            <a:r>
              <a:rPr lang="en-US" sz="4100" b="1" cap="small" dirty="0">
                <a:solidFill>
                  <a:schemeClr val="accent1">
                    <a:lumMod val="40000"/>
                    <a:lumOff val="60000"/>
                  </a:schemeClr>
                </a:solidFill>
                <a:highlight>
                  <a:srgbClr val="000000"/>
                </a:highlight>
              </a:rPr>
              <a:t>Sin and the war between Flesh and Spirit (7:14-25) </a:t>
            </a:r>
          </a:p>
          <a:p>
            <a:pPr marL="288925" lvl="0" indent="-288925">
              <a:lnSpc>
                <a:spcPct val="105000"/>
              </a:lnSpc>
              <a:defRPr/>
            </a:pPr>
            <a:r>
              <a:rPr lang="en-US" sz="3600" dirty="0">
                <a:solidFill>
                  <a:prstClr val="white"/>
                </a:solidFill>
              </a:rPr>
              <a:t>Getting into and out of a “</a:t>
            </a:r>
            <a:r>
              <a:rPr lang="en-US" sz="3600" dirty="0">
                <a:solidFill>
                  <a:prstClr val="white"/>
                </a:solidFill>
                <a:effectLst>
                  <a:glow rad="228600">
                    <a:schemeClr val="accent2">
                      <a:satMod val="175000"/>
                      <a:alpha val="40000"/>
                    </a:schemeClr>
                  </a:glow>
                </a:effectLst>
              </a:rPr>
              <a:t>body of death</a:t>
            </a:r>
            <a:r>
              <a:rPr lang="en-US" sz="3600" dirty="0">
                <a:solidFill>
                  <a:prstClr val="white"/>
                </a:solidFill>
              </a:rPr>
              <a:t>”</a:t>
            </a:r>
          </a:p>
          <a:p>
            <a:pPr marL="566738" lvl="1" indent="-277813">
              <a:lnSpc>
                <a:spcPct val="105000"/>
              </a:lnSpc>
              <a:defRPr/>
            </a:pPr>
            <a:r>
              <a:rPr lang="en-US" sz="3300" i="1" dirty="0">
                <a:solidFill>
                  <a:schemeClr val="accent4">
                    <a:lumMod val="40000"/>
                    <a:lumOff val="60000"/>
                  </a:schemeClr>
                </a:solidFill>
              </a:rPr>
              <a:t>God gives a law that is good and spiritual (7:7, 12, 14), but Paul says that sin uses the law against “me”* (7:14-20, 24). </a:t>
            </a:r>
          </a:p>
          <a:p>
            <a:pPr>
              <a:lnSpc>
                <a:spcPct val="105000"/>
              </a:lnSpc>
              <a:defRPr/>
            </a:pPr>
            <a:r>
              <a:rPr lang="en-US" sz="3600" dirty="0">
                <a:solidFill>
                  <a:schemeClr val="bg1"/>
                </a:solidFill>
              </a:rPr>
              <a:t>Within Paul, there is a fight between flesh and spirit (7:15-23; Gal. 5:17).</a:t>
            </a:r>
            <a:endParaRPr lang="en-US" sz="3400" dirty="0">
              <a:solidFill>
                <a:schemeClr val="bg1"/>
              </a:solidFill>
            </a:endParaRPr>
          </a:p>
          <a:p>
            <a:pPr marL="566738" lvl="1" indent="-277813">
              <a:lnSpc>
                <a:spcPct val="105000"/>
              </a:lnSpc>
              <a:defRPr/>
            </a:pPr>
            <a:r>
              <a:rPr lang="en-US" sz="3300" i="1" dirty="0">
                <a:solidFill>
                  <a:schemeClr val="accent4">
                    <a:lumMod val="40000"/>
                    <a:lumOff val="60000"/>
                  </a:schemeClr>
                </a:solidFill>
                <a:effectLst>
                  <a:glow rad="228600">
                    <a:schemeClr val="accent1">
                      <a:satMod val="175000"/>
                      <a:alpha val="40000"/>
                    </a:schemeClr>
                  </a:glow>
                </a:effectLst>
              </a:rPr>
              <a:t>"Flesh" </a:t>
            </a:r>
            <a:r>
              <a:rPr lang="en-US" sz="3300" i="1" dirty="0">
                <a:solidFill>
                  <a:schemeClr val="accent4">
                    <a:lumMod val="40000"/>
                    <a:lumOff val="60000"/>
                  </a:schemeClr>
                </a:solidFill>
              </a:rPr>
              <a:t>is a person's earthly, carnal, physically-bent side.  It is not "sinful nature" (NIV), but "sinful side."  Flesh is not all that makes up a person.  </a:t>
            </a:r>
          </a:p>
          <a:p>
            <a:pPr marL="566738" lvl="1" indent="-277813">
              <a:lnSpc>
                <a:spcPct val="105000"/>
              </a:lnSpc>
              <a:defRPr/>
            </a:pPr>
            <a:r>
              <a:rPr lang="en-US" sz="3300" i="1" dirty="0">
                <a:solidFill>
                  <a:schemeClr val="accent4">
                    <a:lumMod val="40000"/>
                    <a:lumOff val="60000"/>
                  </a:schemeClr>
                </a:solidFill>
              </a:rPr>
              <a:t>There is also </a:t>
            </a:r>
            <a:r>
              <a:rPr lang="en-US" sz="3300" i="1" dirty="0">
                <a:solidFill>
                  <a:schemeClr val="accent4">
                    <a:lumMod val="40000"/>
                    <a:lumOff val="60000"/>
                  </a:schemeClr>
                </a:solidFill>
                <a:effectLst>
                  <a:glow rad="228600">
                    <a:schemeClr val="accent1">
                      <a:satMod val="175000"/>
                      <a:alpha val="40000"/>
                    </a:schemeClr>
                  </a:glow>
                </a:effectLst>
              </a:rPr>
              <a:t>spirit</a:t>
            </a:r>
            <a:r>
              <a:rPr lang="en-US" sz="3300" i="1" dirty="0">
                <a:solidFill>
                  <a:schemeClr val="accent4">
                    <a:lumMod val="40000"/>
                    <a:lumOff val="60000"/>
                  </a:schemeClr>
                </a:solidFill>
              </a:rPr>
              <a:t> -- a spiritual side, which is attuned to things above and has an interest in heavenly things (7:21-22).</a:t>
            </a:r>
          </a:p>
          <a:p>
            <a:pPr marL="566738" lvl="1" indent="-277813">
              <a:lnSpc>
                <a:spcPct val="105000"/>
              </a:lnSpc>
              <a:defRPr/>
            </a:pPr>
            <a:r>
              <a:rPr lang="en-US" sz="3300" i="1" dirty="0">
                <a:solidFill>
                  <a:schemeClr val="accent4">
                    <a:lumMod val="40000"/>
                    <a:lumOff val="60000"/>
                  </a:schemeClr>
                </a:solidFill>
              </a:rPr>
              <a:t>The flesh can be a problem for both the saved and the unsaved if they choose to walk in it (cf. Gal. 5:13-18; Eph. 2:3).</a:t>
            </a:r>
          </a:p>
          <a:p>
            <a:pPr marL="566738" lvl="1" indent="-277813">
              <a:lnSpc>
                <a:spcPct val="105000"/>
              </a:lnSpc>
              <a:defRPr/>
            </a:pPr>
            <a:r>
              <a:rPr lang="en-US" sz="3300" i="1" dirty="0">
                <a:solidFill>
                  <a:schemeClr val="accent4">
                    <a:lumMod val="40000"/>
                    <a:lumOff val="60000"/>
                  </a:schemeClr>
                </a:solidFill>
              </a:rPr>
              <a:t>Through the flesh, sin wins the battle within and takes Paul captive (7:23).</a:t>
            </a:r>
          </a:p>
          <a:p>
            <a:pPr marL="109538" indent="-277813">
              <a:lnSpc>
                <a:spcPct val="105000"/>
              </a:lnSpc>
              <a:defRPr/>
            </a:pPr>
            <a:r>
              <a:rPr lang="en-US" sz="3600" dirty="0">
                <a:solidFill>
                  <a:schemeClr val="bg1"/>
                </a:solidFill>
              </a:rPr>
              <a:t>Christ delivers Paul (and us) from “</a:t>
            </a:r>
            <a:r>
              <a:rPr lang="en-US" sz="3600" dirty="0">
                <a:solidFill>
                  <a:schemeClr val="bg1"/>
                </a:solidFill>
                <a:effectLst>
                  <a:glow rad="228600">
                    <a:schemeClr val="accent2">
                      <a:satMod val="175000"/>
                      <a:alpha val="40000"/>
                    </a:schemeClr>
                  </a:glow>
                </a:effectLst>
              </a:rPr>
              <a:t>this body of death</a:t>
            </a:r>
            <a:r>
              <a:rPr lang="en-US" sz="3600" dirty="0">
                <a:solidFill>
                  <a:schemeClr val="bg1"/>
                </a:solidFill>
              </a:rPr>
              <a:t>” (7:24-25).</a:t>
            </a:r>
            <a:endParaRPr lang="en-US" sz="3100" dirty="0">
              <a:solidFill>
                <a:schemeClr val="bg1"/>
              </a:solidFill>
            </a:endParaRPr>
          </a:p>
        </p:txBody>
      </p:sp>
    </p:spTree>
    <p:extLst>
      <p:ext uri="{BB962C8B-B14F-4D97-AF65-F5344CB8AC3E}">
        <p14:creationId xmlns:p14="http://schemas.microsoft.com/office/powerpoint/2010/main" val="36916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12639" cy="5410381"/>
          </a:xfrm>
        </p:spPr>
        <p:txBody>
          <a:bodyPr>
            <a:normAutofit/>
          </a:bodyPr>
          <a:lstStyle/>
          <a:p>
            <a:pPr marL="0" lvl="0" indent="0">
              <a:buNone/>
              <a:defRPr/>
            </a:pPr>
            <a:r>
              <a:rPr lang="en-US" sz="3200" b="1" cap="small" dirty="0">
                <a:solidFill>
                  <a:schemeClr val="accent1">
                    <a:lumMod val="40000"/>
                    <a:lumOff val="60000"/>
                  </a:schemeClr>
                </a:solidFill>
                <a:highlight>
                  <a:srgbClr val="000000"/>
                </a:highlight>
              </a:rPr>
              <a:t>In Christ we are Freed from Sin &amp; Death (8:1-4)  </a:t>
            </a:r>
          </a:p>
          <a:p>
            <a:pPr marL="288925" lvl="0" indent="-288925">
              <a:defRPr/>
            </a:pPr>
            <a:r>
              <a:rPr lang="en-US" sz="3200" dirty="0">
                <a:solidFill>
                  <a:prstClr val="white"/>
                </a:solidFill>
              </a:rPr>
              <a:t>The law of the Spirit of life sets us free (8:1-2). </a:t>
            </a:r>
          </a:p>
          <a:p>
            <a:pPr marL="509588" lvl="1" indent="-277813">
              <a:defRPr/>
            </a:pPr>
            <a:r>
              <a:rPr lang="en-US" sz="2800" i="1" dirty="0">
                <a:solidFill>
                  <a:schemeClr val="accent4">
                    <a:lumMod val="40000"/>
                    <a:lumOff val="60000"/>
                  </a:schemeClr>
                </a:solidFill>
              </a:rPr>
              <a:t>We are freed from the law of sin and death which used our fleshly desires to bind us; we now live by a spiritual law that relies on grace.</a:t>
            </a:r>
          </a:p>
          <a:p>
            <a:pPr>
              <a:defRPr/>
            </a:pPr>
            <a:r>
              <a:rPr lang="en-US" sz="3200" dirty="0">
                <a:solidFill>
                  <a:schemeClr val="bg1"/>
                </a:solidFill>
              </a:rPr>
              <a:t>Jesus provided what the law could not (8:3-4).</a:t>
            </a:r>
          </a:p>
          <a:p>
            <a:pPr marL="509588" lvl="1" indent="-277813">
              <a:defRPr/>
            </a:pPr>
            <a:r>
              <a:rPr lang="en-US" sz="2800" i="1" dirty="0">
                <a:solidFill>
                  <a:schemeClr val="accent4">
                    <a:lumMod val="40000"/>
                    <a:lumOff val="60000"/>
                  </a:schemeClr>
                </a:solidFill>
              </a:rPr>
              <a:t>The law had no provision to take away sin (Heb. 10:4). Its weakness was actually man’s weakness in violating it (Heb. 8:7-9).</a:t>
            </a:r>
          </a:p>
          <a:p>
            <a:pPr marL="509588" lvl="1" indent="-277813">
              <a:defRPr/>
            </a:pPr>
            <a:r>
              <a:rPr lang="en-US" sz="2800" i="1" dirty="0">
                <a:solidFill>
                  <a:schemeClr val="accent4">
                    <a:lumMod val="40000"/>
                    <a:lumOff val="60000"/>
                  </a:schemeClr>
                </a:solidFill>
              </a:rPr>
              <a:t>Christ’s sinless life and atoning death fulfilled the requirement of the law in us so that we are freed from trying to be justified by keeping the law (Isa. 53:4-6; Col. 1:21-23).</a:t>
            </a:r>
          </a:p>
        </p:txBody>
      </p:sp>
    </p:spTree>
    <p:extLst>
      <p:ext uri="{BB962C8B-B14F-4D97-AF65-F5344CB8AC3E}">
        <p14:creationId xmlns:p14="http://schemas.microsoft.com/office/powerpoint/2010/main" val="27288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70512" cy="5410381"/>
          </a:xfrm>
        </p:spPr>
        <p:txBody>
          <a:bodyPr>
            <a:normAutofit fontScale="85000" lnSpcReduction="20000"/>
          </a:bodyPr>
          <a:lstStyle/>
          <a:p>
            <a:pPr marL="0" lvl="0" indent="0">
              <a:buNone/>
              <a:defRPr/>
            </a:pPr>
            <a:r>
              <a:rPr lang="en-US" sz="3800" b="1" cap="small" dirty="0">
                <a:solidFill>
                  <a:schemeClr val="accent1">
                    <a:lumMod val="40000"/>
                    <a:lumOff val="60000"/>
                  </a:schemeClr>
                </a:solidFill>
                <a:highlight>
                  <a:srgbClr val="000000"/>
                </a:highlight>
              </a:rPr>
              <a:t>Living by Flesh VS. Living by Spirit (8:5-13)  </a:t>
            </a:r>
          </a:p>
          <a:p>
            <a:pPr marL="288925" lvl="0" indent="-288925">
              <a:lnSpc>
                <a:spcPct val="100000"/>
              </a:lnSpc>
              <a:defRPr/>
            </a:pPr>
            <a:r>
              <a:rPr lang="en-US" sz="3500" dirty="0">
                <a:solidFill>
                  <a:prstClr val="white"/>
                </a:solidFill>
              </a:rPr>
              <a:t>Your mindset determines whether you are living by flesh or by the Spirit (8:5).</a:t>
            </a:r>
          </a:p>
          <a:p>
            <a:pPr marL="288925" indent="-288925">
              <a:lnSpc>
                <a:spcPct val="100000"/>
              </a:lnSpc>
              <a:defRPr/>
            </a:pPr>
            <a:r>
              <a:rPr lang="en-US" sz="3500" dirty="0">
                <a:solidFill>
                  <a:prstClr val="white"/>
                </a:solidFill>
              </a:rPr>
              <a:t>The choice between flesh and Spirit determines your relationship with God (8:6-11).</a:t>
            </a:r>
          </a:p>
          <a:p>
            <a:pPr marL="625475" lvl="1" indent="-277813">
              <a:lnSpc>
                <a:spcPct val="100000"/>
              </a:lnSpc>
              <a:defRPr/>
            </a:pPr>
            <a:r>
              <a:rPr lang="en-US" sz="3300" i="1" dirty="0">
                <a:solidFill>
                  <a:schemeClr val="accent4">
                    <a:lumMod val="40000"/>
                    <a:lumOff val="60000"/>
                  </a:schemeClr>
                </a:solidFill>
              </a:rPr>
              <a:t>The flesh results in sin, death, and enmity; it cannot please God.</a:t>
            </a:r>
          </a:p>
          <a:p>
            <a:pPr marL="625475" lvl="1" indent="-277813">
              <a:lnSpc>
                <a:spcPct val="100000"/>
              </a:lnSpc>
              <a:defRPr/>
            </a:pPr>
            <a:r>
              <a:rPr lang="en-US" sz="3300" i="1" dirty="0">
                <a:solidFill>
                  <a:schemeClr val="accent4">
                    <a:lumMod val="40000"/>
                    <a:lumOff val="60000"/>
                  </a:schemeClr>
                </a:solidFill>
              </a:rPr>
              <a:t>The Spirit results in peace with God and life in Him (Gal. 5:16-18; Col. 3:1-3, 4-15).</a:t>
            </a:r>
          </a:p>
          <a:p>
            <a:pPr marL="288925" lvl="0" indent="-288925">
              <a:lnSpc>
                <a:spcPct val="100000"/>
              </a:lnSpc>
              <a:defRPr/>
            </a:pPr>
            <a:r>
              <a:rPr lang="en-US" sz="3500" dirty="0">
                <a:solidFill>
                  <a:prstClr val="white"/>
                </a:solidFill>
              </a:rPr>
              <a:t>We are debtors to live according to the Spirit (8:12-13).</a:t>
            </a:r>
          </a:p>
          <a:p>
            <a:pPr marL="625475" lvl="1" indent="-277813">
              <a:lnSpc>
                <a:spcPct val="100000"/>
              </a:lnSpc>
              <a:defRPr/>
            </a:pPr>
            <a:r>
              <a:rPr lang="en-US" sz="3300" i="1" dirty="0">
                <a:solidFill>
                  <a:schemeClr val="accent4">
                    <a:lumMod val="40000"/>
                    <a:lumOff val="60000"/>
                  </a:schemeClr>
                </a:solidFill>
              </a:rPr>
              <a:t>This is not optional for the child of God.  </a:t>
            </a:r>
          </a:p>
          <a:p>
            <a:pPr marL="625475" lvl="1" indent="-277813">
              <a:lnSpc>
                <a:spcPct val="100000"/>
              </a:lnSpc>
              <a:defRPr/>
            </a:pPr>
            <a:r>
              <a:rPr lang="en-US" sz="3300" i="1" dirty="0">
                <a:solidFill>
                  <a:schemeClr val="accent4">
                    <a:lumMod val="40000"/>
                    <a:lumOff val="60000"/>
                  </a:schemeClr>
                </a:solidFill>
              </a:rPr>
              <a:t>If we choose to live according to the flesh, we die!</a:t>
            </a:r>
          </a:p>
          <a:p>
            <a:pPr marL="625475" lvl="1" indent="-277813">
              <a:lnSpc>
                <a:spcPct val="100000"/>
              </a:lnSpc>
              <a:defRPr/>
            </a:pPr>
            <a:r>
              <a:rPr lang="en-US" sz="3300" i="1" dirty="0">
                <a:solidFill>
                  <a:schemeClr val="accent4">
                    <a:lumMod val="40000"/>
                    <a:lumOff val="60000"/>
                  </a:schemeClr>
                </a:solidFill>
              </a:rPr>
              <a:t>If we put to death the deeds of the body, we live</a:t>
            </a:r>
            <a:r>
              <a:rPr lang="en-US" sz="3000" i="1" dirty="0">
                <a:solidFill>
                  <a:schemeClr val="accent4">
                    <a:lumMod val="40000"/>
                    <a:lumOff val="60000"/>
                  </a:schemeClr>
                </a:solidFill>
              </a:rPr>
              <a:t>!</a:t>
            </a:r>
          </a:p>
        </p:txBody>
      </p:sp>
    </p:spTree>
    <p:extLst>
      <p:ext uri="{BB962C8B-B14F-4D97-AF65-F5344CB8AC3E}">
        <p14:creationId xmlns:p14="http://schemas.microsoft.com/office/powerpoint/2010/main" val="36292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12639" cy="5410381"/>
          </a:xfrm>
        </p:spPr>
        <p:txBody>
          <a:bodyPr>
            <a:normAutofit fontScale="92500" lnSpcReduction="20000"/>
          </a:bodyPr>
          <a:lstStyle/>
          <a:p>
            <a:pPr marL="0" lvl="0" indent="0">
              <a:buNone/>
              <a:defRPr/>
            </a:pPr>
            <a:r>
              <a:rPr lang="en-US" sz="3500" b="1" cap="small" dirty="0">
                <a:solidFill>
                  <a:schemeClr val="accent1">
                    <a:lumMod val="40000"/>
                    <a:lumOff val="60000"/>
                  </a:schemeClr>
                </a:solidFill>
                <a:highlight>
                  <a:srgbClr val="000000"/>
                </a:highlight>
              </a:rPr>
              <a:t>Our Heavenly Paternity (8:14-17) </a:t>
            </a:r>
          </a:p>
          <a:p>
            <a:pPr marL="288925" lvl="0" indent="-288925">
              <a:lnSpc>
                <a:spcPct val="100000"/>
              </a:lnSpc>
              <a:defRPr/>
            </a:pPr>
            <a:r>
              <a:rPr lang="en-US" sz="3500" dirty="0">
                <a:solidFill>
                  <a:prstClr val="white"/>
                </a:solidFill>
              </a:rPr>
              <a:t>As many as are led by the Spirit are sons of God (8:14).</a:t>
            </a:r>
          </a:p>
          <a:p>
            <a:pPr marL="746125" lvl="1" indent="-288925">
              <a:lnSpc>
                <a:spcPct val="100000"/>
              </a:lnSpc>
              <a:defRPr/>
            </a:pPr>
            <a:r>
              <a:rPr lang="en-US" sz="3000" i="1" dirty="0">
                <a:solidFill>
                  <a:schemeClr val="accent4">
                    <a:lumMod val="40000"/>
                    <a:lumOff val="60000"/>
                  </a:schemeClr>
                </a:solidFill>
              </a:rPr>
              <a:t>The Spirit leads us through the Word which He revealed (John 16:13; 1 Cor. 2:11-13; Eph. 3:3-5).</a:t>
            </a:r>
          </a:p>
          <a:p>
            <a:pPr marL="288925" lvl="0" indent="-288925">
              <a:lnSpc>
                <a:spcPct val="100000"/>
              </a:lnSpc>
              <a:defRPr/>
            </a:pPr>
            <a:r>
              <a:rPr lang="en-US" sz="3500" dirty="0">
                <a:solidFill>
                  <a:prstClr val="white"/>
                </a:solidFill>
              </a:rPr>
              <a:t>The Spirit identifies us as truly God’s children (8:15-16).</a:t>
            </a:r>
          </a:p>
          <a:p>
            <a:pPr marL="746125" lvl="1" indent="-288925">
              <a:lnSpc>
                <a:spcPct val="100000"/>
              </a:lnSpc>
              <a:defRPr/>
            </a:pPr>
            <a:r>
              <a:rPr lang="en-US" sz="3000" i="1" dirty="0">
                <a:solidFill>
                  <a:schemeClr val="accent4">
                    <a:lumMod val="40000"/>
                    <a:lumOff val="60000"/>
                  </a:schemeClr>
                </a:solidFill>
              </a:rPr>
              <a:t>When we follow our spiritual side and are led by the Spirit’s word, we are sons of God. </a:t>
            </a:r>
          </a:p>
          <a:p>
            <a:pPr marL="746125" lvl="1" indent="-288925">
              <a:lnSpc>
                <a:spcPct val="100000"/>
              </a:lnSpc>
              <a:defRPr/>
            </a:pPr>
            <a:r>
              <a:rPr lang="en-US" sz="3000" i="1" dirty="0">
                <a:solidFill>
                  <a:schemeClr val="accent4">
                    <a:lumMod val="40000"/>
                    <a:lumOff val="60000"/>
                  </a:schemeClr>
                </a:solidFill>
              </a:rPr>
              <a:t>We have been given the “Spirit of adoption” which enables us to have a close child-parent relationship with God (Gal. 4:6).</a:t>
            </a:r>
          </a:p>
          <a:p>
            <a:pPr marL="288925" lvl="0" indent="-288925">
              <a:lnSpc>
                <a:spcPct val="100000"/>
              </a:lnSpc>
              <a:defRPr/>
            </a:pPr>
            <a:r>
              <a:rPr lang="en-US" sz="3500" dirty="0">
                <a:solidFill>
                  <a:prstClr val="white"/>
                </a:solidFill>
              </a:rPr>
              <a:t>If we are children, then we are heirs! (8:17).</a:t>
            </a:r>
          </a:p>
          <a:p>
            <a:pPr marL="746125" lvl="1" indent="-288925">
              <a:lnSpc>
                <a:spcPct val="100000"/>
              </a:lnSpc>
              <a:defRPr/>
            </a:pPr>
            <a:r>
              <a:rPr lang="en-US" sz="3000" i="1" dirty="0">
                <a:solidFill>
                  <a:schemeClr val="accent4">
                    <a:lumMod val="40000"/>
                    <a:lumOff val="60000"/>
                  </a:schemeClr>
                </a:solidFill>
              </a:rPr>
              <a:t>We willingly suffer with God’s Son so that we might also be glorified with Him (1 Peter 1:4-6; Col. 1:12).</a:t>
            </a:r>
          </a:p>
        </p:txBody>
      </p:sp>
    </p:spTree>
    <p:extLst>
      <p:ext uri="{BB962C8B-B14F-4D97-AF65-F5344CB8AC3E}">
        <p14:creationId xmlns:p14="http://schemas.microsoft.com/office/powerpoint/2010/main" val="60359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12639" cy="5410381"/>
          </a:xfrm>
        </p:spPr>
        <p:txBody>
          <a:bodyPr>
            <a:normAutofit fontScale="92500" lnSpcReduction="10000"/>
          </a:bodyPr>
          <a:lstStyle/>
          <a:p>
            <a:pPr marL="0" lvl="0" indent="0">
              <a:buNone/>
              <a:defRPr/>
            </a:pPr>
            <a:r>
              <a:rPr lang="en-US" sz="3500" b="1" cap="small" dirty="0">
                <a:solidFill>
                  <a:schemeClr val="accent1">
                    <a:lumMod val="40000"/>
                    <a:lumOff val="60000"/>
                  </a:schemeClr>
                </a:solidFill>
                <a:highlight>
                  <a:srgbClr val="000000"/>
                </a:highlight>
              </a:rPr>
              <a:t>Current Suffering VS. The Hope of Glory (8:18-25) </a:t>
            </a:r>
          </a:p>
          <a:p>
            <a:pPr marL="288925" lvl="0" indent="-288925">
              <a:lnSpc>
                <a:spcPct val="100000"/>
              </a:lnSpc>
              <a:defRPr/>
            </a:pPr>
            <a:r>
              <a:rPr lang="en-US" sz="3500" dirty="0">
                <a:solidFill>
                  <a:prstClr val="white"/>
                </a:solidFill>
              </a:rPr>
              <a:t>Our fellowship with Christ includes fellowship with His sufferings (8:17; Phil 3:10; 1 Peter 4:13).</a:t>
            </a:r>
          </a:p>
          <a:p>
            <a:pPr marL="625475" lvl="1" indent="-277813">
              <a:lnSpc>
                <a:spcPct val="100000"/>
              </a:lnSpc>
              <a:defRPr/>
            </a:pPr>
            <a:r>
              <a:rPr lang="en-US" sz="3000" i="1" dirty="0">
                <a:solidFill>
                  <a:schemeClr val="accent4">
                    <a:lumMod val="40000"/>
                    <a:lumOff val="60000"/>
                  </a:schemeClr>
                </a:solidFill>
              </a:rPr>
              <a:t>But our present sufferings are not worthy to be compared with our expectation of glory (8:18)</a:t>
            </a:r>
          </a:p>
          <a:p>
            <a:pPr marL="625475" lvl="1" indent="-277813">
              <a:lnSpc>
                <a:spcPct val="100000"/>
              </a:lnSpc>
              <a:defRPr/>
            </a:pPr>
            <a:r>
              <a:rPr lang="en-US" sz="3000" i="1" dirty="0">
                <a:solidFill>
                  <a:schemeClr val="accent4">
                    <a:lumMod val="40000"/>
                    <a:lumOff val="60000"/>
                  </a:schemeClr>
                </a:solidFill>
              </a:rPr>
              <a:t>Even creation (personified) eagerly anticipates redemption!  (8:19-22; cf. Joel 1:10, 18-20)</a:t>
            </a:r>
          </a:p>
          <a:p>
            <a:pPr marL="625475" lvl="1" indent="-277813">
              <a:lnSpc>
                <a:spcPct val="100000"/>
              </a:lnSpc>
              <a:defRPr/>
            </a:pPr>
            <a:r>
              <a:rPr lang="en-US" sz="3000" i="1" dirty="0">
                <a:solidFill>
                  <a:schemeClr val="accent4">
                    <a:lumMod val="40000"/>
                    <a:lumOff val="60000"/>
                  </a:schemeClr>
                </a:solidFill>
              </a:rPr>
              <a:t>We who have the first fruits of the Spirit eagerly wait to see our hope -- the redemption of our body (8:23-25; Gal. 5:5; Phil. 3:20-21)</a:t>
            </a:r>
          </a:p>
          <a:p>
            <a:pPr marL="971550" lvl="2" indent="-346075">
              <a:lnSpc>
                <a:spcPct val="100000"/>
              </a:lnSpc>
              <a:defRPr/>
            </a:pPr>
            <a:r>
              <a:rPr lang="en-US" sz="3000" dirty="0">
                <a:solidFill>
                  <a:schemeClr val="accent1">
                    <a:lumMod val="40000"/>
                    <a:lumOff val="60000"/>
                  </a:schemeClr>
                </a:solidFill>
                <a:effectLst>
                  <a:outerShdw blurRad="38100" dist="38100" dir="2700000" algn="tl">
                    <a:srgbClr val="000000">
                      <a:alpha val="43137"/>
                    </a:srgbClr>
                  </a:outerShdw>
                </a:effectLst>
              </a:rPr>
              <a:t>“First fruits” may refer to initial blessings from the Spirit which give us an expectation of more to come (cf. 1 Cor. 15:20)</a:t>
            </a:r>
          </a:p>
          <a:p>
            <a:pPr marL="971550" lvl="2" indent="-346075">
              <a:lnSpc>
                <a:spcPct val="100000"/>
              </a:lnSpc>
              <a:defRPr/>
            </a:pPr>
            <a:r>
              <a:rPr lang="en-US" sz="3000" dirty="0">
                <a:solidFill>
                  <a:schemeClr val="accent1">
                    <a:lumMod val="40000"/>
                    <a:lumOff val="60000"/>
                  </a:schemeClr>
                </a:solidFill>
                <a:effectLst>
                  <a:outerShdw blurRad="38100" dist="38100" dir="2700000" algn="tl">
                    <a:srgbClr val="000000">
                      <a:alpha val="43137"/>
                    </a:srgbClr>
                  </a:outerShdw>
                </a:effectLst>
              </a:rPr>
              <a:t>Hope and perseverance feed off each other!</a:t>
            </a:r>
          </a:p>
        </p:txBody>
      </p:sp>
    </p:spTree>
    <p:extLst>
      <p:ext uri="{BB962C8B-B14F-4D97-AF65-F5344CB8AC3E}">
        <p14:creationId xmlns:p14="http://schemas.microsoft.com/office/powerpoint/2010/main" val="335094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18F-9C14-48FC-8875-7C45A91CE00F}"/>
              </a:ext>
            </a:extLst>
          </p:cNvPr>
          <p:cNvSpPr>
            <a:spLocks noGrp="1"/>
          </p:cNvSpPr>
          <p:nvPr>
            <p:ph type="title"/>
          </p:nvPr>
        </p:nvSpPr>
        <p:spPr>
          <a:xfrm>
            <a:off x="555585" y="122057"/>
            <a:ext cx="11146557" cy="1325563"/>
          </a:xfrm>
        </p:spPr>
        <p:txBody>
          <a:bodyPr>
            <a:normAutofit/>
          </a:bodyPr>
          <a:lstStyle/>
          <a:p>
            <a:r>
              <a:rPr lang="en-US" sz="4000" dirty="0">
                <a:solidFill>
                  <a:schemeClr val="bg1"/>
                </a:solidFill>
              </a:rPr>
              <a:t>Freedom From the Law and from Sin </a:t>
            </a:r>
            <a:br>
              <a:rPr lang="en-US" sz="4000" dirty="0">
                <a:solidFill>
                  <a:schemeClr val="bg1"/>
                </a:solidFill>
              </a:rPr>
            </a:br>
            <a:r>
              <a:rPr lang="en-US" sz="3200" dirty="0">
                <a:solidFill>
                  <a:schemeClr val="bg1"/>
                </a:solidFill>
              </a:rPr>
              <a:t>(Romans 7 &amp; 8)</a:t>
            </a:r>
            <a:endParaRPr lang="en-US" dirty="0">
              <a:solidFill>
                <a:schemeClr val="bg1"/>
              </a:solidFill>
            </a:endParaRPr>
          </a:p>
        </p:txBody>
      </p:sp>
      <p:sp>
        <p:nvSpPr>
          <p:cNvPr id="3" name="Content Placeholder 2">
            <a:extLst>
              <a:ext uri="{FF2B5EF4-FFF2-40B4-BE49-F238E27FC236}">
                <a16:creationId xmlns:a16="http://schemas.microsoft.com/office/drawing/2014/main" id="{58DBBC68-842D-4D6A-9BF2-8C3A716DD2B9}"/>
              </a:ext>
            </a:extLst>
          </p:cNvPr>
          <p:cNvSpPr>
            <a:spLocks noGrp="1"/>
          </p:cNvSpPr>
          <p:nvPr>
            <p:ph idx="1"/>
          </p:nvPr>
        </p:nvSpPr>
        <p:spPr>
          <a:xfrm>
            <a:off x="636607" y="1447619"/>
            <a:ext cx="11412639" cy="5410381"/>
          </a:xfrm>
        </p:spPr>
        <p:txBody>
          <a:bodyPr>
            <a:normAutofit fontScale="85000" lnSpcReduction="20000"/>
          </a:bodyPr>
          <a:lstStyle/>
          <a:p>
            <a:pPr marL="0" lvl="0" indent="0">
              <a:buNone/>
              <a:defRPr/>
            </a:pPr>
            <a:r>
              <a:rPr lang="en-US" sz="3800" b="1" cap="small" dirty="0">
                <a:solidFill>
                  <a:schemeClr val="accent1">
                    <a:lumMod val="40000"/>
                    <a:lumOff val="60000"/>
                  </a:schemeClr>
                </a:solidFill>
                <a:highlight>
                  <a:srgbClr val="000000"/>
                </a:highlight>
              </a:rPr>
              <a:t>God’s Eternal Intention is to Glorify Us (8:26-30) </a:t>
            </a:r>
          </a:p>
          <a:p>
            <a:pPr marL="288925" lvl="0" indent="-288925">
              <a:lnSpc>
                <a:spcPct val="100000"/>
              </a:lnSpc>
              <a:defRPr/>
            </a:pPr>
            <a:r>
              <a:rPr lang="en-US" sz="3600" dirty="0">
                <a:solidFill>
                  <a:prstClr val="white"/>
                </a:solidFill>
                <a:effectLst>
                  <a:glow rad="228600">
                    <a:schemeClr val="accent2">
                      <a:satMod val="175000"/>
                      <a:alpha val="40000"/>
                    </a:schemeClr>
                  </a:glow>
                </a:effectLst>
              </a:rPr>
              <a:t>The Spirit helps </a:t>
            </a:r>
            <a:r>
              <a:rPr lang="en-US" sz="3600" dirty="0">
                <a:solidFill>
                  <a:prstClr val="white"/>
                </a:solidFill>
              </a:rPr>
              <a:t>with our weaknesses (8:26-27)</a:t>
            </a:r>
          </a:p>
          <a:p>
            <a:pPr marL="746125" lvl="1" indent="-288925">
              <a:lnSpc>
                <a:spcPct val="100000"/>
              </a:lnSpc>
              <a:defRPr/>
            </a:pPr>
            <a:r>
              <a:rPr lang="en-US" sz="3200" i="1" dirty="0">
                <a:solidFill>
                  <a:schemeClr val="accent4">
                    <a:lumMod val="40000"/>
                    <a:lumOff val="60000"/>
                  </a:schemeClr>
                </a:solidFill>
              </a:rPr>
              <a:t>Just as the first fruits of the Spirit solidify our hope, “likewise” the Spirit’s assistance in our prayers helps us persevere.</a:t>
            </a:r>
            <a:endParaRPr lang="en-US" sz="2800" i="1" dirty="0">
              <a:solidFill>
                <a:prstClr val="white"/>
              </a:solidFill>
            </a:endParaRPr>
          </a:p>
          <a:p>
            <a:pPr marL="288925" indent="-288925">
              <a:lnSpc>
                <a:spcPct val="100000"/>
              </a:lnSpc>
              <a:defRPr/>
            </a:pPr>
            <a:r>
              <a:rPr lang="en-US" sz="3600" dirty="0">
                <a:solidFill>
                  <a:schemeClr val="bg1"/>
                </a:solidFill>
                <a:effectLst>
                  <a:glow rad="228600">
                    <a:schemeClr val="accent2">
                      <a:satMod val="175000"/>
                      <a:alpha val="40000"/>
                    </a:schemeClr>
                  </a:glow>
                </a:effectLst>
              </a:rPr>
              <a:t>All things work together for good </a:t>
            </a:r>
            <a:r>
              <a:rPr lang="en-US" sz="3600" dirty="0">
                <a:solidFill>
                  <a:schemeClr val="bg1"/>
                </a:solidFill>
              </a:rPr>
              <a:t>to those who love God and are called according to His purpose (8:28)</a:t>
            </a:r>
          </a:p>
          <a:p>
            <a:pPr marL="746125" lvl="1" indent="-288925">
              <a:lnSpc>
                <a:spcPct val="100000"/>
              </a:lnSpc>
              <a:defRPr/>
            </a:pPr>
            <a:r>
              <a:rPr lang="en-US" sz="3200" i="1" dirty="0">
                <a:solidFill>
                  <a:schemeClr val="accent4">
                    <a:lumMod val="40000"/>
                    <a:lumOff val="60000"/>
                  </a:schemeClr>
                </a:solidFill>
              </a:rPr>
              <a:t>Those who love God obey Him (John 14:15; 15:14)</a:t>
            </a:r>
          </a:p>
          <a:p>
            <a:pPr marL="746125" lvl="1" indent="-288925">
              <a:lnSpc>
                <a:spcPct val="100000"/>
              </a:lnSpc>
              <a:defRPr/>
            </a:pPr>
            <a:r>
              <a:rPr lang="en-US" sz="3200" i="1" dirty="0">
                <a:solidFill>
                  <a:schemeClr val="accent4">
                    <a:lumMod val="40000"/>
                    <a:lumOff val="60000"/>
                  </a:schemeClr>
                </a:solidFill>
              </a:rPr>
              <a:t>They are called by the gospel (2 Thess. 2:14)</a:t>
            </a:r>
          </a:p>
          <a:p>
            <a:pPr marL="746125" lvl="1" indent="-288925">
              <a:lnSpc>
                <a:spcPct val="100000"/>
              </a:lnSpc>
              <a:defRPr/>
            </a:pPr>
            <a:r>
              <a:rPr lang="en-US" sz="3200" i="1" dirty="0">
                <a:solidFill>
                  <a:schemeClr val="accent4">
                    <a:lumMod val="40000"/>
                    <a:lumOff val="60000"/>
                  </a:schemeClr>
                </a:solidFill>
              </a:rPr>
              <a:t>Even things that require us to persevere and groan in prayer can ultimately result in good. (Psalm 119:67, 71)</a:t>
            </a:r>
          </a:p>
          <a:p>
            <a:pPr marL="1203325" lvl="2" indent="-288925">
              <a:lnSpc>
                <a:spcPct val="100000"/>
              </a:lnSpc>
              <a:defRPr/>
            </a:pPr>
            <a:r>
              <a:rPr lang="en-US" sz="2800" i="1" dirty="0">
                <a:solidFill>
                  <a:schemeClr val="accent4">
                    <a:lumMod val="40000"/>
                    <a:lumOff val="60000"/>
                  </a:schemeClr>
                </a:solidFill>
              </a:rPr>
              <a:t>Persecution spread the gospel! (Acts 8:4; Phil. 1:12)</a:t>
            </a:r>
          </a:p>
          <a:p>
            <a:pPr marL="1203325" lvl="2" indent="-288925">
              <a:lnSpc>
                <a:spcPct val="100000"/>
              </a:lnSpc>
              <a:defRPr/>
            </a:pPr>
            <a:r>
              <a:rPr lang="en-US" sz="2800" i="1" dirty="0">
                <a:solidFill>
                  <a:schemeClr val="accent4">
                    <a:lumMod val="40000"/>
                    <a:lumOff val="60000"/>
                  </a:schemeClr>
                </a:solidFill>
              </a:rPr>
              <a:t>Trials purify faith (1 Peter 1:6-7)</a:t>
            </a:r>
          </a:p>
          <a:p>
            <a:pPr marL="1203325" lvl="2" indent="-288925">
              <a:lnSpc>
                <a:spcPct val="100000"/>
              </a:lnSpc>
              <a:defRPr/>
            </a:pPr>
            <a:r>
              <a:rPr lang="en-US" sz="2800" i="1" dirty="0">
                <a:solidFill>
                  <a:schemeClr val="accent4">
                    <a:lumMod val="40000"/>
                    <a:lumOff val="60000"/>
                  </a:schemeClr>
                </a:solidFill>
              </a:rPr>
              <a:t>Death takes us home to God (Phil. 1:23; 2 Cor. 5)</a:t>
            </a:r>
          </a:p>
          <a:p>
            <a:pPr marL="288925" indent="-288925">
              <a:lnSpc>
                <a:spcPct val="100000"/>
              </a:lnSpc>
              <a:defRPr/>
            </a:pPr>
            <a:endParaRPr lang="en-US" sz="3600" i="1" dirty="0">
              <a:solidFill>
                <a:schemeClr val="accent4">
                  <a:lumMod val="40000"/>
                  <a:lumOff val="60000"/>
                </a:schemeClr>
              </a:solidFill>
            </a:endParaRPr>
          </a:p>
        </p:txBody>
      </p:sp>
    </p:spTree>
    <p:extLst>
      <p:ext uri="{BB962C8B-B14F-4D97-AF65-F5344CB8AC3E}">
        <p14:creationId xmlns:p14="http://schemas.microsoft.com/office/powerpoint/2010/main" val="31580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3550</TotalTime>
  <Words>3349</Words>
  <Application>Microsoft Office PowerPoint</Application>
  <PresentationFormat>Widescreen</PresentationFormat>
  <Paragraphs>155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Franklin Gothic Book</vt:lpstr>
      <vt:lpstr>Office Theme</vt:lpstr>
      <vt:lpstr>Studies in the Epistles</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Freedom From the Law and from Sin  (Romans 7 &amp; 8)</vt:lpstr>
      <vt:lpstr>Questions over 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29</cp:revision>
  <cp:lastPrinted>2021-10-11T20:48:03Z</cp:lastPrinted>
  <dcterms:created xsi:type="dcterms:W3CDTF">2021-08-25T18:02:30Z</dcterms:created>
  <dcterms:modified xsi:type="dcterms:W3CDTF">2021-10-16T16:47:52Z</dcterms:modified>
</cp:coreProperties>
</file>