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9" r:id="rId2"/>
    <p:sldId id="264" r:id="rId3"/>
    <p:sldId id="323" r:id="rId4"/>
    <p:sldId id="324" r:id="rId5"/>
    <p:sldId id="325" r:id="rId6"/>
    <p:sldId id="326" r:id="rId7"/>
    <p:sldId id="327" r:id="rId8"/>
    <p:sldId id="328" r:id="rId9"/>
    <p:sldId id="329" r:id="rId10"/>
    <p:sldId id="332" r:id="rId11"/>
    <p:sldId id="331" r:id="rId12"/>
    <p:sldId id="333" r:id="rId13"/>
    <p:sldId id="334" r:id="rId14"/>
    <p:sldId id="266" r:id="rId15"/>
  </p:sldIdLst>
  <p:sldSz cx="12192000" cy="6858000"/>
  <p:notesSz cx="6954838"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29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124" autoAdjust="0"/>
  </p:normalViewPr>
  <p:slideViewPr>
    <p:cSldViewPr snapToGrid="0">
      <p:cViewPr varScale="1">
        <p:scale>
          <a:sx n="55" d="100"/>
          <a:sy n="55" d="100"/>
        </p:scale>
        <p:origin x="46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567"/>
          </a:xfrm>
          <a:prstGeom prst="rect">
            <a:avLst/>
          </a:prstGeom>
        </p:spPr>
        <p:txBody>
          <a:bodyPr vert="horz" lIns="92537" tIns="46269" rIns="92537" bIns="46269" rtlCol="0"/>
          <a:lstStyle>
            <a:lvl1pPr algn="l">
              <a:defRPr sz="1200"/>
            </a:lvl1pPr>
          </a:lstStyle>
          <a:p>
            <a:endParaRPr lang="en-US"/>
          </a:p>
        </p:txBody>
      </p:sp>
      <p:sp>
        <p:nvSpPr>
          <p:cNvPr id="3" name="Date Placeholder 2"/>
          <p:cNvSpPr>
            <a:spLocks noGrp="1"/>
          </p:cNvSpPr>
          <p:nvPr>
            <p:ph type="dt" idx="1"/>
          </p:nvPr>
        </p:nvSpPr>
        <p:spPr>
          <a:xfrm>
            <a:off x="3939466" y="0"/>
            <a:ext cx="3013763" cy="463567"/>
          </a:xfrm>
          <a:prstGeom prst="rect">
            <a:avLst/>
          </a:prstGeom>
        </p:spPr>
        <p:txBody>
          <a:bodyPr vert="horz" lIns="92537" tIns="46269" rIns="92537" bIns="46269" rtlCol="0"/>
          <a:lstStyle>
            <a:lvl1pPr algn="r">
              <a:defRPr sz="1200"/>
            </a:lvl1pPr>
          </a:lstStyle>
          <a:p>
            <a:fld id="{367FB0F6-433A-48E5-AE45-4C4D2D315BB2}" type="datetimeFigureOut">
              <a:rPr lang="en-US" smtClean="0"/>
              <a:t>10/21/2021</a:t>
            </a:fld>
            <a:endParaRPr lang="en-US"/>
          </a:p>
        </p:txBody>
      </p:sp>
      <p:sp>
        <p:nvSpPr>
          <p:cNvPr id="4" name="Slide Image Placeholder 3"/>
          <p:cNvSpPr>
            <a:spLocks noGrp="1" noRot="1" noChangeAspect="1"/>
          </p:cNvSpPr>
          <p:nvPr>
            <p:ph type="sldImg" idx="2"/>
          </p:nvPr>
        </p:nvSpPr>
        <p:spPr>
          <a:xfrm>
            <a:off x="704850" y="1154113"/>
            <a:ext cx="5545138" cy="3119437"/>
          </a:xfrm>
          <a:prstGeom prst="rect">
            <a:avLst/>
          </a:prstGeom>
          <a:noFill/>
          <a:ln w="12700">
            <a:solidFill>
              <a:prstClr val="black"/>
            </a:solidFill>
          </a:ln>
        </p:spPr>
        <p:txBody>
          <a:bodyPr vert="horz" lIns="92537" tIns="46269" rIns="92537" bIns="46269" rtlCol="0" anchor="ctr"/>
          <a:lstStyle/>
          <a:p>
            <a:endParaRPr lang="en-US"/>
          </a:p>
        </p:txBody>
      </p:sp>
      <p:sp>
        <p:nvSpPr>
          <p:cNvPr id="5" name="Notes Placeholder 4"/>
          <p:cNvSpPr>
            <a:spLocks noGrp="1"/>
          </p:cNvSpPr>
          <p:nvPr>
            <p:ph type="body" sz="quarter" idx="3"/>
          </p:nvPr>
        </p:nvSpPr>
        <p:spPr>
          <a:xfrm>
            <a:off x="695484" y="4446389"/>
            <a:ext cx="5563870" cy="3637955"/>
          </a:xfrm>
          <a:prstGeom prst="rect">
            <a:avLst/>
          </a:prstGeom>
        </p:spPr>
        <p:txBody>
          <a:bodyPr vert="horz" lIns="92537" tIns="46269" rIns="92537" bIns="4626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4"/>
            <a:ext cx="3013763" cy="463566"/>
          </a:xfrm>
          <a:prstGeom prst="rect">
            <a:avLst/>
          </a:prstGeom>
        </p:spPr>
        <p:txBody>
          <a:bodyPr vert="horz" lIns="92537" tIns="46269" rIns="92537" bIns="46269"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5684"/>
            <a:ext cx="3013763" cy="463566"/>
          </a:xfrm>
          <a:prstGeom prst="rect">
            <a:avLst/>
          </a:prstGeom>
        </p:spPr>
        <p:txBody>
          <a:bodyPr vert="horz" lIns="92537" tIns="46269" rIns="92537" bIns="46269" rtlCol="0" anchor="b"/>
          <a:lstStyle>
            <a:lvl1pPr algn="r">
              <a:defRPr sz="1200"/>
            </a:lvl1pPr>
          </a:lstStyle>
          <a:p>
            <a:fld id="{E49E7366-6C2C-4371-A58F-3171F7E109A8}" type="slidenum">
              <a:rPr lang="en-US" smtClean="0"/>
              <a:t>‹#›</a:t>
            </a:fld>
            <a:endParaRPr lang="en-US"/>
          </a:p>
        </p:txBody>
      </p:sp>
    </p:spTree>
    <p:extLst>
      <p:ext uri="{BB962C8B-B14F-4D97-AF65-F5344CB8AC3E}">
        <p14:creationId xmlns:p14="http://schemas.microsoft.com/office/powerpoint/2010/main" val="3835375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4">
              <a:defRPr/>
            </a:pPr>
            <a:r>
              <a:rPr lang="en-US" b="1" i="0" u="none" dirty="0"/>
              <a:t>1 Peter 1:14  </a:t>
            </a:r>
            <a:r>
              <a:rPr lang="en-US" b="0" i="0" u="none" dirty="0"/>
              <a:t>as obedient children, not conforming yourselves to the former lusts, as in your ignorance;  15  but as He who called you is holy, you also be holy in all your conduct</a:t>
            </a:r>
          </a:p>
          <a:p>
            <a:pPr defTabSz="914314">
              <a:defRPr/>
            </a:pPr>
            <a:r>
              <a:rPr lang="en-US" b="1" i="0" u="none" dirty="0"/>
              <a:t>2 Corinthians 5:16-17  </a:t>
            </a:r>
            <a:r>
              <a:rPr lang="en-US" b="0" i="0" u="none" dirty="0"/>
              <a:t>Therefore, from now on, we regard no one according to the flesh. Even though we have known Christ according to the flesh, yet now we know Him thus no longer.  17  Therefore, if anyone is in Christ, he is a new creation; old things have passed away; behold, all things have become new.</a:t>
            </a:r>
          </a:p>
          <a:p>
            <a:pPr defTabSz="914314">
              <a:defRPr/>
            </a:pPr>
            <a:r>
              <a:rPr lang="en-US" b="1" i="0" u="none" dirty="0"/>
              <a:t>Ephesians 4:22-24  </a:t>
            </a:r>
            <a:r>
              <a:rPr lang="en-US" b="0" i="0" u="none" dirty="0"/>
              <a:t>that you put off, concerning your former conduct, the old man which grows corrupt according to the deceitful lusts,  23  and be renewed in the spirit of your mind,  24  and that you put on the new man which was created according to God, in true righteousness and holiness.</a:t>
            </a:r>
          </a:p>
          <a:p>
            <a:pPr defTabSz="914314">
              <a:defRPr/>
            </a:pPr>
            <a:r>
              <a:rPr lang="en-US" b="1" i="0" u="none" dirty="0"/>
              <a:t>1 Peter 2:2  </a:t>
            </a:r>
            <a:r>
              <a:rPr lang="en-US" b="0" i="0" u="none" dirty="0"/>
              <a:t>as newborn babes, desire the pure milk of the word, that you may grow thereby,</a:t>
            </a:r>
          </a:p>
          <a:p>
            <a:pPr defTabSz="914314">
              <a:defRPr/>
            </a:pPr>
            <a:r>
              <a:rPr lang="en-US" b="1" i="0" u="none" dirty="0"/>
              <a:t>Colossians 3:10  </a:t>
            </a:r>
            <a:r>
              <a:rPr lang="en-US" b="0" i="0" u="none" dirty="0"/>
              <a:t>and have put on the new man who is renewed </a:t>
            </a:r>
            <a:r>
              <a:rPr lang="en-US" b="1" i="1" u="none" dirty="0"/>
              <a:t>in knowledge </a:t>
            </a:r>
            <a:r>
              <a:rPr lang="en-US" b="0" i="0" u="none" dirty="0"/>
              <a:t>according to the image of Him who created him,</a:t>
            </a:r>
          </a:p>
          <a:p>
            <a:pPr marL="0" marR="0" lvl="0" indent="0" algn="l" defTabSz="9232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E49E7366-6C2C-4371-A58F-3171F7E109A8}" type="slidenum">
              <a:rPr lang="en-US" smtClean="0"/>
              <a:t>2</a:t>
            </a:fld>
            <a:endParaRPr lang="en-US"/>
          </a:p>
        </p:txBody>
      </p:sp>
    </p:spTree>
    <p:extLst>
      <p:ext uri="{BB962C8B-B14F-4D97-AF65-F5344CB8AC3E}">
        <p14:creationId xmlns:p14="http://schemas.microsoft.com/office/powerpoint/2010/main" val="2487214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32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E49E7366-6C2C-4371-A58F-3171F7E109A8}" type="slidenum">
              <a:rPr lang="en-US" smtClean="0"/>
              <a:t>11</a:t>
            </a:fld>
            <a:endParaRPr lang="en-US"/>
          </a:p>
        </p:txBody>
      </p:sp>
    </p:spTree>
    <p:extLst>
      <p:ext uri="{BB962C8B-B14F-4D97-AF65-F5344CB8AC3E}">
        <p14:creationId xmlns:p14="http://schemas.microsoft.com/office/powerpoint/2010/main" val="1556495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32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E49E7366-6C2C-4371-A58F-3171F7E109A8}" type="slidenum">
              <a:rPr lang="en-US" smtClean="0"/>
              <a:t>12</a:t>
            </a:fld>
            <a:endParaRPr lang="en-US"/>
          </a:p>
        </p:txBody>
      </p:sp>
    </p:spTree>
    <p:extLst>
      <p:ext uri="{BB962C8B-B14F-4D97-AF65-F5344CB8AC3E}">
        <p14:creationId xmlns:p14="http://schemas.microsoft.com/office/powerpoint/2010/main" val="2114191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32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E49E7366-6C2C-4371-A58F-3171F7E109A8}" type="slidenum">
              <a:rPr lang="en-US" smtClean="0"/>
              <a:t>13</a:t>
            </a:fld>
            <a:endParaRPr lang="en-US"/>
          </a:p>
        </p:txBody>
      </p:sp>
    </p:spTree>
    <p:extLst>
      <p:ext uri="{BB962C8B-B14F-4D97-AF65-F5344CB8AC3E}">
        <p14:creationId xmlns:p14="http://schemas.microsoft.com/office/powerpoint/2010/main" val="1966520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14</a:t>
            </a:fld>
            <a:endParaRPr lang="en-US"/>
          </a:p>
        </p:txBody>
      </p:sp>
    </p:spTree>
    <p:extLst>
      <p:ext uri="{BB962C8B-B14F-4D97-AF65-F5344CB8AC3E}">
        <p14:creationId xmlns:p14="http://schemas.microsoft.com/office/powerpoint/2010/main" val="2128446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4">
              <a:defRPr/>
            </a:pPr>
            <a:r>
              <a:rPr lang="en-US" b="1" i="0" u="none" dirty="0"/>
              <a:t>1 Corinthians 4:7  </a:t>
            </a:r>
            <a:r>
              <a:rPr lang="en-US" b="0" i="0" u="none" dirty="0"/>
              <a:t>For who makes you differ from another? And what do you have that you did not receive? Now if you did indeed receive it, why do you boast as if you had not received it?</a:t>
            </a:r>
          </a:p>
          <a:p>
            <a:pPr defTabSz="914314">
              <a:defRPr/>
            </a:pPr>
            <a:r>
              <a:rPr lang="en-US" b="1" i="0" u="none" dirty="0"/>
              <a:t>1 Peter 5:5  </a:t>
            </a:r>
            <a:r>
              <a:rPr lang="en-US" b="0" i="0" u="none" dirty="0"/>
              <a:t>Likewise you younger people, submit yourselves to your elders. Yes, all of you be submissive to one another, and be clothed with humility, for "GOD RESISTS THE PROUD, BUT GIVES GRACE TO THE HUMBLE.“</a:t>
            </a:r>
          </a:p>
          <a:p>
            <a:pPr defTabSz="914314">
              <a:defRPr/>
            </a:pPr>
            <a:r>
              <a:rPr lang="en-US" b="1" i="0" u="none" dirty="0"/>
              <a:t>12:3b ESV </a:t>
            </a:r>
            <a:r>
              <a:rPr lang="en-US" b="0" i="0" u="none" dirty="0"/>
              <a:t>“…think with sober judgment, each according to the measure of faith that God has assigned.”</a:t>
            </a:r>
          </a:p>
          <a:p>
            <a:pPr marL="0" marR="0" lvl="0" indent="0" algn="l" defTabSz="9232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E49E7366-6C2C-4371-A58F-3171F7E109A8}" type="slidenum">
              <a:rPr lang="en-US" smtClean="0"/>
              <a:t>3</a:t>
            </a:fld>
            <a:endParaRPr lang="en-US"/>
          </a:p>
        </p:txBody>
      </p:sp>
    </p:spTree>
    <p:extLst>
      <p:ext uri="{BB962C8B-B14F-4D97-AF65-F5344CB8AC3E}">
        <p14:creationId xmlns:p14="http://schemas.microsoft.com/office/powerpoint/2010/main" val="1893806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4">
              <a:defRPr/>
            </a:pPr>
            <a:r>
              <a:rPr lang="en-US" b="1" i="0" u="none" dirty="0"/>
              <a:t>Hebrews 6:11-12  </a:t>
            </a:r>
            <a:r>
              <a:rPr lang="en-US" b="0" i="0" u="none" dirty="0"/>
              <a:t>And we desire that each one of you show the same diligence to the full assurance of hope until the end,  12  that you do not become sluggish, but imitate those who through faith and patience inherit the promises.</a:t>
            </a:r>
          </a:p>
          <a:p>
            <a:pPr defTabSz="914314">
              <a:defRPr/>
            </a:pPr>
            <a:r>
              <a:rPr lang="el-GR" b="1" i="0" u="none" dirty="0"/>
              <a:t>Ζ</a:t>
            </a:r>
            <a:r>
              <a:rPr lang="en-US" b="1" i="0" u="none" dirty="0" err="1"/>
              <a:t>έω</a:t>
            </a:r>
            <a:r>
              <a:rPr lang="en-US" b="1" i="0" u="none" dirty="0"/>
              <a:t> </a:t>
            </a:r>
            <a:r>
              <a:rPr lang="en-US" b="1" i="0" u="none" dirty="0" err="1"/>
              <a:t>zeo</a:t>
            </a:r>
            <a:r>
              <a:rPr lang="en-US" b="1" i="0" u="none" dirty="0"/>
              <a:t>̄ Thayer Definition</a:t>
            </a:r>
            <a:r>
              <a:rPr lang="en-US" b="0" i="0" u="none" dirty="0"/>
              <a:t>: 1) to boil with heat, be hot 1a) used of water   metaphorically: 1b2) fervent in spirit, said of zeal for what is good</a:t>
            </a:r>
          </a:p>
          <a:p>
            <a:pPr defTabSz="914314">
              <a:defRPr/>
            </a:pPr>
            <a:r>
              <a:rPr lang="en-US" b="0" i="0" u="none" dirty="0"/>
              <a:t>Philippians 4:4  Rejoice in the Lord always. Again I will say, rejoice!</a:t>
            </a:r>
          </a:p>
          <a:p>
            <a:pPr defTabSz="914314">
              <a:defRPr/>
            </a:pPr>
            <a:r>
              <a:rPr lang="en-US" b="1" i="0" u="none" dirty="0"/>
              <a:t>1 Peter 1:3-4, 6  </a:t>
            </a:r>
            <a:r>
              <a:rPr lang="en-US" b="0" i="0" u="none" dirty="0"/>
              <a:t>Blessed be the God and Father of our Lord Jesus Christ, who according to His abundant mercy has begotten us again to a living hope through the resurrection of Jesus Christ from the dead,  4  to an inheritance incorruptible and undefiled and that does not fade away, reserved in heaven for you,  ….  6  In this you greatly rejoice, though now for a little while, if need be, you have been grieved by various trials,</a:t>
            </a:r>
          </a:p>
          <a:p>
            <a:pPr defTabSz="914314">
              <a:defRPr/>
            </a:pPr>
            <a:r>
              <a:rPr lang="en-US" b="1" i="0" u="none" dirty="0"/>
              <a:t>1 Thessalonians 5:17  </a:t>
            </a:r>
            <a:r>
              <a:rPr lang="en-US" b="0" i="0" u="none" dirty="0"/>
              <a:t>pray without ceasing,</a:t>
            </a:r>
          </a:p>
          <a:p>
            <a:pPr defTabSz="914314">
              <a:defRPr/>
            </a:pPr>
            <a:r>
              <a:rPr lang="en-US" b="1" i="0" u="none" dirty="0"/>
              <a:t>Colossians 4:2  </a:t>
            </a:r>
            <a:r>
              <a:rPr lang="en-US" b="0" i="0" u="none" dirty="0"/>
              <a:t>Continue earnestly in prayer, being vigilant in it with thanksgiving;</a:t>
            </a:r>
          </a:p>
          <a:p>
            <a:pPr defTabSz="914314">
              <a:defRPr/>
            </a:pPr>
            <a:r>
              <a:rPr lang="en-US" b="1" i="0" u="none" dirty="0"/>
              <a:t>Galatians 6:10  </a:t>
            </a:r>
            <a:r>
              <a:rPr lang="en-US" b="0" i="0" u="none" dirty="0"/>
              <a:t>Therefore, as we have opportunity, let us do good to all, especially to those who are of the household of faith.</a:t>
            </a:r>
          </a:p>
          <a:p>
            <a:pPr defTabSz="914314">
              <a:defRPr/>
            </a:pPr>
            <a:r>
              <a:rPr lang="en-US" b="1" i="0" u="none" dirty="0"/>
              <a:t>1 John 3:17  </a:t>
            </a:r>
            <a:r>
              <a:rPr lang="en-US" b="0" i="0" u="none" dirty="0"/>
              <a:t>But whoever has this world's goods, and sees his brother in need, and shuts up his heart from him, how does the love of God abide in him?</a:t>
            </a:r>
          </a:p>
          <a:p>
            <a:pPr defTabSz="914314">
              <a:defRPr/>
            </a:pPr>
            <a:r>
              <a:rPr lang="en-US" b="1" i="0" u="none" dirty="0"/>
              <a:t>1 Peter 4:9  </a:t>
            </a:r>
            <a:r>
              <a:rPr lang="en-US" b="0" i="0" u="none" dirty="0"/>
              <a:t>Be hospitable to one another without grumbling.</a:t>
            </a:r>
          </a:p>
          <a:p>
            <a:pPr marL="109538" lvl="1" indent="-277813">
              <a:defRPr/>
            </a:pPr>
            <a:r>
              <a:rPr lang="en-US" sz="1200" i="1" dirty="0">
                <a:solidFill>
                  <a:schemeClr val="accent4">
                    <a:lumMod val="40000"/>
                    <a:lumOff val="60000"/>
                  </a:schemeClr>
                </a:solidFill>
              </a:rPr>
              <a:t>The word hospitality literally means “love for strangers,” but it describes activities that are routinely shared by family (e.g. sharing meals, 1 Peter 4:9).</a:t>
            </a:r>
          </a:p>
          <a:p>
            <a:pPr marL="0" marR="0" lvl="0" indent="0" algn="l" defTabSz="9232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E49E7366-6C2C-4371-A58F-3171F7E109A8}" type="slidenum">
              <a:rPr lang="en-US" smtClean="0"/>
              <a:t>4</a:t>
            </a:fld>
            <a:endParaRPr lang="en-US"/>
          </a:p>
        </p:txBody>
      </p:sp>
    </p:spTree>
    <p:extLst>
      <p:ext uri="{BB962C8B-B14F-4D97-AF65-F5344CB8AC3E}">
        <p14:creationId xmlns:p14="http://schemas.microsoft.com/office/powerpoint/2010/main" val="2873109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4">
              <a:defRPr/>
            </a:pPr>
            <a:r>
              <a:rPr lang="en-US" b="1" i="0" u="none" dirty="0"/>
              <a:t>Matthew 5:43-44  </a:t>
            </a:r>
            <a:r>
              <a:rPr lang="en-US" b="0" i="0" u="none" dirty="0"/>
              <a:t>"You have heard that it was said, 'YOU SHALL LOVE YOUR NEIGHBOR and hate your enemy.'  44  But I say to you, love your enemies, bless those who curse you, do good to those who hate you, and pray for those who spitefully use you and persecute you,</a:t>
            </a:r>
          </a:p>
          <a:p>
            <a:pPr defTabSz="914314">
              <a:defRPr/>
            </a:pPr>
            <a:r>
              <a:rPr lang="en-US" b="1" i="0" u="none" dirty="0"/>
              <a:t>1 Corinthians 12:26  </a:t>
            </a:r>
            <a:r>
              <a:rPr lang="en-US" b="0" i="0" u="none" dirty="0"/>
              <a:t>And if one member suffers, all the members suffer with it; or if one member is honored, all the members rejoice with it.</a:t>
            </a:r>
          </a:p>
          <a:p>
            <a:pPr defTabSz="914314">
              <a:defRPr/>
            </a:pPr>
            <a:r>
              <a:rPr lang="en-US" b="1" i="0" u="none" dirty="0"/>
              <a:t>Philippians 2:2-3  </a:t>
            </a:r>
            <a:r>
              <a:rPr lang="en-US" b="0" i="0" u="none" dirty="0"/>
              <a:t>fulfill my joy by being like-minded, having the same love, being of one accord, of one mind.  3  Let nothing be done through selfish ambition or conceit, but in lowliness of mind let each esteem others better than himself.</a:t>
            </a:r>
          </a:p>
          <a:p>
            <a:pPr marL="171450" indent="-171450" defTabSz="914314">
              <a:buFont typeface="Arial" panose="020B0604020202020204" pitchFamily="34" charset="0"/>
              <a:buChar char="•"/>
              <a:defRPr/>
            </a:pPr>
            <a:r>
              <a:rPr lang="en-US" b="0" i="0" u="none" dirty="0" err="1"/>
              <a:t>Kalos</a:t>
            </a:r>
            <a:r>
              <a:rPr lang="en-US" b="0" i="0" u="none" dirty="0"/>
              <a:t> literally means “beautiful” but has the sense of virtuous and good.</a:t>
            </a:r>
          </a:p>
          <a:p>
            <a:pPr marL="0" indent="0" defTabSz="914314">
              <a:buFont typeface="Arial" panose="020B0604020202020204" pitchFamily="34" charset="0"/>
              <a:buNone/>
              <a:defRPr/>
            </a:pPr>
            <a:r>
              <a:rPr lang="en-US" b="1" i="0" u="none" dirty="0"/>
              <a:t>Matthew 5:9 </a:t>
            </a:r>
            <a:r>
              <a:rPr lang="en-US" b="0" i="0" u="none" dirty="0"/>
              <a:t> “Blessed are the peacemakers, for they shall be called sons of God.</a:t>
            </a:r>
          </a:p>
          <a:p>
            <a:pPr marL="0" indent="0" defTabSz="914314">
              <a:buFont typeface="Arial" panose="020B0604020202020204" pitchFamily="34" charset="0"/>
              <a:buNone/>
              <a:defRPr/>
            </a:pPr>
            <a:r>
              <a:rPr lang="en-US" b="1" i="0" u="none" dirty="0"/>
              <a:t>Matthew 5:39-41  </a:t>
            </a:r>
            <a:r>
              <a:rPr lang="en-US" b="0" i="0" u="none" dirty="0"/>
              <a:t>But I tell you not to resist an evil person. But whoever slaps you on your right cheek, turn the other to him also.  40  If anyone wants to sue you and take away your tunic, let him have your cloak also.  41  And whoever compels you to go one mile, go with him two.</a:t>
            </a:r>
          </a:p>
          <a:p>
            <a:pPr marL="0" indent="0" defTabSz="914314">
              <a:buFont typeface="Arial" panose="020B0604020202020204" pitchFamily="34" charset="0"/>
              <a:buNone/>
              <a:defRPr/>
            </a:pPr>
            <a:r>
              <a:rPr lang="en-US" b="1" i="0" u="none" dirty="0"/>
              <a:t>James 3:17  </a:t>
            </a:r>
            <a:r>
              <a:rPr lang="en-US" b="0" i="0" u="none" dirty="0"/>
              <a:t>But the wisdom that is from above is first pure, then peaceable, gentle, willing to yield, full of mercy and good fruits, without partiality and without hypocrisy.</a:t>
            </a:r>
          </a:p>
          <a:p>
            <a:pPr marL="0" indent="0" defTabSz="914314">
              <a:buFont typeface="Arial" panose="020B0604020202020204" pitchFamily="34" charset="0"/>
              <a:buNone/>
              <a:defRPr/>
            </a:pPr>
            <a:r>
              <a:rPr lang="en-US" b="1" i="0" u="none" dirty="0"/>
              <a:t>Hebrews 12:14  </a:t>
            </a:r>
            <a:r>
              <a:rPr lang="en-US" b="0" i="0" u="none" dirty="0"/>
              <a:t>Pursue peace with all people, and holiness, without which no one will see the Lord:</a:t>
            </a:r>
          </a:p>
          <a:p>
            <a:pPr marL="0" indent="0" defTabSz="914314">
              <a:buFont typeface="Arial" panose="020B0604020202020204" pitchFamily="34" charset="0"/>
              <a:buNone/>
              <a:defRPr/>
            </a:pPr>
            <a:r>
              <a:rPr lang="en-US" b="1" i="0" u="none" dirty="0"/>
              <a:t>1 Peter 2:13-14  </a:t>
            </a:r>
            <a:r>
              <a:rPr lang="en-US" b="0" i="0" u="none" dirty="0"/>
              <a:t>Therefore submit yourselves to every ordinance of man for the Lord's sake, whether to the king as supreme,  14  or to governors, as to those who are sent by him for the punishment of evildoers and for the praise of those who do good.</a:t>
            </a:r>
          </a:p>
          <a:p>
            <a:pPr marL="0" indent="0" defTabSz="914314">
              <a:buFont typeface="Arial" panose="020B0604020202020204" pitchFamily="34" charset="0"/>
              <a:buNone/>
              <a:defRPr/>
            </a:pPr>
            <a:r>
              <a:rPr lang="en-US" b="1" i="0" u="none" dirty="0"/>
              <a:t>Romans 2:4  </a:t>
            </a:r>
            <a:r>
              <a:rPr lang="en-US" b="0" i="0" u="none" dirty="0"/>
              <a:t>Or do you despise the riches of His goodness, forbearance, and longsuffering, not knowing that the goodness of God leads you to repentance?</a:t>
            </a:r>
          </a:p>
          <a:p>
            <a:pPr marL="0" marR="0" lvl="0" indent="0" algn="l" defTabSz="9232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E49E7366-6C2C-4371-A58F-3171F7E109A8}" type="slidenum">
              <a:rPr lang="en-US" smtClean="0"/>
              <a:t>5</a:t>
            </a:fld>
            <a:endParaRPr lang="en-US"/>
          </a:p>
        </p:txBody>
      </p:sp>
    </p:spTree>
    <p:extLst>
      <p:ext uri="{BB962C8B-B14F-4D97-AF65-F5344CB8AC3E}">
        <p14:creationId xmlns:p14="http://schemas.microsoft.com/office/powerpoint/2010/main" val="1113545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4">
              <a:defRPr/>
            </a:pPr>
            <a:r>
              <a:rPr lang="en-US" b="1" i="0" u="none" dirty="0"/>
              <a:t>1 Peter 2:13-14  </a:t>
            </a:r>
            <a:r>
              <a:rPr lang="en-US" b="0" i="0" u="none" dirty="0"/>
              <a:t>Therefore submit yourselves to every ordinance of man for the Lord's sake, whether to the king as supreme,  14  or to governors, as to those who are sent by him for the punishment of evildoers and for the praise of those who do good.</a:t>
            </a:r>
          </a:p>
          <a:p>
            <a:pPr defTabSz="914314">
              <a:defRPr/>
            </a:pPr>
            <a:r>
              <a:rPr lang="en-US" b="1" i="0" u="none" dirty="0"/>
              <a:t>Tit 3:1  </a:t>
            </a:r>
            <a:r>
              <a:rPr lang="en-US" b="0" i="0" u="none" dirty="0"/>
              <a:t>Remind them to be subject to rulers and authorities</a:t>
            </a:r>
          </a:p>
          <a:p>
            <a:pPr defTabSz="914314">
              <a:defRPr/>
            </a:pPr>
            <a:r>
              <a:rPr lang="en-US" b="1" i="0" u="none" dirty="0"/>
              <a:t>Daniel 2:21  </a:t>
            </a:r>
            <a:r>
              <a:rPr lang="en-US" b="0" i="0" u="none" dirty="0"/>
              <a:t>And He changes the times and the seasons; He removes kings and raises up kings; He gives wisdom to the wise And knowledge to those who have understanding.</a:t>
            </a:r>
          </a:p>
          <a:p>
            <a:pPr marL="0" marR="0" lvl="0" indent="0" algn="l" defTabSz="914314" rtl="0" eaLnBrk="1" fontAlgn="auto" latinLnBrk="0" hangingPunct="1">
              <a:lnSpc>
                <a:spcPct val="100000"/>
              </a:lnSpc>
              <a:spcBef>
                <a:spcPts val="0"/>
              </a:spcBef>
              <a:spcAft>
                <a:spcPts val="0"/>
              </a:spcAft>
              <a:buClrTx/>
              <a:buSzTx/>
              <a:buFontTx/>
              <a:buNone/>
              <a:tabLst/>
              <a:defRPr/>
            </a:pPr>
            <a:r>
              <a:rPr lang="en-US" b="1" i="0" u="none" dirty="0"/>
              <a:t>Genesis 9:6  "</a:t>
            </a:r>
            <a:r>
              <a:rPr lang="en-US" b="0" i="0" u="none" dirty="0"/>
              <a:t>Whoever sheds man's blood, By man his blood shall be shed; For in the image of God He made man.</a:t>
            </a:r>
          </a:p>
          <a:p>
            <a:pPr defTabSz="914314">
              <a:defRPr/>
            </a:pPr>
            <a:endParaRPr lang="en-US" b="0" i="0" u="none" dirty="0"/>
          </a:p>
          <a:p>
            <a:pPr marL="0" marR="0" lvl="0" indent="0" algn="l" defTabSz="9232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E49E7366-6C2C-4371-A58F-3171F7E109A8}" type="slidenum">
              <a:rPr lang="en-US" smtClean="0"/>
              <a:t>6</a:t>
            </a:fld>
            <a:endParaRPr lang="en-US"/>
          </a:p>
        </p:txBody>
      </p:sp>
    </p:spTree>
    <p:extLst>
      <p:ext uri="{BB962C8B-B14F-4D97-AF65-F5344CB8AC3E}">
        <p14:creationId xmlns:p14="http://schemas.microsoft.com/office/powerpoint/2010/main" val="3954373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1 John 3:16-18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By this we know love, because He laid down His life for us. And we also ought to lay down our lives for the brethren.  17  But whoever has this world's goods, and sees his brother in need, and shuts up his heart from him, how does the love of God abide in him?  18  My little children, let us not love in word or in tongue, but in deed and in truth.</a:t>
            </a:r>
          </a:p>
          <a:p>
            <a:pPr marL="0" marR="0" lvl="0" indent="0" algn="l" defTabSz="91431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Matthew 5:42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Give to him who asks you, and from him who wants to borrow from you do not turn away.</a:t>
            </a:r>
          </a:p>
          <a:p>
            <a:pPr marL="0" marR="0" lvl="0" indent="0" algn="l" defTabSz="91431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Psalms 37:21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wicked borrows and does not repay, But the righteous shows mercy and gives.</a:t>
            </a:r>
          </a:p>
          <a:p>
            <a:pPr marL="0" marR="0" lvl="0" indent="0" algn="l" defTabSz="91431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Matthew 22:37-40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Jesus said to him, 'YOU SHALL LOVE THE LORD YOUR GOD WITH ALL YOUR HEART, WITH ALL YOUR SOUL, AND WITH ALL YOUR MIND.'  38  This is the first and great commandment.  39  And the second is like it: 'YOU SHALL LOVE YOUR NEIGHBOR AS YOURSELF.'  40  On these two commandments hang all the Law and the Prophets.“ (cf. Lev. 19:18)</a:t>
            </a:r>
          </a:p>
          <a:p>
            <a:pPr marL="0" marR="0" lvl="0" indent="0" algn="l" defTabSz="91431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Galatians 5:14-15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 all the law is fulfilled in one word, even in this: "YOU SHALL LOVE YOUR NEIGHBOR AS YOURSELF.“ But if you bite and devour one another, beware lest you be consumed by one another!</a:t>
            </a:r>
          </a:p>
          <a:p>
            <a:pPr marL="0" marR="0" lvl="0" indent="0" algn="l" defTabSz="91431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James 2:8-9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If you really fulfill the royal law according to the Scripture, "YOU SHALL LOVE YOUR NEIGHBOR AS YOURSELF," you do well;  9  but if you show partiality, you commit sin, and are convicted by the law as transgressors.</a:t>
            </a:r>
          </a:p>
          <a:p>
            <a:pPr defTabSz="914314">
              <a:defRPr/>
            </a:pPr>
            <a:r>
              <a:rPr lang="en-US" b="1" i="0" u="none" dirty="0"/>
              <a:t>Ephesians 4:21-24  </a:t>
            </a:r>
            <a:r>
              <a:rPr lang="en-US" b="0" i="0" u="none" dirty="0"/>
              <a:t>if indeed you have heard Him and have been taught by Him, as the truth is in Jesus:  22  that you put off, concerning your former conduct, the old man which grows corrupt according to the deceitful lusts,  23  and be renewed in the spirit of your mind,  24  and that you put on the new man which was created according to God, in true righteousness and holiness.</a:t>
            </a:r>
          </a:p>
          <a:p>
            <a:pPr defTabSz="914314">
              <a:defRPr/>
            </a:pPr>
            <a:r>
              <a:rPr lang="en-US" b="1" i="0" u="none" dirty="0"/>
              <a:t>1 Thessalonians 5:4-9  </a:t>
            </a:r>
            <a:r>
              <a:rPr lang="en-US" b="0" i="0" u="none" dirty="0"/>
              <a:t>But you, brethren, are not in darkness, so that this Day should overtake you as a thief.  5  You are all sons of light and sons of the day. We are not of the night nor of darkness.  6  Therefore let us not sleep, as others do, but let us watch and be sober.  7  For those who sleep, sleep at night, and those who get drunk are drunk at night.  8  But let us who are of the day be sober, putting on the breastplate of faith and love, and as a helmet the hope of salvation.  9  For God did not appoint us to wrath, but to obtain salvation through our Lord Jesus Christ,</a:t>
            </a:r>
          </a:p>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232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E49E7366-6C2C-4371-A58F-3171F7E109A8}" type="slidenum">
              <a:rPr lang="en-US" smtClean="0"/>
              <a:t>7</a:t>
            </a:fld>
            <a:endParaRPr lang="en-US"/>
          </a:p>
        </p:txBody>
      </p:sp>
    </p:spTree>
    <p:extLst>
      <p:ext uri="{BB962C8B-B14F-4D97-AF65-F5344CB8AC3E}">
        <p14:creationId xmlns:p14="http://schemas.microsoft.com/office/powerpoint/2010/main" val="1705780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Understanding critical issues:</a:t>
            </a:r>
          </a:p>
          <a:p>
            <a:pPr marL="0" marR="0" lvl="0" indent="0" algn="l" defTabSz="91431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Jews had been subject to restrictions concerning food (meats) and were required to keep certain holy days (Leviticus 11 &amp; 23).  </a:t>
            </a:r>
          </a:p>
          <a:p>
            <a:pPr marL="0" marR="0" lvl="0" indent="0" algn="l" defTabSz="91431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These restrictions were no longer REQUIRED but they were ALLOWED on a PERSONAL basis (Acts 10:10-16; 1 Timothy 4:4-5; Colossians 2:14-17; cf. Acts 18:18-21; 20:16; 21:21-26; 16:1-3)</a:t>
            </a:r>
          </a:p>
          <a:p>
            <a:pPr marL="0" marR="0" lvl="0" indent="0" algn="l" defTabSz="91431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Gentiles had used food and drink and kept days in conjunction with idol worship.</a:t>
            </a:r>
          </a:p>
          <a:p>
            <a:pPr marL="0" indent="0">
              <a:buNone/>
            </a:pPr>
            <a:r>
              <a:rPr lang="en-US" sz="3500" b="1" dirty="0">
                <a:solidFill>
                  <a:srgbClr val="990000"/>
                </a:solidFill>
                <a:effectLst>
                  <a:outerShdw blurRad="38100" dist="38100" dir="2700000" algn="tl">
                    <a:srgbClr val="000000">
                      <a:alpha val="43137"/>
                    </a:srgbClr>
                  </a:outerShdw>
                </a:effectLst>
              </a:rPr>
              <a:t>Defining critical terms:</a:t>
            </a:r>
          </a:p>
          <a:p>
            <a:pPr marL="217885" indent="-217885">
              <a:tabLst>
                <a:tab pos="425054" algn="l"/>
              </a:tabLst>
            </a:pPr>
            <a:r>
              <a:rPr lang="en-US" sz="3000" b="1" i="1" dirty="0">
                <a:solidFill>
                  <a:srgbClr val="C00000"/>
                </a:solidFill>
              </a:rPr>
              <a:t>“Receive” </a:t>
            </a:r>
            <a:r>
              <a:rPr lang="en-US" sz="3000" i="1" dirty="0"/>
              <a:t>means to accept without reservation or condition.</a:t>
            </a:r>
            <a:endParaRPr lang="en-US" sz="3000" b="1" i="1" dirty="0">
              <a:solidFill>
                <a:srgbClr val="C00000"/>
              </a:solidFill>
            </a:endParaRPr>
          </a:p>
          <a:p>
            <a:pPr marL="217885" indent="-217885">
              <a:tabLst>
                <a:tab pos="425054" algn="l"/>
              </a:tabLst>
            </a:pPr>
            <a:r>
              <a:rPr lang="en-US" sz="3000" b="1" i="1" dirty="0">
                <a:solidFill>
                  <a:srgbClr val="C00000"/>
                </a:solidFill>
              </a:rPr>
              <a:t>“Weak in the faith” </a:t>
            </a:r>
            <a:r>
              <a:rPr lang="en-US" sz="3000" i="1" dirty="0"/>
              <a:t>refers to one whose PERSONAL BELIEFS or OPINIONS about optional matters are unnecessarily RESTRICTIVE.  He may be very confident or just not 100% sure (14:22-23).</a:t>
            </a:r>
          </a:p>
          <a:p>
            <a:pPr marL="217885" indent="-217885">
              <a:tabLst>
                <a:tab pos="425054" algn="l"/>
              </a:tabLst>
            </a:pPr>
            <a:r>
              <a:rPr lang="en-US" sz="3000" i="1" dirty="0"/>
              <a:t>The one who is </a:t>
            </a:r>
            <a:r>
              <a:rPr lang="en-US" sz="3000" b="1" i="1" dirty="0">
                <a:solidFill>
                  <a:srgbClr val="C00000"/>
                </a:solidFill>
              </a:rPr>
              <a:t>“Strong” </a:t>
            </a:r>
            <a:r>
              <a:rPr lang="en-US" sz="3000" i="1" dirty="0"/>
              <a:t>is the one who understands his God-given liberties; his conscience is not needlessly restricted.</a:t>
            </a:r>
          </a:p>
          <a:p>
            <a:pPr marL="217885" indent="-217885">
              <a:tabLst>
                <a:tab pos="425054" algn="l"/>
              </a:tabLst>
            </a:pPr>
            <a:r>
              <a:rPr lang="en-US" sz="3000" b="1" i="1" dirty="0">
                <a:solidFill>
                  <a:srgbClr val="C00000"/>
                </a:solidFill>
              </a:rPr>
              <a:t>“Disputes over doubtful things” </a:t>
            </a:r>
            <a:r>
              <a:rPr lang="en-US" sz="3000" i="1" dirty="0"/>
              <a:t>refers to arguments over man’s reasoning and opinions.  </a:t>
            </a:r>
          </a:p>
          <a:p>
            <a:pPr marL="386954" lvl="1" indent="-175022">
              <a:tabLst>
                <a:tab pos="425054" algn="l"/>
              </a:tabLst>
            </a:pPr>
            <a:r>
              <a:rPr lang="en-US" sz="3000" i="1" dirty="0"/>
              <a:t>“Doubtful” refers to “the thinking of a man deliberating within himself…inward reasoning” (Thayer).</a:t>
            </a:r>
            <a:endParaRPr lang="en-US" sz="3900" b="1" i="1" dirty="0">
              <a:solidFill>
                <a:srgbClr val="C00000"/>
              </a:solidFill>
            </a:endParaRPr>
          </a:p>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232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E49E7366-6C2C-4371-A58F-3171F7E109A8}" type="slidenum">
              <a:rPr lang="en-US" smtClean="0"/>
              <a:t>8</a:t>
            </a:fld>
            <a:endParaRPr lang="en-US"/>
          </a:p>
        </p:txBody>
      </p:sp>
    </p:spTree>
    <p:extLst>
      <p:ext uri="{BB962C8B-B14F-4D97-AF65-F5344CB8AC3E}">
        <p14:creationId xmlns:p14="http://schemas.microsoft.com/office/powerpoint/2010/main" val="3077803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1 Corinthians 6:19-20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Or do you not know that your body is the temple of the Holy Spirit who is in you, whom you have from God, and you are not your own?  20  For you were bought at a price; therefore glorify God in your body and in your spirit, which are God’s.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2 Corinthians 5:10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 we must all appear before the judgment seat of Christ, that each one may receive the things done in the body, according to what he has done, whether good or bad.</a:t>
            </a:r>
          </a:p>
          <a:p>
            <a:pPr marL="0" marR="0" lvl="0" indent="0" algn="l" defTabSz="92327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Conscience is not your God, but it is your guide!</a:t>
            </a:r>
          </a:p>
        </p:txBody>
      </p:sp>
      <p:sp>
        <p:nvSpPr>
          <p:cNvPr id="4" name="Slide Number Placeholder 3"/>
          <p:cNvSpPr>
            <a:spLocks noGrp="1"/>
          </p:cNvSpPr>
          <p:nvPr>
            <p:ph type="sldNum" sz="quarter" idx="5"/>
          </p:nvPr>
        </p:nvSpPr>
        <p:spPr/>
        <p:txBody>
          <a:bodyPr/>
          <a:lstStyle/>
          <a:p>
            <a:fld id="{E49E7366-6C2C-4371-A58F-3171F7E109A8}" type="slidenum">
              <a:rPr lang="en-US" smtClean="0"/>
              <a:t>9</a:t>
            </a:fld>
            <a:endParaRPr lang="en-US"/>
          </a:p>
        </p:txBody>
      </p:sp>
    </p:spTree>
    <p:extLst>
      <p:ext uri="{BB962C8B-B14F-4D97-AF65-F5344CB8AC3E}">
        <p14:creationId xmlns:p14="http://schemas.microsoft.com/office/powerpoint/2010/main" val="3795810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32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E49E7366-6C2C-4371-A58F-3171F7E109A8}" type="slidenum">
              <a:rPr lang="en-US" smtClean="0"/>
              <a:t>10</a:t>
            </a:fld>
            <a:endParaRPr lang="en-US"/>
          </a:p>
        </p:txBody>
      </p:sp>
    </p:spTree>
    <p:extLst>
      <p:ext uri="{BB962C8B-B14F-4D97-AF65-F5344CB8AC3E}">
        <p14:creationId xmlns:p14="http://schemas.microsoft.com/office/powerpoint/2010/main" val="2501482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C55-2726-49F0-9190-2BB9C0258A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C295C7-C99A-46DC-A930-1EEDC2C99A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4A5808-1CF4-4C33-A9E0-06F1CC042A99}"/>
              </a:ext>
            </a:extLst>
          </p:cNvPr>
          <p:cNvSpPr>
            <a:spLocks noGrp="1"/>
          </p:cNvSpPr>
          <p:nvPr>
            <p:ph type="dt" sz="half" idx="10"/>
          </p:nvPr>
        </p:nvSpPr>
        <p:spPr/>
        <p:txBody>
          <a:bodyPr/>
          <a:lstStyle/>
          <a:p>
            <a:fld id="{29F5B714-DC44-4532-8319-8C898E6EFB96}" type="datetimeFigureOut">
              <a:rPr lang="en-US" smtClean="0"/>
              <a:t>10/21/2021</a:t>
            </a:fld>
            <a:endParaRPr lang="en-US"/>
          </a:p>
        </p:txBody>
      </p:sp>
      <p:sp>
        <p:nvSpPr>
          <p:cNvPr id="5" name="Footer Placeholder 4">
            <a:extLst>
              <a:ext uri="{FF2B5EF4-FFF2-40B4-BE49-F238E27FC236}">
                <a16:creationId xmlns:a16="http://schemas.microsoft.com/office/drawing/2014/main" id="{E60B50FF-FD82-4326-83B0-844DF2E9E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441BC8-1094-48D0-A903-6AF20542CF5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018981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B9C6-6A02-429E-B58B-6D964AD24A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7623EE-F956-4D0F-8867-105C656151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E054B8-2A4D-4375-8D3A-BD46BA2783F3}"/>
              </a:ext>
            </a:extLst>
          </p:cNvPr>
          <p:cNvSpPr>
            <a:spLocks noGrp="1"/>
          </p:cNvSpPr>
          <p:nvPr>
            <p:ph type="dt" sz="half" idx="10"/>
          </p:nvPr>
        </p:nvSpPr>
        <p:spPr/>
        <p:txBody>
          <a:bodyPr/>
          <a:lstStyle/>
          <a:p>
            <a:fld id="{29F5B714-DC44-4532-8319-8C898E6EFB96}" type="datetimeFigureOut">
              <a:rPr lang="en-US" smtClean="0"/>
              <a:t>10/21/2021</a:t>
            </a:fld>
            <a:endParaRPr lang="en-US"/>
          </a:p>
        </p:txBody>
      </p:sp>
      <p:sp>
        <p:nvSpPr>
          <p:cNvPr id="5" name="Footer Placeholder 4">
            <a:extLst>
              <a:ext uri="{FF2B5EF4-FFF2-40B4-BE49-F238E27FC236}">
                <a16:creationId xmlns:a16="http://schemas.microsoft.com/office/drawing/2014/main" id="{DDE17280-C2F4-4947-A8F3-4E9B7989F5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D441FD-C37E-4236-86F5-15DCD81A61A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603858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064EF-C2D8-49F0-98CE-5F62948389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922134-BA8F-4667-BBCD-9A4BC2C26A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35C30-6135-41D7-9C5E-79F09D52B454}"/>
              </a:ext>
            </a:extLst>
          </p:cNvPr>
          <p:cNvSpPr>
            <a:spLocks noGrp="1"/>
          </p:cNvSpPr>
          <p:nvPr>
            <p:ph type="dt" sz="half" idx="10"/>
          </p:nvPr>
        </p:nvSpPr>
        <p:spPr/>
        <p:txBody>
          <a:bodyPr/>
          <a:lstStyle/>
          <a:p>
            <a:fld id="{29F5B714-DC44-4532-8319-8C898E6EFB96}" type="datetimeFigureOut">
              <a:rPr lang="en-US" smtClean="0"/>
              <a:t>10/21/2021</a:t>
            </a:fld>
            <a:endParaRPr lang="en-US"/>
          </a:p>
        </p:txBody>
      </p:sp>
      <p:sp>
        <p:nvSpPr>
          <p:cNvPr id="5" name="Footer Placeholder 4">
            <a:extLst>
              <a:ext uri="{FF2B5EF4-FFF2-40B4-BE49-F238E27FC236}">
                <a16:creationId xmlns:a16="http://schemas.microsoft.com/office/drawing/2014/main" id="{E11C4570-16EA-484C-A146-A7616EAD66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C1BE1-CF7E-431F-8B05-C2200764A0C6}"/>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538634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76293-4BD8-4066-AA92-F3825A70D9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37A83A-5CCF-4979-8DBD-5DE4C3CD78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E16B57-3232-4D2D-91A9-DB7186601E70}"/>
              </a:ext>
            </a:extLst>
          </p:cNvPr>
          <p:cNvSpPr>
            <a:spLocks noGrp="1"/>
          </p:cNvSpPr>
          <p:nvPr>
            <p:ph type="dt" sz="half" idx="10"/>
          </p:nvPr>
        </p:nvSpPr>
        <p:spPr/>
        <p:txBody>
          <a:bodyPr/>
          <a:lstStyle/>
          <a:p>
            <a:fld id="{29F5B714-DC44-4532-8319-8C898E6EFB96}" type="datetimeFigureOut">
              <a:rPr lang="en-US" smtClean="0"/>
              <a:t>10/21/2021</a:t>
            </a:fld>
            <a:endParaRPr lang="en-US"/>
          </a:p>
        </p:txBody>
      </p:sp>
      <p:sp>
        <p:nvSpPr>
          <p:cNvPr id="5" name="Footer Placeholder 4">
            <a:extLst>
              <a:ext uri="{FF2B5EF4-FFF2-40B4-BE49-F238E27FC236}">
                <a16:creationId xmlns:a16="http://schemas.microsoft.com/office/drawing/2014/main" id="{B23C84E4-5B1A-4CF2-A7D7-56D1B302EB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C1C5F8-A3AF-4D87-874C-27857F54A09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92965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16BE0-EC6C-431A-9E16-E6E7DD6193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B7CA22-6F72-482D-9347-6AD08AFC67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741D21-6AF3-47DE-9EE5-0BC39F05D241}"/>
              </a:ext>
            </a:extLst>
          </p:cNvPr>
          <p:cNvSpPr>
            <a:spLocks noGrp="1"/>
          </p:cNvSpPr>
          <p:nvPr>
            <p:ph type="dt" sz="half" idx="10"/>
          </p:nvPr>
        </p:nvSpPr>
        <p:spPr/>
        <p:txBody>
          <a:bodyPr/>
          <a:lstStyle/>
          <a:p>
            <a:fld id="{29F5B714-DC44-4532-8319-8C898E6EFB96}" type="datetimeFigureOut">
              <a:rPr lang="en-US" smtClean="0"/>
              <a:t>10/21/2021</a:t>
            </a:fld>
            <a:endParaRPr lang="en-US"/>
          </a:p>
        </p:txBody>
      </p:sp>
      <p:sp>
        <p:nvSpPr>
          <p:cNvPr id="5" name="Footer Placeholder 4">
            <a:extLst>
              <a:ext uri="{FF2B5EF4-FFF2-40B4-BE49-F238E27FC236}">
                <a16:creationId xmlns:a16="http://schemas.microsoft.com/office/drawing/2014/main" id="{5D48BE4B-0D92-47DF-BEF8-F762BB733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ECC83-4928-4174-9F2A-7E69D00BE65F}"/>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046466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3A69E-942A-49FB-9D32-E160FA2EE7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53E2F6-50F4-4530-AFDF-683E9E284C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62BBA7-D54B-4ECA-840E-8511E7245A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09D035-8B60-4795-AF55-2C0463BE45CB}"/>
              </a:ext>
            </a:extLst>
          </p:cNvPr>
          <p:cNvSpPr>
            <a:spLocks noGrp="1"/>
          </p:cNvSpPr>
          <p:nvPr>
            <p:ph type="dt" sz="half" idx="10"/>
          </p:nvPr>
        </p:nvSpPr>
        <p:spPr/>
        <p:txBody>
          <a:bodyPr/>
          <a:lstStyle/>
          <a:p>
            <a:fld id="{29F5B714-DC44-4532-8319-8C898E6EFB96}" type="datetimeFigureOut">
              <a:rPr lang="en-US" smtClean="0"/>
              <a:t>10/21/2021</a:t>
            </a:fld>
            <a:endParaRPr lang="en-US"/>
          </a:p>
        </p:txBody>
      </p:sp>
      <p:sp>
        <p:nvSpPr>
          <p:cNvPr id="6" name="Footer Placeholder 5">
            <a:extLst>
              <a:ext uri="{FF2B5EF4-FFF2-40B4-BE49-F238E27FC236}">
                <a16:creationId xmlns:a16="http://schemas.microsoft.com/office/drawing/2014/main" id="{A18F57FE-FD39-4877-A24A-14C39A9AD5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7B01A4-464E-4A46-BD4B-40A6A4685F6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962402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03F87-30D1-4F66-88EF-8A7152DFE7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6A2C7A-8F85-44DB-A07A-A19A03276C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F2A6D6-C7E8-4ACB-988D-9159B69812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A1343D-BF19-4986-BE6B-E1DB477630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B6D917-2544-4E2A-BA02-4BCEBE0A15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7ED56C-2C34-46EE-8101-DF0EBAAEABE0}"/>
              </a:ext>
            </a:extLst>
          </p:cNvPr>
          <p:cNvSpPr>
            <a:spLocks noGrp="1"/>
          </p:cNvSpPr>
          <p:nvPr>
            <p:ph type="dt" sz="half" idx="10"/>
          </p:nvPr>
        </p:nvSpPr>
        <p:spPr/>
        <p:txBody>
          <a:bodyPr/>
          <a:lstStyle/>
          <a:p>
            <a:fld id="{29F5B714-DC44-4532-8319-8C898E6EFB96}" type="datetimeFigureOut">
              <a:rPr lang="en-US" smtClean="0"/>
              <a:t>10/21/2021</a:t>
            </a:fld>
            <a:endParaRPr lang="en-US"/>
          </a:p>
        </p:txBody>
      </p:sp>
      <p:sp>
        <p:nvSpPr>
          <p:cNvPr id="8" name="Footer Placeholder 7">
            <a:extLst>
              <a:ext uri="{FF2B5EF4-FFF2-40B4-BE49-F238E27FC236}">
                <a16:creationId xmlns:a16="http://schemas.microsoft.com/office/drawing/2014/main" id="{F8285862-49A5-403B-AA30-B05505C999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F1AE2E-4CFF-427A-AB81-24D1485C5BC0}"/>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277276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0ED8-6264-4A24-8C61-5B6B6196C0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9D2D4E-3C5A-43CD-811E-D59DF245E832}"/>
              </a:ext>
            </a:extLst>
          </p:cNvPr>
          <p:cNvSpPr>
            <a:spLocks noGrp="1"/>
          </p:cNvSpPr>
          <p:nvPr>
            <p:ph type="dt" sz="half" idx="10"/>
          </p:nvPr>
        </p:nvSpPr>
        <p:spPr/>
        <p:txBody>
          <a:bodyPr/>
          <a:lstStyle/>
          <a:p>
            <a:fld id="{29F5B714-DC44-4532-8319-8C898E6EFB96}" type="datetimeFigureOut">
              <a:rPr lang="en-US" smtClean="0"/>
              <a:t>10/21/2021</a:t>
            </a:fld>
            <a:endParaRPr lang="en-US"/>
          </a:p>
        </p:txBody>
      </p:sp>
      <p:sp>
        <p:nvSpPr>
          <p:cNvPr id="4" name="Footer Placeholder 3">
            <a:extLst>
              <a:ext uri="{FF2B5EF4-FFF2-40B4-BE49-F238E27FC236}">
                <a16:creationId xmlns:a16="http://schemas.microsoft.com/office/drawing/2014/main" id="{005CD935-94FF-49ED-A9B6-4EC17A6B64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3FE076-99E7-4341-962A-15A80069630E}"/>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313075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7C72D8-A036-4C83-B631-97EEF06BECBD}"/>
              </a:ext>
            </a:extLst>
          </p:cNvPr>
          <p:cNvSpPr>
            <a:spLocks noGrp="1"/>
          </p:cNvSpPr>
          <p:nvPr>
            <p:ph type="dt" sz="half" idx="10"/>
          </p:nvPr>
        </p:nvSpPr>
        <p:spPr/>
        <p:txBody>
          <a:bodyPr/>
          <a:lstStyle/>
          <a:p>
            <a:fld id="{29F5B714-DC44-4532-8319-8C898E6EFB96}" type="datetimeFigureOut">
              <a:rPr lang="en-US" smtClean="0"/>
              <a:t>10/21/2021</a:t>
            </a:fld>
            <a:endParaRPr lang="en-US"/>
          </a:p>
        </p:txBody>
      </p:sp>
      <p:sp>
        <p:nvSpPr>
          <p:cNvPr id="3" name="Footer Placeholder 2">
            <a:extLst>
              <a:ext uri="{FF2B5EF4-FFF2-40B4-BE49-F238E27FC236}">
                <a16:creationId xmlns:a16="http://schemas.microsoft.com/office/drawing/2014/main" id="{E2D0929A-9491-4AD1-9605-618935BF2B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736C25-6FA9-4964-A1D0-FE31E6D0593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411221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9CDBC-6FAA-466F-9183-3089C1CBCA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C1E16D-2BEA-4EB9-8136-DFAF6147C3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2808F5-22EA-442A-8F2A-33F879E1C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702A3F-055C-4B6C-B7E3-0A2C686AF848}"/>
              </a:ext>
            </a:extLst>
          </p:cNvPr>
          <p:cNvSpPr>
            <a:spLocks noGrp="1"/>
          </p:cNvSpPr>
          <p:nvPr>
            <p:ph type="dt" sz="half" idx="10"/>
          </p:nvPr>
        </p:nvSpPr>
        <p:spPr/>
        <p:txBody>
          <a:bodyPr/>
          <a:lstStyle/>
          <a:p>
            <a:fld id="{29F5B714-DC44-4532-8319-8C898E6EFB96}" type="datetimeFigureOut">
              <a:rPr lang="en-US" smtClean="0"/>
              <a:t>10/21/2021</a:t>
            </a:fld>
            <a:endParaRPr lang="en-US"/>
          </a:p>
        </p:txBody>
      </p:sp>
      <p:sp>
        <p:nvSpPr>
          <p:cNvPr id="6" name="Footer Placeholder 5">
            <a:extLst>
              <a:ext uri="{FF2B5EF4-FFF2-40B4-BE49-F238E27FC236}">
                <a16:creationId xmlns:a16="http://schemas.microsoft.com/office/drawing/2014/main" id="{BC513A70-62C6-45EF-93F8-C73BE23CA4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ADD4E-FC34-4817-9514-5D78F648C64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957539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76E5A-318C-4194-974B-B3E587CBC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7776E9-3860-408F-9E5C-72D021D870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A4D981-AA07-4E41-89E2-1244295C35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065C88-C13F-4B8B-A23E-A80E7393629A}"/>
              </a:ext>
            </a:extLst>
          </p:cNvPr>
          <p:cNvSpPr>
            <a:spLocks noGrp="1"/>
          </p:cNvSpPr>
          <p:nvPr>
            <p:ph type="dt" sz="half" idx="10"/>
          </p:nvPr>
        </p:nvSpPr>
        <p:spPr/>
        <p:txBody>
          <a:bodyPr/>
          <a:lstStyle/>
          <a:p>
            <a:fld id="{29F5B714-DC44-4532-8319-8C898E6EFB96}" type="datetimeFigureOut">
              <a:rPr lang="en-US" smtClean="0"/>
              <a:t>10/21/2021</a:t>
            </a:fld>
            <a:endParaRPr lang="en-US"/>
          </a:p>
        </p:txBody>
      </p:sp>
      <p:sp>
        <p:nvSpPr>
          <p:cNvPr id="6" name="Footer Placeholder 5">
            <a:extLst>
              <a:ext uri="{FF2B5EF4-FFF2-40B4-BE49-F238E27FC236}">
                <a16:creationId xmlns:a16="http://schemas.microsoft.com/office/drawing/2014/main" id="{2B4F8A2E-225C-45E5-BD16-844FD014B5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0A62E3-49C4-4F6B-96E5-BA41054C0503}"/>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342248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7294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5121C7-1F5C-41BC-AF26-57E650CFFD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872A7A-C186-41F0-B215-1B185297E7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CB2D5-69EA-466C-B4B6-8CA03D6000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5B714-DC44-4532-8319-8C898E6EFB96}" type="datetimeFigureOut">
              <a:rPr lang="en-US" smtClean="0"/>
              <a:t>10/21/2021</a:t>
            </a:fld>
            <a:endParaRPr lang="en-US"/>
          </a:p>
        </p:txBody>
      </p:sp>
      <p:sp>
        <p:nvSpPr>
          <p:cNvPr id="5" name="Footer Placeholder 4">
            <a:extLst>
              <a:ext uri="{FF2B5EF4-FFF2-40B4-BE49-F238E27FC236}">
                <a16:creationId xmlns:a16="http://schemas.microsoft.com/office/drawing/2014/main" id="{3878E038-4E50-4899-AC81-40FF5A24A7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3257FC-920D-41DD-891C-BE37CD0C38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A1DAB-7308-4566-A88A-4DFE2AC484A1}" type="slidenum">
              <a:rPr lang="en-US" smtClean="0"/>
              <a:t>‹#›</a:t>
            </a:fld>
            <a:endParaRPr lang="en-US"/>
          </a:p>
        </p:txBody>
      </p:sp>
    </p:spTree>
    <p:extLst>
      <p:ext uri="{BB962C8B-B14F-4D97-AF65-F5344CB8AC3E}">
        <p14:creationId xmlns:p14="http://schemas.microsoft.com/office/powerpoint/2010/main" val="3993465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D24AF8-7439-4E5B-9A3F-E3C75B873236}"/>
              </a:ext>
            </a:extLst>
          </p:cNvPr>
          <p:cNvPicPr>
            <a:picLocks noChangeAspect="1"/>
          </p:cNvPicPr>
          <p:nvPr/>
        </p:nvPicPr>
        <p:blipFill>
          <a:blip r:embed="rId2"/>
          <a:stretch>
            <a:fillRect/>
          </a:stretch>
        </p:blipFill>
        <p:spPr>
          <a:xfrm>
            <a:off x="1924" y="0"/>
            <a:ext cx="12198385" cy="6867115"/>
          </a:xfrm>
          <a:prstGeom prst="rect">
            <a:avLst/>
          </a:prstGeom>
        </p:spPr>
      </p:pic>
      <p:sp>
        <p:nvSpPr>
          <p:cNvPr id="2" name="Title 1">
            <a:extLst>
              <a:ext uri="{FF2B5EF4-FFF2-40B4-BE49-F238E27FC236}">
                <a16:creationId xmlns:a16="http://schemas.microsoft.com/office/drawing/2014/main" id="{11FA2FCD-B1D0-4E0C-B97E-F6BC9DD4815E}"/>
              </a:ext>
            </a:extLst>
          </p:cNvPr>
          <p:cNvSpPr>
            <a:spLocks noGrp="1"/>
          </p:cNvSpPr>
          <p:nvPr>
            <p:ph type="ctrTitle"/>
          </p:nvPr>
        </p:nvSpPr>
        <p:spPr/>
        <p:txBody>
          <a:bodyPr/>
          <a:lstStyle/>
          <a:p>
            <a:r>
              <a:rPr lang="en-US" dirty="0">
                <a:solidFill>
                  <a:schemeClr val="bg1"/>
                </a:solidFill>
                <a:effectLst>
                  <a:glow rad="228600">
                    <a:schemeClr val="accent1">
                      <a:lumMod val="50000"/>
                      <a:alpha val="40000"/>
                    </a:schemeClr>
                  </a:glow>
                </a:effectLst>
              </a:rPr>
              <a:t>Studies in the Epistles</a:t>
            </a:r>
          </a:p>
        </p:txBody>
      </p:sp>
      <p:sp>
        <p:nvSpPr>
          <p:cNvPr id="3" name="Subtitle 2">
            <a:extLst>
              <a:ext uri="{FF2B5EF4-FFF2-40B4-BE49-F238E27FC236}">
                <a16:creationId xmlns:a16="http://schemas.microsoft.com/office/drawing/2014/main" id="{BE62BDA6-7398-4DF3-A604-CA312CCD5470}"/>
              </a:ext>
            </a:extLst>
          </p:cNvPr>
          <p:cNvSpPr>
            <a:spLocks noGrp="1"/>
          </p:cNvSpPr>
          <p:nvPr>
            <p:ph type="subTitle" idx="1"/>
          </p:nvPr>
        </p:nvSpPr>
        <p:spPr/>
        <p:txBody>
          <a:bodyPr>
            <a:normAutofit/>
          </a:bodyPr>
          <a:lstStyle/>
          <a:p>
            <a:r>
              <a:rPr lang="en-US" sz="3600" cap="small" dirty="0">
                <a:solidFill>
                  <a:schemeClr val="bg1"/>
                </a:solidFill>
                <a:effectLst>
                  <a:glow rad="228600">
                    <a:schemeClr val="accent1">
                      <a:lumMod val="50000"/>
                      <a:alpha val="40000"/>
                    </a:schemeClr>
                  </a:glow>
                </a:effectLst>
              </a:rPr>
              <a:t>Foundations  </a:t>
            </a:r>
            <a:r>
              <a:rPr lang="en-US" sz="3600" cap="small" dirty="0">
                <a:solidFill>
                  <a:schemeClr val="bg1"/>
                </a:solidFill>
                <a:effectLst>
                  <a:glow rad="228600">
                    <a:schemeClr val="accent1">
                      <a:lumMod val="50000"/>
                      <a:alpha val="40000"/>
                    </a:schemeClr>
                  </a:glow>
                </a:effectLst>
                <a:sym typeface="Wingdings" panose="05000000000000000000" pitchFamily="2" charset="2"/>
              </a:rPr>
              <a:t>  </a:t>
            </a:r>
            <a:r>
              <a:rPr lang="en-US" sz="3600" cap="small" dirty="0">
                <a:solidFill>
                  <a:schemeClr val="bg1"/>
                </a:solidFill>
                <a:effectLst>
                  <a:glow rad="228600">
                    <a:schemeClr val="accent1">
                      <a:lumMod val="50000"/>
                      <a:alpha val="40000"/>
                    </a:schemeClr>
                  </a:glow>
                </a:effectLst>
              </a:rPr>
              <a:t>Quarter 14</a:t>
            </a:r>
          </a:p>
          <a:p>
            <a:r>
              <a:rPr lang="en-US" sz="2800" dirty="0">
                <a:solidFill>
                  <a:schemeClr val="bg1"/>
                </a:solidFill>
                <a:effectLst>
                  <a:glow rad="228600">
                    <a:schemeClr val="accent1">
                      <a:lumMod val="50000"/>
                      <a:alpha val="40000"/>
                    </a:schemeClr>
                  </a:glow>
                </a:effectLst>
              </a:rPr>
              <a:t>Lesson Four: Romans 9-11</a:t>
            </a:r>
          </a:p>
        </p:txBody>
      </p:sp>
      <p:pic>
        <p:nvPicPr>
          <p:cNvPr id="4" name="Picture 3">
            <a:extLst>
              <a:ext uri="{FF2B5EF4-FFF2-40B4-BE49-F238E27FC236}">
                <a16:creationId xmlns:a16="http://schemas.microsoft.com/office/drawing/2014/main" id="{0AD18997-D70C-4347-A358-C2ACF8D3240D}"/>
              </a:ext>
            </a:extLst>
          </p:cNvPr>
          <p:cNvPicPr>
            <a:picLocks noChangeAspect="1"/>
          </p:cNvPicPr>
          <p:nvPr/>
        </p:nvPicPr>
        <p:blipFill>
          <a:blip r:embed="rId3"/>
          <a:stretch>
            <a:fillRect/>
          </a:stretch>
        </p:blipFill>
        <p:spPr>
          <a:xfrm>
            <a:off x="9585434" y="5490942"/>
            <a:ext cx="2288409" cy="1212608"/>
          </a:xfrm>
          <a:prstGeom prst="rect">
            <a:avLst/>
          </a:prstGeom>
        </p:spPr>
      </p:pic>
    </p:spTree>
    <p:extLst>
      <p:ext uri="{BB962C8B-B14F-4D97-AF65-F5344CB8AC3E}">
        <p14:creationId xmlns:p14="http://schemas.microsoft.com/office/powerpoint/2010/main" val="3733809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518F-9C14-48FC-8875-7C45A91CE00F}"/>
              </a:ext>
            </a:extLst>
          </p:cNvPr>
          <p:cNvSpPr>
            <a:spLocks noGrp="1"/>
          </p:cNvSpPr>
          <p:nvPr>
            <p:ph type="title"/>
          </p:nvPr>
        </p:nvSpPr>
        <p:spPr>
          <a:xfrm>
            <a:off x="522721" y="248594"/>
            <a:ext cx="11146557" cy="1325563"/>
          </a:xfrm>
        </p:spPr>
        <p:txBody>
          <a:bodyPr>
            <a:normAutofit/>
          </a:bodyPr>
          <a:lstStyle/>
          <a:p>
            <a:r>
              <a:rPr lang="en-US" sz="4000" dirty="0">
                <a:solidFill>
                  <a:schemeClr val="bg1"/>
                </a:solidFill>
              </a:rPr>
              <a:t>Characteristics of the Life Transformed by Grace</a:t>
            </a:r>
            <a:br>
              <a:rPr lang="en-US" sz="4000" dirty="0">
                <a:solidFill>
                  <a:schemeClr val="bg1"/>
                </a:solidFill>
              </a:rPr>
            </a:br>
            <a:r>
              <a:rPr lang="en-US" sz="3200" i="1" dirty="0">
                <a:solidFill>
                  <a:schemeClr val="bg1"/>
                </a:solidFill>
              </a:rPr>
              <a:t>(Romans 12-16)</a:t>
            </a:r>
            <a:endParaRPr lang="en-US" i="1" dirty="0">
              <a:solidFill>
                <a:schemeClr val="bg1"/>
              </a:solidFill>
            </a:endParaRPr>
          </a:p>
        </p:txBody>
      </p:sp>
      <p:sp>
        <p:nvSpPr>
          <p:cNvPr id="3" name="Content Placeholder 2">
            <a:extLst>
              <a:ext uri="{FF2B5EF4-FFF2-40B4-BE49-F238E27FC236}">
                <a16:creationId xmlns:a16="http://schemas.microsoft.com/office/drawing/2014/main" id="{58DBBC68-842D-4D6A-9BF2-8C3A716DD2B9}"/>
              </a:ext>
            </a:extLst>
          </p:cNvPr>
          <p:cNvSpPr>
            <a:spLocks noGrp="1"/>
          </p:cNvSpPr>
          <p:nvPr>
            <p:ph idx="1"/>
          </p:nvPr>
        </p:nvSpPr>
        <p:spPr>
          <a:xfrm>
            <a:off x="522721" y="1493134"/>
            <a:ext cx="11491801" cy="5497974"/>
          </a:xfrm>
        </p:spPr>
        <p:txBody>
          <a:bodyPr>
            <a:normAutofit lnSpcReduction="10000"/>
          </a:bodyPr>
          <a:lstStyle/>
          <a:p>
            <a:pPr marL="0" lvl="0" indent="0">
              <a:buNone/>
              <a:defRPr/>
            </a:pPr>
            <a:r>
              <a:rPr lang="en-US" sz="3300" b="1" cap="small" dirty="0">
                <a:solidFill>
                  <a:schemeClr val="accent1">
                    <a:lumMod val="40000"/>
                    <a:lumOff val="60000"/>
                  </a:schemeClr>
                </a:solidFill>
                <a:highlight>
                  <a:srgbClr val="000000"/>
                </a:highlight>
              </a:rPr>
              <a:t>Transformed to treat one another with Love (15:1-33) </a:t>
            </a:r>
          </a:p>
          <a:p>
            <a:pPr marL="288925" lvl="0" indent="-288925">
              <a:defRPr/>
            </a:pPr>
            <a:r>
              <a:rPr lang="en-US" sz="3200" dirty="0">
                <a:solidFill>
                  <a:prstClr val="white"/>
                </a:solidFill>
                <a:effectLst/>
              </a:rPr>
              <a:t>Christ is our example (15:1-7).</a:t>
            </a:r>
          </a:p>
          <a:p>
            <a:pPr marL="566738" lvl="1" indent="-277813">
              <a:defRPr/>
            </a:pPr>
            <a:r>
              <a:rPr lang="en-US" sz="2800" i="1" dirty="0">
                <a:solidFill>
                  <a:schemeClr val="accent4">
                    <a:lumMod val="40000"/>
                    <a:lumOff val="60000"/>
                  </a:schemeClr>
                </a:solidFill>
                <a:effectLst/>
              </a:rPr>
              <a:t>As </a:t>
            </a:r>
            <a:r>
              <a:rPr lang="en-US" sz="2800" i="1" dirty="0">
                <a:solidFill>
                  <a:schemeClr val="accent4">
                    <a:lumMod val="40000"/>
                    <a:lumOff val="60000"/>
                  </a:schemeClr>
                </a:solidFill>
                <a:effectLst>
                  <a:glow rad="228600">
                    <a:schemeClr val="accent2">
                      <a:satMod val="175000"/>
                      <a:alpha val="40000"/>
                    </a:schemeClr>
                  </a:glow>
                </a:effectLst>
              </a:rPr>
              <a:t>He bore reproach for us</a:t>
            </a:r>
            <a:r>
              <a:rPr lang="en-US" sz="2800" i="1" dirty="0">
                <a:solidFill>
                  <a:schemeClr val="accent4">
                    <a:lumMod val="40000"/>
                    <a:lumOff val="60000"/>
                  </a:schemeClr>
                </a:solidFill>
                <a:effectLst/>
              </a:rPr>
              <a:t>, we are to accommodate the consciences and differing lawful practices of others.</a:t>
            </a:r>
          </a:p>
          <a:p>
            <a:pPr marL="682625" lvl="2" indent="-219075">
              <a:defRPr/>
            </a:pPr>
            <a:r>
              <a:rPr lang="en-US" sz="2400" b="1" dirty="0">
                <a:solidFill>
                  <a:schemeClr val="accent1">
                    <a:lumMod val="20000"/>
                    <a:lumOff val="80000"/>
                  </a:schemeClr>
                </a:solidFill>
                <a:effectLst/>
              </a:rPr>
              <a:t>NOTE: Things written in the Old Testament are for our learning and produce hope!</a:t>
            </a:r>
          </a:p>
          <a:p>
            <a:pPr marL="566738" lvl="1" indent="-277813">
              <a:defRPr/>
            </a:pPr>
            <a:r>
              <a:rPr lang="en-US" sz="2800" i="1" dirty="0">
                <a:solidFill>
                  <a:schemeClr val="accent4">
                    <a:lumMod val="40000"/>
                    <a:lumOff val="60000"/>
                  </a:schemeClr>
                </a:solidFill>
              </a:rPr>
              <a:t>This will facilitate our UNITY and enable us to glorify God with “one mind and one mouth.”</a:t>
            </a:r>
            <a:endParaRPr lang="en-US" sz="2800" i="1" dirty="0">
              <a:solidFill>
                <a:schemeClr val="accent4">
                  <a:lumMod val="40000"/>
                  <a:lumOff val="60000"/>
                </a:schemeClr>
              </a:solidFill>
              <a:effectLst/>
            </a:endParaRPr>
          </a:p>
          <a:p>
            <a:pPr marL="288925" indent="-288925">
              <a:defRPr/>
            </a:pPr>
            <a:r>
              <a:rPr lang="en-US" sz="3200" dirty="0">
                <a:solidFill>
                  <a:prstClr val="white"/>
                </a:solidFill>
              </a:rPr>
              <a:t>Christ became a servant to both Jews and Gentiles (15:8-13). </a:t>
            </a:r>
          </a:p>
          <a:p>
            <a:pPr marL="509588" lvl="1" indent="-220663">
              <a:defRPr/>
            </a:pPr>
            <a:r>
              <a:rPr lang="en-US" sz="2800" i="1" dirty="0">
                <a:solidFill>
                  <a:schemeClr val="accent4">
                    <a:lumMod val="40000"/>
                    <a:lumOff val="60000"/>
                  </a:schemeClr>
                </a:solidFill>
              </a:rPr>
              <a:t>He is the confirmation and culmination of promises made to the Jews.</a:t>
            </a:r>
          </a:p>
          <a:p>
            <a:pPr marL="509588" lvl="1" indent="-220663">
              <a:defRPr/>
            </a:pPr>
            <a:r>
              <a:rPr lang="en-US" sz="2800" i="1" dirty="0">
                <a:solidFill>
                  <a:schemeClr val="accent4">
                    <a:lumMod val="40000"/>
                    <a:lumOff val="60000"/>
                  </a:schemeClr>
                </a:solidFill>
              </a:rPr>
              <a:t>He brought hope to the Gentiles. </a:t>
            </a:r>
          </a:p>
          <a:p>
            <a:pPr marL="284163" indent="-284163">
              <a:defRPr/>
            </a:pPr>
            <a:r>
              <a:rPr lang="en-US" sz="3200" dirty="0">
                <a:solidFill>
                  <a:schemeClr val="bg1"/>
                </a:solidFill>
              </a:rPr>
              <a:t>It was thus Paul’s great joy to take the gospel to the Gentiles (15:14-21).</a:t>
            </a:r>
          </a:p>
        </p:txBody>
      </p:sp>
    </p:spTree>
    <p:extLst>
      <p:ext uri="{BB962C8B-B14F-4D97-AF65-F5344CB8AC3E}">
        <p14:creationId xmlns:p14="http://schemas.microsoft.com/office/powerpoint/2010/main" val="16222672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arn(inVertical)">
                                      <p:cBhvr>
                                        <p:cTn id="29" dur="500"/>
                                        <p:tgtEl>
                                          <p:spTgt spid="3">
                                            <p:txEl>
                                              <p:pRg st="6" end="6"/>
                                            </p:txEl>
                                          </p:spTgt>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arn(inVertical)">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518F-9C14-48FC-8875-7C45A91CE00F}"/>
              </a:ext>
            </a:extLst>
          </p:cNvPr>
          <p:cNvSpPr>
            <a:spLocks noGrp="1"/>
          </p:cNvSpPr>
          <p:nvPr>
            <p:ph type="title"/>
          </p:nvPr>
        </p:nvSpPr>
        <p:spPr>
          <a:xfrm>
            <a:off x="522721" y="248594"/>
            <a:ext cx="11146557" cy="1325563"/>
          </a:xfrm>
        </p:spPr>
        <p:txBody>
          <a:bodyPr>
            <a:normAutofit/>
          </a:bodyPr>
          <a:lstStyle/>
          <a:p>
            <a:r>
              <a:rPr lang="en-US" sz="4000" dirty="0">
                <a:solidFill>
                  <a:schemeClr val="bg1"/>
                </a:solidFill>
              </a:rPr>
              <a:t>Characteristics of the Life Transformed by Grace</a:t>
            </a:r>
            <a:br>
              <a:rPr lang="en-US" sz="4000" dirty="0">
                <a:solidFill>
                  <a:schemeClr val="bg1"/>
                </a:solidFill>
              </a:rPr>
            </a:br>
            <a:r>
              <a:rPr lang="en-US" sz="3200" i="1" dirty="0">
                <a:solidFill>
                  <a:schemeClr val="bg1"/>
                </a:solidFill>
              </a:rPr>
              <a:t>(Romans 12-16)</a:t>
            </a:r>
            <a:endParaRPr lang="en-US" i="1" dirty="0">
              <a:solidFill>
                <a:schemeClr val="bg1"/>
              </a:solidFill>
            </a:endParaRPr>
          </a:p>
        </p:txBody>
      </p:sp>
      <p:sp>
        <p:nvSpPr>
          <p:cNvPr id="3" name="Content Placeholder 2">
            <a:extLst>
              <a:ext uri="{FF2B5EF4-FFF2-40B4-BE49-F238E27FC236}">
                <a16:creationId xmlns:a16="http://schemas.microsoft.com/office/drawing/2014/main" id="{58DBBC68-842D-4D6A-9BF2-8C3A716DD2B9}"/>
              </a:ext>
            </a:extLst>
          </p:cNvPr>
          <p:cNvSpPr>
            <a:spLocks noGrp="1"/>
          </p:cNvSpPr>
          <p:nvPr>
            <p:ph idx="1"/>
          </p:nvPr>
        </p:nvSpPr>
        <p:spPr>
          <a:xfrm>
            <a:off x="522721" y="1493134"/>
            <a:ext cx="11491801" cy="5497974"/>
          </a:xfrm>
        </p:spPr>
        <p:txBody>
          <a:bodyPr>
            <a:normAutofit/>
          </a:bodyPr>
          <a:lstStyle/>
          <a:p>
            <a:pPr marL="0" lvl="0" indent="0">
              <a:buNone/>
              <a:defRPr/>
            </a:pPr>
            <a:r>
              <a:rPr lang="en-US" sz="3300" b="1" cap="small" dirty="0">
                <a:solidFill>
                  <a:schemeClr val="accent1">
                    <a:lumMod val="40000"/>
                    <a:lumOff val="60000"/>
                  </a:schemeClr>
                </a:solidFill>
                <a:highlight>
                  <a:srgbClr val="000000"/>
                </a:highlight>
              </a:rPr>
              <a:t>Transformed to treat one another with Love (15:1-33) </a:t>
            </a:r>
          </a:p>
          <a:p>
            <a:pPr marL="288925" lvl="0" indent="-288925">
              <a:defRPr/>
            </a:pPr>
            <a:r>
              <a:rPr lang="en-US" sz="3200" dirty="0">
                <a:solidFill>
                  <a:prstClr val="white"/>
                </a:solidFill>
                <a:effectLst/>
              </a:rPr>
              <a:t>Paul’s plans for </a:t>
            </a:r>
            <a:r>
              <a:rPr lang="en-US" sz="3200" dirty="0">
                <a:solidFill>
                  <a:prstClr val="white"/>
                </a:solidFill>
                <a:effectLst>
                  <a:glow rad="228600">
                    <a:schemeClr val="accent2">
                      <a:satMod val="175000"/>
                      <a:alpha val="40000"/>
                    </a:schemeClr>
                  </a:glow>
                </a:effectLst>
              </a:rPr>
              <a:t>future</a:t>
            </a:r>
            <a:r>
              <a:rPr lang="en-US" sz="3200" dirty="0">
                <a:solidFill>
                  <a:prstClr val="white"/>
                </a:solidFill>
                <a:effectLst/>
              </a:rPr>
              <a:t> </a:t>
            </a:r>
            <a:r>
              <a:rPr lang="en-US" sz="3200" dirty="0">
                <a:solidFill>
                  <a:prstClr val="white"/>
                </a:solidFill>
                <a:effectLst>
                  <a:glow rad="228600">
                    <a:schemeClr val="accent2">
                      <a:satMod val="175000"/>
                      <a:alpha val="40000"/>
                    </a:schemeClr>
                  </a:glow>
                </a:effectLst>
              </a:rPr>
              <a:t>fellowship</a:t>
            </a:r>
            <a:r>
              <a:rPr lang="en-US" sz="3200" dirty="0">
                <a:solidFill>
                  <a:prstClr val="white"/>
                </a:solidFill>
                <a:effectLst/>
              </a:rPr>
              <a:t> (15:22-33).</a:t>
            </a:r>
          </a:p>
          <a:p>
            <a:pPr marL="566738" lvl="1" indent="-277813">
              <a:defRPr/>
            </a:pPr>
            <a:r>
              <a:rPr lang="en-US" sz="2800" i="1" dirty="0">
                <a:solidFill>
                  <a:schemeClr val="accent4">
                    <a:lumMod val="40000"/>
                    <a:lumOff val="60000"/>
                  </a:schemeClr>
                </a:solidFill>
                <a:effectLst/>
              </a:rPr>
              <a:t>He longed to visit and have fellowship with those in Rome to whom he is writing (15:22-24, 29, 32).</a:t>
            </a:r>
          </a:p>
          <a:p>
            <a:pPr marL="566738" lvl="1" indent="-277813">
              <a:defRPr/>
            </a:pPr>
            <a:r>
              <a:rPr lang="en-US" sz="2800" i="1" dirty="0">
                <a:solidFill>
                  <a:schemeClr val="accent4">
                    <a:lumMod val="40000"/>
                    <a:lumOff val="60000"/>
                  </a:schemeClr>
                </a:solidFill>
                <a:effectLst/>
              </a:rPr>
              <a:t>At present</a:t>
            </a:r>
            <a:r>
              <a:rPr lang="en-US" sz="2800" i="1" dirty="0">
                <a:solidFill>
                  <a:schemeClr val="accent4">
                    <a:lumMod val="40000"/>
                    <a:lumOff val="60000"/>
                  </a:schemeClr>
                </a:solidFill>
              </a:rPr>
              <a:t>, he was headed to Jerusalem to with a gift for poor saints from Gentile churches which would serve as a seal of their fellowship (15:25-28). </a:t>
            </a:r>
            <a:endParaRPr lang="en-US" sz="2800" i="1" dirty="0">
              <a:solidFill>
                <a:schemeClr val="accent4">
                  <a:lumMod val="40000"/>
                  <a:lumOff val="60000"/>
                </a:schemeClr>
              </a:solidFill>
              <a:effectLst/>
            </a:endParaRPr>
          </a:p>
          <a:p>
            <a:pPr marL="509588" lvl="1" indent="-220663">
              <a:defRPr/>
            </a:pPr>
            <a:r>
              <a:rPr lang="en-US" sz="2800" i="1" dirty="0">
                <a:solidFill>
                  <a:schemeClr val="accent4">
                    <a:lumMod val="40000"/>
                    <a:lumOff val="60000"/>
                  </a:schemeClr>
                </a:solidFill>
              </a:rPr>
              <a:t>He asks for prayers for the success of this mission and protection from unbelievers in Judea (15:30-31).</a:t>
            </a:r>
          </a:p>
        </p:txBody>
      </p:sp>
    </p:spTree>
    <p:extLst>
      <p:ext uri="{BB962C8B-B14F-4D97-AF65-F5344CB8AC3E}">
        <p14:creationId xmlns:p14="http://schemas.microsoft.com/office/powerpoint/2010/main" val="42367131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518F-9C14-48FC-8875-7C45A91CE00F}"/>
              </a:ext>
            </a:extLst>
          </p:cNvPr>
          <p:cNvSpPr>
            <a:spLocks noGrp="1"/>
          </p:cNvSpPr>
          <p:nvPr>
            <p:ph type="title"/>
          </p:nvPr>
        </p:nvSpPr>
        <p:spPr>
          <a:xfrm>
            <a:off x="522721" y="248594"/>
            <a:ext cx="11146557" cy="1325563"/>
          </a:xfrm>
        </p:spPr>
        <p:txBody>
          <a:bodyPr>
            <a:normAutofit/>
          </a:bodyPr>
          <a:lstStyle/>
          <a:p>
            <a:r>
              <a:rPr lang="en-US" sz="4000" dirty="0">
                <a:solidFill>
                  <a:schemeClr val="bg1"/>
                </a:solidFill>
              </a:rPr>
              <a:t>Characteristics of the Life Transformed by Grace</a:t>
            </a:r>
            <a:br>
              <a:rPr lang="en-US" sz="4000" dirty="0">
                <a:solidFill>
                  <a:schemeClr val="bg1"/>
                </a:solidFill>
              </a:rPr>
            </a:br>
            <a:r>
              <a:rPr lang="en-US" sz="3200" i="1" dirty="0">
                <a:solidFill>
                  <a:schemeClr val="bg1"/>
                </a:solidFill>
              </a:rPr>
              <a:t>(Romans 12-16)</a:t>
            </a:r>
            <a:endParaRPr lang="en-US" i="1" dirty="0">
              <a:solidFill>
                <a:schemeClr val="bg1"/>
              </a:solidFill>
            </a:endParaRPr>
          </a:p>
        </p:txBody>
      </p:sp>
      <p:sp>
        <p:nvSpPr>
          <p:cNvPr id="3" name="Content Placeholder 2">
            <a:extLst>
              <a:ext uri="{FF2B5EF4-FFF2-40B4-BE49-F238E27FC236}">
                <a16:creationId xmlns:a16="http://schemas.microsoft.com/office/drawing/2014/main" id="{58DBBC68-842D-4D6A-9BF2-8C3A716DD2B9}"/>
              </a:ext>
            </a:extLst>
          </p:cNvPr>
          <p:cNvSpPr>
            <a:spLocks noGrp="1"/>
          </p:cNvSpPr>
          <p:nvPr>
            <p:ph idx="1"/>
          </p:nvPr>
        </p:nvSpPr>
        <p:spPr>
          <a:xfrm>
            <a:off x="522722" y="1493134"/>
            <a:ext cx="11514950" cy="5497974"/>
          </a:xfrm>
        </p:spPr>
        <p:txBody>
          <a:bodyPr>
            <a:normAutofit/>
          </a:bodyPr>
          <a:lstStyle/>
          <a:p>
            <a:pPr marL="0" lvl="0" indent="0">
              <a:buNone/>
              <a:defRPr/>
            </a:pPr>
            <a:r>
              <a:rPr lang="en-US" sz="3300" b="1" cap="small" dirty="0">
                <a:solidFill>
                  <a:schemeClr val="accent1">
                    <a:lumMod val="40000"/>
                    <a:lumOff val="60000"/>
                  </a:schemeClr>
                </a:solidFill>
                <a:highlight>
                  <a:srgbClr val="000000"/>
                </a:highlight>
              </a:rPr>
              <a:t>Greetings, warnings, and exhortations (16:1-27) </a:t>
            </a:r>
          </a:p>
          <a:p>
            <a:pPr marL="288925" lvl="0" indent="-288925">
              <a:defRPr/>
            </a:pPr>
            <a:r>
              <a:rPr lang="en-US" sz="3200" dirty="0">
                <a:solidFill>
                  <a:prstClr val="white"/>
                </a:solidFill>
                <a:effectLst/>
              </a:rPr>
              <a:t>Paul sends personal greetings and commendations (16:1-16).</a:t>
            </a:r>
          </a:p>
          <a:p>
            <a:pPr marL="566738" lvl="1" indent="-277813">
              <a:defRPr/>
            </a:pPr>
            <a:r>
              <a:rPr lang="en-US" sz="2800" i="1" dirty="0">
                <a:solidFill>
                  <a:schemeClr val="accent4">
                    <a:lumMod val="40000"/>
                    <a:lumOff val="60000"/>
                  </a:schemeClr>
                </a:solidFill>
                <a:effectLst/>
              </a:rPr>
              <a:t>To </a:t>
            </a:r>
            <a:r>
              <a:rPr lang="en-US" sz="2800" i="1" dirty="0">
                <a:solidFill>
                  <a:schemeClr val="accent4">
                    <a:lumMod val="40000"/>
                    <a:lumOff val="60000"/>
                  </a:schemeClr>
                </a:solidFill>
                <a:effectLst>
                  <a:glow rad="228600">
                    <a:schemeClr val="accent2">
                      <a:satMod val="175000"/>
                      <a:alpha val="40000"/>
                    </a:schemeClr>
                  </a:glow>
                </a:effectLst>
              </a:rPr>
              <a:t>Phoebe, </a:t>
            </a:r>
            <a:r>
              <a:rPr lang="en-US" sz="2800" i="1" dirty="0">
                <a:solidFill>
                  <a:schemeClr val="accent4">
                    <a:lumMod val="40000"/>
                    <a:lumOff val="60000"/>
                  </a:schemeClr>
                </a:solidFill>
                <a:effectLst/>
              </a:rPr>
              <a:t>a servant of the church in </a:t>
            </a:r>
            <a:r>
              <a:rPr lang="en-US" sz="2800" i="1" dirty="0" err="1">
                <a:solidFill>
                  <a:schemeClr val="accent4">
                    <a:lumMod val="40000"/>
                    <a:lumOff val="60000"/>
                  </a:schemeClr>
                </a:solidFill>
                <a:effectLst/>
              </a:rPr>
              <a:t>Cenchrea</a:t>
            </a:r>
            <a:r>
              <a:rPr lang="en-US" sz="2800" i="1" dirty="0">
                <a:solidFill>
                  <a:schemeClr val="accent4">
                    <a:lumMod val="40000"/>
                    <a:lumOff val="60000"/>
                  </a:schemeClr>
                </a:solidFill>
                <a:effectLst/>
              </a:rPr>
              <a:t> and “a helper of many” (15:1-2).</a:t>
            </a:r>
          </a:p>
          <a:p>
            <a:pPr marL="566738" lvl="1" indent="-277813">
              <a:defRPr/>
            </a:pPr>
            <a:r>
              <a:rPr lang="en-US" sz="2800" i="1" dirty="0">
                <a:solidFill>
                  <a:schemeClr val="accent4">
                    <a:lumMod val="40000"/>
                    <a:lumOff val="60000"/>
                  </a:schemeClr>
                </a:solidFill>
              </a:rPr>
              <a:t>To </a:t>
            </a:r>
            <a:r>
              <a:rPr lang="en-US" sz="2800" i="1" dirty="0">
                <a:solidFill>
                  <a:schemeClr val="accent4">
                    <a:lumMod val="40000"/>
                    <a:lumOff val="60000"/>
                  </a:schemeClr>
                </a:solidFill>
                <a:effectLst>
                  <a:glow rad="228600">
                    <a:schemeClr val="accent2">
                      <a:satMod val="175000"/>
                      <a:alpha val="40000"/>
                    </a:schemeClr>
                  </a:glow>
                </a:effectLst>
              </a:rPr>
              <a:t>Priscilla and Aquila</a:t>
            </a:r>
            <a:r>
              <a:rPr lang="en-US" sz="2800" i="1" dirty="0">
                <a:solidFill>
                  <a:schemeClr val="accent4">
                    <a:lumMod val="40000"/>
                    <a:lumOff val="60000"/>
                  </a:schemeClr>
                </a:solidFill>
              </a:rPr>
              <a:t>, his devoted fellow workers who had risked their lives for him – and to the church in their house (15:3-5a).</a:t>
            </a:r>
          </a:p>
          <a:p>
            <a:pPr marL="566738" lvl="1" indent="-277813">
              <a:defRPr/>
            </a:pPr>
            <a:r>
              <a:rPr lang="en-US" sz="2800" i="1" dirty="0">
                <a:solidFill>
                  <a:schemeClr val="accent4">
                    <a:lumMod val="40000"/>
                    <a:lumOff val="60000"/>
                  </a:schemeClr>
                </a:solidFill>
              </a:rPr>
              <a:t>To </a:t>
            </a:r>
            <a:r>
              <a:rPr lang="en-US" sz="2800" i="1" dirty="0" err="1">
                <a:solidFill>
                  <a:schemeClr val="accent4">
                    <a:lumMod val="40000"/>
                    <a:lumOff val="60000"/>
                  </a:schemeClr>
                </a:solidFill>
              </a:rPr>
              <a:t>Epaenetus</a:t>
            </a:r>
            <a:r>
              <a:rPr lang="en-US" sz="2800" i="1" dirty="0">
                <a:solidFill>
                  <a:schemeClr val="accent4">
                    <a:lumMod val="40000"/>
                    <a:lumOff val="60000"/>
                  </a:schemeClr>
                </a:solidFill>
              </a:rPr>
              <a:t>, who is the </a:t>
            </a:r>
            <a:r>
              <a:rPr lang="en-US" sz="2800" i="1" dirty="0" err="1">
                <a:solidFill>
                  <a:schemeClr val="accent4">
                    <a:lumMod val="40000"/>
                    <a:lumOff val="60000"/>
                  </a:schemeClr>
                </a:solidFill>
              </a:rPr>
              <a:t>firstfruits</a:t>
            </a:r>
            <a:r>
              <a:rPr lang="en-US" sz="2800" i="1" dirty="0">
                <a:solidFill>
                  <a:schemeClr val="accent4">
                    <a:lumMod val="40000"/>
                    <a:lumOff val="60000"/>
                  </a:schemeClr>
                </a:solidFill>
              </a:rPr>
              <a:t> of Achaia to Christ (15:5b).</a:t>
            </a:r>
          </a:p>
          <a:p>
            <a:pPr marL="566738" lvl="1" indent="-277813">
              <a:defRPr/>
            </a:pPr>
            <a:r>
              <a:rPr lang="en-US" sz="2800" i="1" dirty="0">
                <a:solidFill>
                  <a:schemeClr val="accent4">
                    <a:lumMod val="40000"/>
                    <a:lumOff val="60000"/>
                  </a:schemeClr>
                </a:solidFill>
              </a:rPr>
              <a:t>To Mary, Andronicus and </a:t>
            </a:r>
            <a:r>
              <a:rPr lang="en-US" sz="2800" i="1" dirty="0" err="1">
                <a:solidFill>
                  <a:schemeClr val="accent4">
                    <a:lumMod val="40000"/>
                    <a:lumOff val="60000"/>
                  </a:schemeClr>
                </a:solidFill>
              </a:rPr>
              <a:t>Junia</a:t>
            </a:r>
            <a:r>
              <a:rPr lang="en-US" sz="2800" i="1" dirty="0">
                <a:solidFill>
                  <a:schemeClr val="accent4">
                    <a:lumMod val="40000"/>
                    <a:lumOff val="60000"/>
                  </a:schemeClr>
                </a:solidFill>
              </a:rPr>
              <a:t>, </a:t>
            </a:r>
            <a:r>
              <a:rPr lang="en-US" sz="2800" i="1" dirty="0" err="1">
                <a:solidFill>
                  <a:schemeClr val="accent4">
                    <a:lumMod val="40000"/>
                    <a:lumOff val="60000"/>
                  </a:schemeClr>
                </a:solidFill>
              </a:rPr>
              <a:t>Amplias</a:t>
            </a:r>
            <a:r>
              <a:rPr lang="en-US" sz="2800" i="1" dirty="0">
                <a:solidFill>
                  <a:schemeClr val="accent4">
                    <a:lumMod val="40000"/>
                    <a:lumOff val="60000"/>
                  </a:schemeClr>
                </a:solidFill>
              </a:rPr>
              <a:t>, </a:t>
            </a:r>
            <a:r>
              <a:rPr lang="en-US" sz="2800" i="1" dirty="0" err="1">
                <a:solidFill>
                  <a:schemeClr val="accent4">
                    <a:lumMod val="40000"/>
                    <a:lumOff val="60000"/>
                  </a:schemeClr>
                </a:solidFill>
              </a:rPr>
              <a:t>Urbanus</a:t>
            </a:r>
            <a:r>
              <a:rPr lang="en-US" sz="2800" i="1" dirty="0">
                <a:solidFill>
                  <a:schemeClr val="accent4">
                    <a:lumMod val="40000"/>
                    <a:lumOff val="60000"/>
                  </a:schemeClr>
                </a:solidFill>
              </a:rPr>
              <a:t>, Apelles, the house-hold of </a:t>
            </a:r>
            <a:r>
              <a:rPr lang="en-US" sz="2800" i="1" dirty="0" err="1">
                <a:solidFill>
                  <a:schemeClr val="accent4">
                    <a:lumMod val="40000"/>
                    <a:lumOff val="60000"/>
                  </a:schemeClr>
                </a:solidFill>
              </a:rPr>
              <a:t>Aristobulus</a:t>
            </a:r>
            <a:r>
              <a:rPr lang="en-US" sz="2800" i="1" dirty="0">
                <a:solidFill>
                  <a:schemeClr val="accent4">
                    <a:lumMod val="40000"/>
                    <a:lumOff val="60000"/>
                  </a:schemeClr>
                </a:solidFill>
              </a:rPr>
              <a:t>, </a:t>
            </a:r>
            <a:r>
              <a:rPr lang="en-US" sz="2800" i="1" dirty="0" err="1">
                <a:solidFill>
                  <a:schemeClr val="accent4">
                    <a:lumMod val="40000"/>
                    <a:lumOff val="60000"/>
                  </a:schemeClr>
                </a:solidFill>
              </a:rPr>
              <a:t>Herodion</a:t>
            </a:r>
            <a:r>
              <a:rPr lang="en-US" sz="2800" i="1" dirty="0">
                <a:solidFill>
                  <a:schemeClr val="accent4">
                    <a:lumMod val="40000"/>
                    <a:lumOff val="60000"/>
                  </a:schemeClr>
                </a:solidFill>
              </a:rPr>
              <a:t>, he household of Narcissus, </a:t>
            </a:r>
            <a:r>
              <a:rPr lang="en-US" sz="2800" i="1" dirty="0" err="1">
                <a:solidFill>
                  <a:schemeClr val="accent4">
                    <a:lumMod val="40000"/>
                    <a:lumOff val="60000"/>
                  </a:schemeClr>
                </a:solidFill>
              </a:rPr>
              <a:t>Tryphena</a:t>
            </a:r>
            <a:r>
              <a:rPr lang="en-US" sz="2800" i="1" dirty="0">
                <a:solidFill>
                  <a:schemeClr val="accent4">
                    <a:lumMod val="40000"/>
                    <a:lumOff val="60000"/>
                  </a:schemeClr>
                </a:solidFill>
              </a:rPr>
              <a:t> and Tryphosa, Persis, Rufus, A</a:t>
            </a:r>
            <a:r>
              <a:rPr lang="es-ES" sz="2800" i="1" dirty="0" err="1">
                <a:solidFill>
                  <a:schemeClr val="accent4">
                    <a:lumMod val="40000"/>
                    <a:lumOff val="60000"/>
                  </a:schemeClr>
                </a:solidFill>
              </a:rPr>
              <a:t>syncritus</a:t>
            </a:r>
            <a:r>
              <a:rPr lang="es-ES" sz="2800" i="1" dirty="0">
                <a:solidFill>
                  <a:schemeClr val="accent4">
                    <a:lumMod val="40000"/>
                    <a:lumOff val="60000"/>
                  </a:schemeClr>
                </a:solidFill>
              </a:rPr>
              <a:t>, </a:t>
            </a:r>
            <a:r>
              <a:rPr lang="es-ES" sz="2800" i="1" dirty="0" err="1">
                <a:solidFill>
                  <a:schemeClr val="accent4">
                    <a:lumMod val="40000"/>
                    <a:lumOff val="60000"/>
                  </a:schemeClr>
                </a:solidFill>
              </a:rPr>
              <a:t>Phlegon</a:t>
            </a:r>
            <a:r>
              <a:rPr lang="es-ES" sz="2800" i="1" dirty="0">
                <a:solidFill>
                  <a:schemeClr val="accent4">
                    <a:lumMod val="40000"/>
                    <a:lumOff val="60000"/>
                  </a:schemeClr>
                </a:solidFill>
              </a:rPr>
              <a:t>, Hermas, </a:t>
            </a:r>
            <a:r>
              <a:rPr lang="es-ES" sz="2800" i="1" dirty="0" err="1">
                <a:solidFill>
                  <a:schemeClr val="accent4">
                    <a:lumMod val="40000"/>
                    <a:lumOff val="60000"/>
                  </a:schemeClr>
                </a:solidFill>
              </a:rPr>
              <a:t>Patrobas</a:t>
            </a:r>
            <a:r>
              <a:rPr lang="es-ES" sz="2800" i="1" dirty="0">
                <a:solidFill>
                  <a:schemeClr val="accent4">
                    <a:lumMod val="40000"/>
                    <a:lumOff val="60000"/>
                  </a:schemeClr>
                </a:solidFill>
              </a:rPr>
              <a:t>, Hermes, </a:t>
            </a:r>
            <a:r>
              <a:rPr lang="en-US" sz="2800" i="1" dirty="0" err="1">
                <a:solidFill>
                  <a:schemeClr val="accent4">
                    <a:lumMod val="40000"/>
                    <a:lumOff val="60000"/>
                  </a:schemeClr>
                </a:solidFill>
              </a:rPr>
              <a:t>Philologus</a:t>
            </a:r>
            <a:r>
              <a:rPr lang="en-US" sz="2800" i="1" dirty="0">
                <a:solidFill>
                  <a:schemeClr val="accent4">
                    <a:lumMod val="40000"/>
                    <a:lumOff val="60000"/>
                  </a:schemeClr>
                </a:solidFill>
              </a:rPr>
              <a:t> and Julia, Nereus and his sister, and </a:t>
            </a:r>
            <a:r>
              <a:rPr lang="en-US" sz="2800" i="1" dirty="0" err="1">
                <a:solidFill>
                  <a:schemeClr val="accent4">
                    <a:lumMod val="40000"/>
                    <a:lumOff val="60000"/>
                  </a:schemeClr>
                </a:solidFill>
              </a:rPr>
              <a:t>Olympas</a:t>
            </a:r>
            <a:endParaRPr lang="en-US" sz="2800" i="1" dirty="0">
              <a:solidFill>
                <a:schemeClr val="accent4">
                  <a:lumMod val="40000"/>
                  <a:lumOff val="60000"/>
                </a:schemeClr>
              </a:solidFill>
            </a:endParaRPr>
          </a:p>
          <a:p>
            <a:pPr marL="566738" lvl="1" indent="-277813">
              <a:defRPr/>
            </a:pPr>
            <a:r>
              <a:rPr lang="en-US" sz="2800" b="1" i="1" dirty="0">
                <a:solidFill>
                  <a:schemeClr val="accent4">
                    <a:lumMod val="40000"/>
                    <a:lumOff val="60000"/>
                  </a:schemeClr>
                </a:solidFill>
                <a:effectLst>
                  <a:glow rad="228600">
                    <a:schemeClr val="accent2">
                      <a:satMod val="175000"/>
                      <a:alpha val="40000"/>
                    </a:schemeClr>
                  </a:glow>
                </a:effectLst>
              </a:rPr>
              <a:t>“Greet one another with a holy kiss. The churches of Christ greet you.” </a:t>
            </a:r>
          </a:p>
          <a:p>
            <a:pPr marL="566738" lvl="1" indent="-277813">
              <a:defRPr/>
            </a:pPr>
            <a:endParaRPr lang="en-US" sz="2800" i="1" dirty="0">
              <a:solidFill>
                <a:schemeClr val="accent4">
                  <a:lumMod val="40000"/>
                  <a:lumOff val="60000"/>
                </a:schemeClr>
              </a:solidFill>
            </a:endParaRPr>
          </a:p>
        </p:txBody>
      </p:sp>
    </p:spTree>
    <p:extLst>
      <p:ext uri="{BB962C8B-B14F-4D97-AF65-F5344CB8AC3E}">
        <p14:creationId xmlns:p14="http://schemas.microsoft.com/office/powerpoint/2010/main" val="17795346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518F-9C14-48FC-8875-7C45A91CE00F}"/>
              </a:ext>
            </a:extLst>
          </p:cNvPr>
          <p:cNvSpPr>
            <a:spLocks noGrp="1"/>
          </p:cNvSpPr>
          <p:nvPr>
            <p:ph type="title"/>
          </p:nvPr>
        </p:nvSpPr>
        <p:spPr>
          <a:xfrm>
            <a:off x="522721" y="248594"/>
            <a:ext cx="11146557" cy="1325563"/>
          </a:xfrm>
        </p:spPr>
        <p:txBody>
          <a:bodyPr>
            <a:normAutofit/>
          </a:bodyPr>
          <a:lstStyle/>
          <a:p>
            <a:r>
              <a:rPr lang="en-US" sz="4000" dirty="0">
                <a:solidFill>
                  <a:schemeClr val="bg1"/>
                </a:solidFill>
              </a:rPr>
              <a:t>Characteristics of the Life Transformed by Grace</a:t>
            </a:r>
            <a:br>
              <a:rPr lang="en-US" sz="4000" dirty="0">
                <a:solidFill>
                  <a:schemeClr val="bg1"/>
                </a:solidFill>
              </a:rPr>
            </a:br>
            <a:r>
              <a:rPr lang="en-US" sz="3200" i="1" dirty="0">
                <a:solidFill>
                  <a:schemeClr val="bg1"/>
                </a:solidFill>
              </a:rPr>
              <a:t>(Romans 12-16)</a:t>
            </a:r>
            <a:endParaRPr lang="en-US" i="1" dirty="0">
              <a:solidFill>
                <a:schemeClr val="bg1"/>
              </a:solidFill>
            </a:endParaRPr>
          </a:p>
        </p:txBody>
      </p:sp>
      <p:sp>
        <p:nvSpPr>
          <p:cNvPr id="3" name="Content Placeholder 2">
            <a:extLst>
              <a:ext uri="{FF2B5EF4-FFF2-40B4-BE49-F238E27FC236}">
                <a16:creationId xmlns:a16="http://schemas.microsoft.com/office/drawing/2014/main" id="{58DBBC68-842D-4D6A-9BF2-8C3A716DD2B9}"/>
              </a:ext>
            </a:extLst>
          </p:cNvPr>
          <p:cNvSpPr>
            <a:spLocks noGrp="1"/>
          </p:cNvSpPr>
          <p:nvPr>
            <p:ph idx="1"/>
          </p:nvPr>
        </p:nvSpPr>
        <p:spPr>
          <a:xfrm>
            <a:off x="522722" y="1493134"/>
            <a:ext cx="11468650" cy="5497974"/>
          </a:xfrm>
        </p:spPr>
        <p:txBody>
          <a:bodyPr>
            <a:normAutofit/>
          </a:bodyPr>
          <a:lstStyle/>
          <a:p>
            <a:pPr marL="0" lvl="0" indent="0">
              <a:buNone/>
              <a:defRPr/>
            </a:pPr>
            <a:r>
              <a:rPr lang="en-US" sz="3300" b="1" cap="small" dirty="0">
                <a:solidFill>
                  <a:schemeClr val="accent1">
                    <a:lumMod val="40000"/>
                    <a:lumOff val="60000"/>
                  </a:schemeClr>
                </a:solidFill>
                <a:highlight>
                  <a:srgbClr val="000000"/>
                </a:highlight>
              </a:rPr>
              <a:t>Greetings, warnings, and exhortations (16:1-27) </a:t>
            </a:r>
          </a:p>
          <a:p>
            <a:pPr marL="288925" lvl="0" indent="-288925">
              <a:defRPr/>
            </a:pPr>
            <a:r>
              <a:rPr lang="en-US" dirty="0">
                <a:solidFill>
                  <a:prstClr val="white"/>
                </a:solidFill>
                <a:effectLst/>
              </a:rPr>
              <a:t>Paul gives </a:t>
            </a:r>
            <a:r>
              <a:rPr lang="en-US" dirty="0">
                <a:solidFill>
                  <a:prstClr val="white"/>
                </a:solidFill>
                <a:effectLst>
                  <a:glow rad="228600">
                    <a:schemeClr val="accent2">
                      <a:satMod val="175000"/>
                      <a:alpha val="40000"/>
                    </a:schemeClr>
                  </a:glow>
                </a:effectLst>
              </a:rPr>
              <a:t>warnings about false teachers </a:t>
            </a:r>
            <a:r>
              <a:rPr lang="en-US" dirty="0">
                <a:solidFill>
                  <a:prstClr val="white"/>
                </a:solidFill>
                <a:effectLst/>
              </a:rPr>
              <a:t>and instructions about how to deal with them (16:17-20).</a:t>
            </a:r>
          </a:p>
          <a:p>
            <a:pPr marL="746125" lvl="1" indent="-288925">
              <a:defRPr/>
            </a:pPr>
            <a:r>
              <a:rPr lang="en-US" sz="2800" b="1" i="1" dirty="0">
                <a:solidFill>
                  <a:schemeClr val="accent4">
                    <a:lumMod val="40000"/>
                    <a:lumOff val="60000"/>
                  </a:schemeClr>
                </a:solidFill>
              </a:rPr>
              <a:t>Note them and avoid them!!!</a:t>
            </a:r>
            <a:endParaRPr lang="en-US" sz="2800" b="1" i="1" dirty="0">
              <a:solidFill>
                <a:schemeClr val="accent4">
                  <a:lumMod val="40000"/>
                  <a:lumOff val="60000"/>
                </a:schemeClr>
              </a:solidFill>
              <a:effectLst/>
            </a:endParaRPr>
          </a:p>
          <a:p>
            <a:pPr marL="288925" lvl="0" indent="-288925">
              <a:defRPr/>
            </a:pPr>
            <a:r>
              <a:rPr lang="en-US" dirty="0">
                <a:solidFill>
                  <a:prstClr val="white"/>
                </a:solidFill>
                <a:effectLst/>
              </a:rPr>
              <a:t>Paul sends greetings from “Timothy, my fellow worker, and Lucius, Jason, and Sosipater,” as well as from Tertius (Paul’s scribe), Gaius (Paul’s host), Erastus and Quartus (16:21-24).</a:t>
            </a:r>
          </a:p>
          <a:p>
            <a:pPr marL="288925" lvl="0" indent="-288925">
              <a:defRPr/>
            </a:pPr>
            <a:r>
              <a:rPr lang="en-US" dirty="0">
                <a:solidFill>
                  <a:prstClr val="white"/>
                </a:solidFill>
                <a:effectLst/>
              </a:rPr>
              <a:t>Paul expresses his desire that the </a:t>
            </a:r>
            <a:r>
              <a:rPr lang="en-US" dirty="0">
                <a:solidFill>
                  <a:prstClr val="white"/>
                </a:solidFill>
                <a:effectLst>
                  <a:glow rad="228600">
                    <a:schemeClr val="accent2">
                      <a:satMod val="175000"/>
                      <a:alpha val="40000"/>
                    </a:schemeClr>
                  </a:glow>
                </a:effectLst>
              </a:rPr>
              <a:t>grace </a:t>
            </a:r>
            <a:r>
              <a:rPr lang="en-US" dirty="0">
                <a:solidFill>
                  <a:prstClr val="white"/>
                </a:solidFill>
                <a:effectLst/>
              </a:rPr>
              <a:t>of Jesus </a:t>
            </a:r>
            <a:r>
              <a:rPr lang="en-US" dirty="0">
                <a:solidFill>
                  <a:prstClr val="white"/>
                </a:solidFill>
                <a:effectLst>
                  <a:glow rad="228600">
                    <a:schemeClr val="accent2">
                      <a:satMod val="175000"/>
                      <a:alpha val="40000"/>
                    </a:schemeClr>
                  </a:glow>
                </a:effectLst>
              </a:rPr>
              <a:t>“be with you all” </a:t>
            </a:r>
            <a:r>
              <a:rPr lang="en-US" dirty="0">
                <a:solidFill>
                  <a:prstClr val="white"/>
                </a:solidFill>
                <a:effectLst/>
              </a:rPr>
              <a:t>(16:24).</a:t>
            </a:r>
          </a:p>
          <a:p>
            <a:pPr marL="288925" lvl="0" indent="-288925">
              <a:defRPr/>
            </a:pPr>
            <a:r>
              <a:rPr lang="en-US" dirty="0">
                <a:solidFill>
                  <a:prstClr val="white"/>
                </a:solidFill>
              </a:rPr>
              <a:t>He ends by praising God for the revelation and proclamation of the </a:t>
            </a:r>
            <a:r>
              <a:rPr lang="en-US" dirty="0">
                <a:solidFill>
                  <a:prstClr val="white"/>
                </a:solidFill>
                <a:effectLst>
                  <a:glow rad="228600">
                    <a:schemeClr val="accent2">
                      <a:satMod val="175000"/>
                      <a:alpha val="40000"/>
                    </a:schemeClr>
                  </a:glow>
                </a:effectLst>
              </a:rPr>
              <a:t>gospel</a:t>
            </a:r>
            <a:r>
              <a:rPr lang="en-US" dirty="0">
                <a:solidFill>
                  <a:prstClr val="white"/>
                </a:solidFill>
              </a:rPr>
              <a:t> which leads all nations to </a:t>
            </a:r>
            <a:r>
              <a:rPr lang="en-US" dirty="0">
                <a:solidFill>
                  <a:prstClr val="white"/>
                </a:solidFill>
                <a:effectLst>
                  <a:glow rad="228600">
                    <a:schemeClr val="accent2">
                      <a:satMod val="175000"/>
                      <a:alpha val="40000"/>
                    </a:schemeClr>
                  </a:glow>
                </a:effectLst>
              </a:rPr>
              <a:t>“obedience to the faith” </a:t>
            </a:r>
            <a:r>
              <a:rPr lang="en-US" dirty="0">
                <a:solidFill>
                  <a:prstClr val="white"/>
                </a:solidFill>
              </a:rPr>
              <a:t>(16:25-27).</a:t>
            </a:r>
            <a:endParaRPr lang="en-US" dirty="0">
              <a:solidFill>
                <a:schemeClr val="accent4">
                  <a:lumMod val="40000"/>
                  <a:lumOff val="60000"/>
                </a:schemeClr>
              </a:solidFill>
              <a:effectLst/>
            </a:endParaRPr>
          </a:p>
          <a:p>
            <a:pPr marL="288925" lvl="0" indent="-288925">
              <a:defRPr/>
            </a:pPr>
            <a:endParaRPr lang="en-US" sz="3200" dirty="0">
              <a:solidFill>
                <a:prstClr val="white"/>
              </a:solidFill>
              <a:effectLst/>
            </a:endParaRPr>
          </a:p>
        </p:txBody>
      </p:sp>
    </p:spTree>
    <p:extLst>
      <p:ext uri="{BB962C8B-B14F-4D97-AF65-F5344CB8AC3E}">
        <p14:creationId xmlns:p14="http://schemas.microsoft.com/office/powerpoint/2010/main" val="3850969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down)">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BC5F6-819B-451E-9C4B-ACA90164CECE}"/>
              </a:ext>
            </a:extLst>
          </p:cNvPr>
          <p:cNvSpPr>
            <a:spLocks noGrp="1"/>
          </p:cNvSpPr>
          <p:nvPr>
            <p:ph type="title"/>
          </p:nvPr>
        </p:nvSpPr>
        <p:spPr>
          <a:xfrm>
            <a:off x="710877" y="196771"/>
            <a:ext cx="10515600" cy="856526"/>
          </a:xfrm>
        </p:spPr>
        <p:txBody>
          <a:bodyPr>
            <a:normAutofit/>
          </a:bodyPr>
          <a:lstStyle/>
          <a:p>
            <a:r>
              <a:rPr lang="en-US" dirty="0">
                <a:solidFill>
                  <a:schemeClr val="bg1"/>
                </a:solidFill>
              </a:rPr>
              <a:t>Key concepts:</a:t>
            </a:r>
          </a:p>
        </p:txBody>
      </p:sp>
      <p:sp>
        <p:nvSpPr>
          <p:cNvPr id="3" name="Content Placeholder 2">
            <a:extLst>
              <a:ext uri="{FF2B5EF4-FFF2-40B4-BE49-F238E27FC236}">
                <a16:creationId xmlns:a16="http://schemas.microsoft.com/office/drawing/2014/main" id="{84739013-B2EC-4009-9549-EC88E927629C}"/>
              </a:ext>
            </a:extLst>
          </p:cNvPr>
          <p:cNvSpPr>
            <a:spLocks noGrp="1"/>
          </p:cNvSpPr>
          <p:nvPr>
            <p:ph idx="1"/>
          </p:nvPr>
        </p:nvSpPr>
        <p:spPr>
          <a:xfrm>
            <a:off x="710876" y="1053295"/>
            <a:ext cx="11176323" cy="6053561"/>
          </a:xfrm>
        </p:spPr>
        <p:txBody>
          <a:bodyPr>
            <a:normAutofit/>
          </a:bodyPr>
          <a:lstStyle/>
          <a:p>
            <a:pPr>
              <a:spcBef>
                <a:spcPts val="600"/>
              </a:spcBef>
            </a:pPr>
            <a:r>
              <a:rPr lang="en-US" sz="3200" dirty="0">
                <a:solidFill>
                  <a:schemeClr val="bg1"/>
                </a:solidFill>
                <a:effectLst>
                  <a:glow rad="228600">
                    <a:schemeClr val="accent2">
                      <a:satMod val="175000"/>
                      <a:alpha val="40000"/>
                    </a:schemeClr>
                  </a:glow>
                </a:effectLst>
              </a:rPr>
              <a:t>Do not be conformed </a:t>
            </a:r>
            <a:r>
              <a:rPr lang="en-US" sz="3200" dirty="0">
                <a:solidFill>
                  <a:schemeClr val="bg1"/>
                </a:solidFill>
                <a:effectLst/>
              </a:rPr>
              <a:t>to this this </a:t>
            </a:r>
            <a:r>
              <a:rPr lang="en-US" sz="3200" dirty="0">
                <a:solidFill>
                  <a:schemeClr val="bg1"/>
                </a:solidFill>
              </a:rPr>
              <a:t>this world but </a:t>
            </a:r>
            <a:r>
              <a:rPr lang="en-US" sz="3200" dirty="0">
                <a:solidFill>
                  <a:schemeClr val="bg1"/>
                </a:solidFill>
                <a:effectLst>
                  <a:glow rad="228600">
                    <a:schemeClr val="accent2">
                      <a:satMod val="175000"/>
                      <a:alpha val="40000"/>
                    </a:schemeClr>
                  </a:glow>
                </a:effectLst>
              </a:rPr>
              <a:t>be transformed </a:t>
            </a:r>
            <a:r>
              <a:rPr lang="en-US" sz="3200" dirty="0">
                <a:solidFill>
                  <a:schemeClr val="bg1"/>
                </a:solidFill>
              </a:rPr>
              <a:t>by the renewing of your mind. .  </a:t>
            </a:r>
          </a:p>
          <a:p>
            <a:pPr>
              <a:spcBef>
                <a:spcPts val="600"/>
              </a:spcBef>
            </a:pPr>
            <a:r>
              <a:rPr lang="en-US" sz="3200" dirty="0">
                <a:solidFill>
                  <a:schemeClr val="bg1"/>
                </a:solidFill>
                <a:effectLst>
                  <a:glow rad="228600">
                    <a:schemeClr val="accent2">
                      <a:satMod val="175000"/>
                      <a:alpha val="40000"/>
                    </a:schemeClr>
                  </a:glow>
                </a:effectLst>
              </a:rPr>
              <a:t>Use your God-given abilities </a:t>
            </a:r>
            <a:r>
              <a:rPr lang="en-US" sz="3200" dirty="0">
                <a:solidFill>
                  <a:schemeClr val="bg1"/>
                </a:solidFill>
              </a:rPr>
              <a:t>for God’s glory!</a:t>
            </a:r>
          </a:p>
          <a:p>
            <a:pPr>
              <a:spcBef>
                <a:spcPts val="600"/>
              </a:spcBef>
            </a:pPr>
            <a:r>
              <a:rPr lang="en-US" sz="3200" dirty="0">
                <a:solidFill>
                  <a:schemeClr val="bg1"/>
                </a:solidFill>
                <a:effectLst>
                  <a:glow rad="228600">
                    <a:schemeClr val="accent2">
                      <a:satMod val="175000"/>
                      <a:alpha val="40000"/>
                    </a:schemeClr>
                  </a:glow>
                </a:effectLst>
              </a:rPr>
              <a:t>Show brotherly love </a:t>
            </a:r>
            <a:r>
              <a:rPr lang="en-US" sz="3200" dirty="0">
                <a:solidFill>
                  <a:schemeClr val="bg1"/>
                </a:solidFill>
              </a:rPr>
              <a:t>in every action.</a:t>
            </a:r>
          </a:p>
          <a:p>
            <a:pPr>
              <a:spcBef>
                <a:spcPts val="600"/>
              </a:spcBef>
            </a:pPr>
            <a:r>
              <a:rPr lang="en-US" sz="3200" dirty="0">
                <a:solidFill>
                  <a:schemeClr val="bg1"/>
                </a:solidFill>
                <a:effectLst>
                  <a:glow rad="228600">
                    <a:schemeClr val="accent2">
                      <a:satMod val="175000"/>
                      <a:alpha val="40000"/>
                    </a:schemeClr>
                  </a:glow>
                </a:effectLst>
              </a:rPr>
              <a:t>Submit to government.</a:t>
            </a:r>
          </a:p>
          <a:p>
            <a:pPr>
              <a:spcBef>
                <a:spcPts val="600"/>
              </a:spcBef>
            </a:pPr>
            <a:r>
              <a:rPr lang="en-US" sz="3200" dirty="0">
                <a:solidFill>
                  <a:schemeClr val="bg1"/>
                </a:solidFill>
              </a:rPr>
              <a:t>In matters of that God allows His servants to choose between things that are allowed but not required, </a:t>
            </a:r>
            <a:r>
              <a:rPr lang="en-US" sz="3200" dirty="0">
                <a:solidFill>
                  <a:schemeClr val="bg1"/>
                </a:solidFill>
                <a:effectLst>
                  <a:glow rad="228600">
                    <a:schemeClr val="accent2">
                      <a:satMod val="175000"/>
                      <a:alpha val="40000"/>
                    </a:schemeClr>
                  </a:glow>
                </a:effectLst>
              </a:rPr>
              <a:t>be respectful and considerate of the others and their choices </a:t>
            </a:r>
            <a:r>
              <a:rPr lang="en-US" sz="3200" dirty="0">
                <a:solidFill>
                  <a:schemeClr val="bg1"/>
                </a:solidFill>
              </a:rPr>
              <a:t>– </a:t>
            </a:r>
            <a:r>
              <a:rPr lang="en-US" sz="3200" i="1" dirty="0">
                <a:solidFill>
                  <a:schemeClr val="bg1"/>
                </a:solidFill>
              </a:rPr>
              <a:t>don’t’ be hostile, don’t judge, and don’t be a stumbling block!</a:t>
            </a:r>
            <a:endParaRPr lang="en-US" sz="3200" dirty="0">
              <a:solidFill>
                <a:schemeClr val="bg1"/>
              </a:solidFill>
            </a:endParaRPr>
          </a:p>
          <a:p>
            <a:pPr>
              <a:spcBef>
                <a:spcPts val="600"/>
              </a:spcBef>
            </a:pPr>
            <a:r>
              <a:rPr lang="en-US" sz="3200" dirty="0">
                <a:solidFill>
                  <a:schemeClr val="bg1"/>
                </a:solidFill>
              </a:rPr>
              <a:t>Value, cherish, and promote </a:t>
            </a:r>
            <a:r>
              <a:rPr lang="en-US" sz="3200" dirty="0">
                <a:solidFill>
                  <a:schemeClr val="bg1"/>
                </a:solidFill>
                <a:effectLst>
                  <a:glow rad="228600">
                    <a:schemeClr val="accent2">
                      <a:satMod val="175000"/>
                      <a:alpha val="40000"/>
                    </a:schemeClr>
                  </a:glow>
                </a:effectLst>
              </a:rPr>
              <a:t>fellowship</a:t>
            </a:r>
            <a:r>
              <a:rPr lang="en-US" sz="3200" dirty="0">
                <a:solidFill>
                  <a:schemeClr val="bg1"/>
                </a:solidFill>
              </a:rPr>
              <a:t> and unity among brethren.</a:t>
            </a:r>
          </a:p>
          <a:p>
            <a:pPr>
              <a:spcBef>
                <a:spcPts val="600"/>
              </a:spcBef>
            </a:pPr>
            <a:endParaRPr lang="en-US" sz="3200" dirty="0">
              <a:solidFill>
                <a:schemeClr val="bg1"/>
              </a:solidFill>
            </a:endParaRPr>
          </a:p>
          <a:p>
            <a:pPr>
              <a:spcBef>
                <a:spcPts val="600"/>
              </a:spcBef>
            </a:pPr>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endParaRPr lang="en-US" dirty="0"/>
          </a:p>
        </p:txBody>
      </p:sp>
    </p:spTree>
    <p:extLst>
      <p:ext uri="{BB962C8B-B14F-4D97-AF65-F5344CB8AC3E}">
        <p14:creationId xmlns:p14="http://schemas.microsoft.com/office/powerpoint/2010/main" val="243600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518F-9C14-48FC-8875-7C45A91CE00F}"/>
              </a:ext>
            </a:extLst>
          </p:cNvPr>
          <p:cNvSpPr>
            <a:spLocks noGrp="1"/>
          </p:cNvSpPr>
          <p:nvPr>
            <p:ph type="title"/>
          </p:nvPr>
        </p:nvSpPr>
        <p:spPr>
          <a:xfrm>
            <a:off x="555585" y="365125"/>
            <a:ext cx="11146557" cy="1325563"/>
          </a:xfrm>
        </p:spPr>
        <p:txBody>
          <a:bodyPr>
            <a:normAutofit/>
          </a:bodyPr>
          <a:lstStyle/>
          <a:p>
            <a:r>
              <a:rPr lang="en-US" sz="4000" dirty="0">
                <a:solidFill>
                  <a:schemeClr val="bg1"/>
                </a:solidFill>
              </a:rPr>
              <a:t>Characteristics of the Life Transformed by Grace</a:t>
            </a:r>
            <a:br>
              <a:rPr lang="en-US" sz="4000" dirty="0">
                <a:solidFill>
                  <a:schemeClr val="bg1"/>
                </a:solidFill>
              </a:rPr>
            </a:br>
            <a:r>
              <a:rPr lang="en-US" sz="3200" i="1" dirty="0">
                <a:solidFill>
                  <a:schemeClr val="bg1"/>
                </a:solidFill>
              </a:rPr>
              <a:t>(Romans 12-16)</a:t>
            </a:r>
            <a:endParaRPr lang="en-US" i="1" dirty="0">
              <a:solidFill>
                <a:schemeClr val="bg1"/>
              </a:solidFill>
            </a:endParaRPr>
          </a:p>
        </p:txBody>
      </p:sp>
      <p:sp>
        <p:nvSpPr>
          <p:cNvPr id="3" name="Content Placeholder 2">
            <a:extLst>
              <a:ext uri="{FF2B5EF4-FFF2-40B4-BE49-F238E27FC236}">
                <a16:creationId xmlns:a16="http://schemas.microsoft.com/office/drawing/2014/main" id="{58DBBC68-842D-4D6A-9BF2-8C3A716DD2B9}"/>
              </a:ext>
            </a:extLst>
          </p:cNvPr>
          <p:cNvSpPr>
            <a:spLocks noGrp="1"/>
          </p:cNvSpPr>
          <p:nvPr>
            <p:ph idx="1"/>
          </p:nvPr>
        </p:nvSpPr>
        <p:spPr>
          <a:xfrm>
            <a:off x="636607" y="1690688"/>
            <a:ext cx="11065535" cy="5167312"/>
          </a:xfrm>
        </p:spPr>
        <p:txBody>
          <a:bodyPr>
            <a:normAutofit/>
          </a:bodyPr>
          <a:lstStyle/>
          <a:p>
            <a:pPr marL="0" lvl="0" indent="0">
              <a:buNone/>
              <a:defRPr/>
            </a:pPr>
            <a:r>
              <a:rPr lang="en-US" sz="3200" b="1" cap="small" dirty="0">
                <a:solidFill>
                  <a:schemeClr val="accent1">
                    <a:lumMod val="40000"/>
                    <a:lumOff val="60000"/>
                  </a:schemeClr>
                </a:solidFill>
                <a:highlight>
                  <a:srgbClr val="000000"/>
                </a:highlight>
              </a:rPr>
              <a:t>Do not be Conformed to the World; Be transformed (12:1-3) </a:t>
            </a:r>
          </a:p>
          <a:p>
            <a:pPr marL="288925" lvl="0" indent="-288925">
              <a:spcBef>
                <a:spcPts val="600"/>
              </a:spcBef>
              <a:defRPr/>
            </a:pPr>
            <a:r>
              <a:rPr lang="en-US" sz="3200" dirty="0">
                <a:solidFill>
                  <a:prstClr val="white"/>
                </a:solidFill>
              </a:rPr>
              <a:t>We had once conformed ourselves to the world – shaped by worldly pressures (1 Peter 1:14-15).</a:t>
            </a:r>
          </a:p>
          <a:p>
            <a:pPr marL="288925" indent="-288925">
              <a:spcBef>
                <a:spcPts val="600"/>
              </a:spcBef>
              <a:defRPr/>
            </a:pPr>
            <a:r>
              <a:rPr lang="en-US" sz="3200" dirty="0">
                <a:solidFill>
                  <a:prstClr val="white"/>
                </a:solidFill>
              </a:rPr>
              <a:t>Now we are to be transformed </a:t>
            </a:r>
          </a:p>
          <a:p>
            <a:pPr marL="746125" lvl="1" indent="-288925">
              <a:spcBef>
                <a:spcPts val="600"/>
              </a:spcBef>
              <a:defRPr/>
            </a:pPr>
            <a:r>
              <a:rPr lang="en-US" sz="2800" i="1" dirty="0">
                <a:solidFill>
                  <a:schemeClr val="accent4">
                    <a:lumMod val="40000"/>
                    <a:lumOff val="60000"/>
                  </a:schemeClr>
                </a:solidFill>
              </a:rPr>
              <a:t>We are new creatures with new minds and new behaviors (2 Cor. 5:17; Eph. 4:22-32)</a:t>
            </a:r>
          </a:p>
          <a:p>
            <a:pPr marL="288925" indent="-288925">
              <a:spcBef>
                <a:spcPts val="600"/>
              </a:spcBef>
              <a:defRPr/>
            </a:pPr>
            <a:r>
              <a:rPr lang="en-US" sz="3200" dirty="0">
                <a:solidFill>
                  <a:prstClr val="white"/>
                </a:solidFill>
              </a:rPr>
              <a:t>The “renewing” of our minds is a key part of the process of transformation</a:t>
            </a:r>
          </a:p>
          <a:p>
            <a:pPr marL="746125" lvl="1" indent="-288925">
              <a:spcBef>
                <a:spcPts val="600"/>
              </a:spcBef>
              <a:defRPr/>
            </a:pPr>
            <a:r>
              <a:rPr lang="en-US" sz="2800" i="1" dirty="0">
                <a:solidFill>
                  <a:schemeClr val="accent4">
                    <a:lumMod val="40000"/>
                    <a:lumOff val="60000"/>
                  </a:schemeClr>
                </a:solidFill>
              </a:rPr>
              <a:t>New thought patterns and perceptions are guided by new knowledge from God’s word (2 Corinthians 5:16; 1 Peter 2:2; Colossians 3:10)</a:t>
            </a:r>
          </a:p>
          <a:p>
            <a:endParaRPr lang="en-US" dirty="0"/>
          </a:p>
        </p:txBody>
      </p:sp>
    </p:spTree>
    <p:extLst>
      <p:ext uri="{BB962C8B-B14F-4D97-AF65-F5344CB8AC3E}">
        <p14:creationId xmlns:p14="http://schemas.microsoft.com/office/powerpoint/2010/main" val="382046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518F-9C14-48FC-8875-7C45A91CE00F}"/>
              </a:ext>
            </a:extLst>
          </p:cNvPr>
          <p:cNvSpPr>
            <a:spLocks noGrp="1"/>
          </p:cNvSpPr>
          <p:nvPr>
            <p:ph type="title"/>
          </p:nvPr>
        </p:nvSpPr>
        <p:spPr>
          <a:xfrm>
            <a:off x="555585" y="365125"/>
            <a:ext cx="11146557" cy="1325563"/>
          </a:xfrm>
        </p:spPr>
        <p:txBody>
          <a:bodyPr>
            <a:normAutofit/>
          </a:bodyPr>
          <a:lstStyle/>
          <a:p>
            <a:r>
              <a:rPr lang="en-US" sz="4000" dirty="0">
                <a:solidFill>
                  <a:schemeClr val="bg1"/>
                </a:solidFill>
              </a:rPr>
              <a:t>Characteristics of the Life Transformed by Grace</a:t>
            </a:r>
            <a:br>
              <a:rPr lang="en-US" sz="4000" dirty="0">
                <a:solidFill>
                  <a:schemeClr val="bg1"/>
                </a:solidFill>
              </a:rPr>
            </a:br>
            <a:r>
              <a:rPr lang="en-US" sz="3200" i="1" dirty="0">
                <a:solidFill>
                  <a:schemeClr val="bg1"/>
                </a:solidFill>
              </a:rPr>
              <a:t>(Romans 12-16)</a:t>
            </a:r>
            <a:endParaRPr lang="en-US" i="1" dirty="0">
              <a:solidFill>
                <a:schemeClr val="bg1"/>
              </a:solidFill>
            </a:endParaRPr>
          </a:p>
        </p:txBody>
      </p:sp>
      <p:sp>
        <p:nvSpPr>
          <p:cNvPr id="3" name="Content Placeholder 2">
            <a:extLst>
              <a:ext uri="{FF2B5EF4-FFF2-40B4-BE49-F238E27FC236}">
                <a16:creationId xmlns:a16="http://schemas.microsoft.com/office/drawing/2014/main" id="{58DBBC68-842D-4D6A-9BF2-8C3A716DD2B9}"/>
              </a:ext>
            </a:extLst>
          </p:cNvPr>
          <p:cNvSpPr>
            <a:spLocks noGrp="1"/>
          </p:cNvSpPr>
          <p:nvPr>
            <p:ph idx="1"/>
          </p:nvPr>
        </p:nvSpPr>
        <p:spPr>
          <a:xfrm>
            <a:off x="636607" y="1574157"/>
            <a:ext cx="11146557" cy="5283843"/>
          </a:xfrm>
        </p:spPr>
        <p:txBody>
          <a:bodyPr>
            <a:normAutofit fontScale="92500" lnSpcReduction="10000"/>
          </a:bodyPr>
          <a:lstStyle/>
          <a:p>
            <a:pPr marL="0" lvl="0" indent="0">
              <a:buNone/>
              <a:defRPr/>
            </a:pPr>
            <a:r>
              <a:rPr lang="en-US" sz="3200" b="1" cap="small" dirty="0">
                <a:solidFill>
                  <a:schemeClr val="accent1">
                    <a:lumMod val="40000"/>
                    <a:lumOff val="60000"/>
                  </a:schemeClr>
                </a:solidFill>
                <a:highlight>
                  <a:srgbClr val="000000"/>
                </a:highlight>
              </a:rPr>
              <a:t>Transformed to use the gifts given by God’s grace (12:4-8)</a:t>
            </a:r>
          </a:p>
          <a:p>
            <a:pPr marL="288925" lvl="0" indent="-288925">
              <a:defRPr/>
            </a:pPr>
            <a:r>
              <a:rPr lang="en-US" sz="3200" dirty="0">
                <a:solidFill>
                  <a:prstClr val="white"/>
                </a:solidFill>
              </a:rPr>
              <a:t>Each of us must </a:t>
            </a:r>
            <a:r>
              <a:rPr lang="en-US" sz="3200" dirty="0">
                <a:solidFill>
                  <a:prstClr val="white"/>
                </a:solidFill>
                <a:effectLst>
                  <a:glow rad="228600">
                    <a:schemeClr val="accent2">
                      <a:satMod val="175000"/>
                      <a:alpha val="40000"/>
                    </a:schemeClr>
                  </a:glow>
                </a:effectLst>
              </a:rPr>
              <a:t>thoughtfully and humbly </a:t>
            </a:r>
            <a:r>
              <a:rPr lang="en-US" sz="3200" dirty="0">
                <a:solidFill>
                  <a:prstClr val="white"/>
                </a:solidFill>
              </a:rPr>
              <a:t>consider our place in the body (12:3-5).</a:t>
            </a:r>
          </a:p>
          <a:p>
            <a:pPr marL="746125" lvl="1" indent="-288925">
              <a:defRPr/>
            </a:pPr>
            <a:r>
              <a:rPr lang="en-US" sz="3000" i="1" dirty="0">
                <a:solidFill>
                  <a:schemeClr val="accent4">
                    <a:lumMod val="40000"/>
                    <a:lumOff val="60000"/>
                  </a:schemeClr>
                </a:solidFill>
              </a:rPr>
              <a:t>Our </a:t>
            </a:r>
            <a:r>
              <a:rPr lang="en-US" sz="3000" i="1" dirty="0">
                <a:solidFill>
                  <a:schemeClr val="accent4">
                    <a:lumMod val="40000"/>
                    <a:lumOff val="60000"/>
                  </a:schemeClr>
                </a:solidFill>
                <a:effectLst>
                  <a:glow rad="228600">
                    <a:schemeClr val="accent2">
                      <a:satMod val="175000"/>
                      <a:alpha val="40000"/>
                    </a:schemeClr>
                  </a:glow>
                </a:effectLst>
              </a:rPr>
              <a:t>abilities and placement </a:t>
            </a:r>
            <a:r>
              <a:rPr lang="en-US" sz="3000" i="1" dirty="0">
                <a:solidFill>
                  <a:schemeClr val="accent4">
                    <a:lumMod val="40000"/>
                    <a:lumOff val="60000"/>
                  </a:schemeClr>
                </a:solidFill>
              </a:rPr>
              <a:t>in the body are </a:t>
            </a:r>
            <a:r>
              <a:rPr lang="en-US" sz="3000" i="1" dirty="0">
                <a:solidFill>
                  <a:schemeClr val="accent4">
                    <a:lumMod val="40000"/>
                    <a:lumOff val="60000"/>
                  </a:schemeClr>
                </a:solidFill>
                <a:effectLst>
                  <a:glow rad="228600">
                    <a:schemeClr val="accent2">
                      <a:satMod val="175000"/>
                      <a:alpha val="40000"/>
                    </a:schemeClr>
                  </a:glow>
                </a:effectLst>
              </a:rPr>
              <a:t>gifts from God</a:t>
            </a:r>
            <a:r>
              <a:rPr lang="en-US" sz="3000" i="1" dirty="0">
                <a:solidFill>
                  <a:schemeClr val="accent4">
                    <a:lumMod val="40000"/>
                    <a:lumOff val="60000"/>
                  </a:schemeClr>
                </a:solidFill>
              </a:rPr>
              <a:t>               (1 Cor. 4:7; 1 Pet. 5:5).</a:t>
            </a:r>
          </a:p>
          <a:p>
            <a:pPr marL="746125" lvl="1" indent="-288925">
              <a:defRPr/>
            </a:pPr>
            <a:r>
              <a:rPr lang="en-US" sz="3000" i="1" dirty="0">
                <a:solidFill>
                  <a:schemeClr val="accent4">
                    <a:lumMod val="40000"/>
                    <a:lumOff val="60000"/>
                  </a:schemeClr>
                </a:solidFill>
              </a:rPr>
              <a:t>Our </a:t>
            </a:r>
            <a:r>
              <a:rPr lang="en-US" sz="3000" i="1" dirty="0">
                <a:solidFill>
                  <a:schemeClr val="accent4">
                    <a:lumMod val="40000"/>
                    <a:lumOff val="60000"/>
                  </a:schemeClr>
                </a:solidFill>
                <a:effectLst>
                  <a:glow rad="228600">
                    <a:schemeClr val="accent2">
                      <a:satMod val="175000"/>
                      <a:alpha val="40000"/>
                    </a:schemeClr>
                  </a:glow>
                </a:effectLst>
              </a:rPr>
              <a:t>functions and duties </a:t>
            </a:r>
            <a:r>
              <a:rPr lang="en-US" sz="3000" i="1" dirty="0">
                <a:solidFill>
                  <a:schemeClr val="accent4">
                    <a:lumMod val="40000"/>
                    <a:lumOff val="60000"/>
                  </a:schemeClr>
                </a:solidFill>
              </a:rPr>
              <a:t>are </a:t>
            </a:r>
            <a:r>
              <a:rPr lang="en-US" sz="3000" i="1" dirty="0">
                <a:solidFill>
                  <a:schemeClr val="accent4">
                    <a:lumMod val="40000"/>
                    <a:lumOff val="60000"/>
                  </a:schemeClr>
                </a:solidFill>
                <a:effectLst>
                  <a:glow rad="228600">
                    <a:schemeClr val="accent2">
                      <a:satMod val="175000"/>
                      <a:alpha val="40000"/>
                    </a:schemeClr>
                  </a:glow>
                </a:effectLst>
              </a:rPr>
              <a:t>assigned by God </a:t>
            </a:r>
            <a:r>
              <a:rPr lang="en-US" sz="3000" i="1" dirty="0">
                <a:solidFill>
                  <a:schemeClr val="accent4">
                    <a:lumMod val="40000"/>
                    <a:lumOff val="60000"/>
                  </a:schemeClr>
                </a:solidFill>
              </a:rPr>
              <a:t>as we apply the word of faith to our lives (ESV, cf. 10:8, 17) </a:t>
            </a:r>
          </a:p>
          <a:p>
            <a:pPr marL="746125" lvl="1" indent="-288925">
              <a:defRPr/>
            </a:pPr>
            <a:r>
              <a:rPr lang="en-US" sz="3000" i="1" dirty="0">
                <a:solidFill>
                  <a:schemeClr val="accent4">
                    <a:lumMod val="40000"/>
                    <a:lumOff val="60000"/>
                  </a:schemeClr>
                </a:solidFill>
              </a:rPr>
              <a:t>Every member needs the other, and each member is necessary for the body to function (1 Cor. 12:12-24).</a:t>
            </a:r>
          </a:p>
          <a:p>
            <a:pPr marL="288925" lvl="0" indent="-288925">
              <a:defRPr/>
            </a:pPr>
            <a:r>
              <a:rPr lang="en-US" sz="3200" dirty="0">
                <a:solidFill>
                  <a:prstClr val="white"/>
                </a:solidFill>
              </a:rPr>
              <a:t>Each of us must </a:t>
            </a:r>
            <a:r>
              <a:rPr lang="en-US" sz="3200" dirty="0">
                <a:solidFill>
                  <a:prstClr val="white"/>
                </a:solidFill>
                <a:effectLst>
                  <a:glow rad="228600">
                    <a:schemeClr val="accent2">
                      <a:satMod val="175000"/>
                      <a:alpha val="40000"/>
                    </a:schemeClr>
                  </a:glow>
                </a:effectLst>
              </a:rPr>
              <a:t>use God’s gifts </a:t>
            </a:r>
            <a:r>
              <a:rPr lang="en-US" sz="3200" dirty="0">
                <a:solidFill>
                  <a:prstClr val="white"/>
                </a:solidFill>
              </a:rPr>
              <a:t>with diligence and zealously discharge our duties (12:6-8).</a:t>
            </a:r>
          </a:p>
          <a:p>
            <a:pPr marL="746125" lvl="1" indent="-288925">
              <a:defRPr/>
            </a:pPr>
            <a:r>
              <a:rPr lang="en-US" sz="3000" i="1" dirty="0">
                <a:solidFill>
                  <a:schemeClr val="accent4">
                    <a:lumMod val="40000"/>
                    <a:lumOff val="60000"/>
                  </a:schemeClr>
                </a:solidFill>
              </a:rPr>
              <a:t>7 gifts are mentioned: Prophecy, ministry, teaching, exhortation, giving, leading, and showing mercy.</a:t>
            </a:r>
          </a:p>
          <a:p>
            <a:endParaRPr lang="en-US" dirty="0"/>
          </a:p>
        </p:txBody>
      </p:sp>
    </p:spTree>
    <p:extLst>
      <p:ext uri="{BB962C8B-B14F-4D97-AF65-F5344CB8AC3E}">
        <p14:creationId xmlns:p14="http://schemas.microsoft.com/office/powerpoint/2010/main" val="32462785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left)">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518F-9C14-48FC-8875-7C45A91CE00F}"/>
              </a:ext>
            </a:extLst>
          </p:cNvPr>
          <p:cNvSpPr>
            <a:spLocks noGrp="1"/>
          </p:cNvSpPr>
          <p:nvPr>
            <p:ph type="title"/>
          </p:nvPr>
        </p:nvSpPr>
        <p:spPr>
          <a:xfrm>
            <a:off x="555585" y="365125"/>
            <a:ext cx="11146557" cy="1325563"/>
          </a:xfrm>
        </p:spPr>
        <p:txBody>
          <a:bodyPr>
            <a:normAutofit/>
          </a:bodyPr>
          <a:lstStyle/>
          <a:p>
            <a:r>
              <a:rPr lang="en-US" sz="4000" dirty="0">
                <a:solidFill>
                  <a:schemeClr val="bg1"/>
                </a:solidFill>
              </a:rPr>
              <a:t>Characteristics of the Life Transformed by Grace</a:t>
            </a:r>
            <a:br>
              <a:rPr lang="en-US" sz="4000" dirty="0">
                <a:solidFill>
                  <a:schemeClr val="bg1"/>
                </a:solidFill>
              </a:rPr>
            </a:br>
            <a:r>
              <a:rPr lang="en-US" sz="3200" i="1" dirty="0">
                <a:solidFill>
                  <a:schemeClr val="bg1"/>
                </a:solidFill>
              </a:rPr>
              <a:t>(Romans 12-16)</a:t>
            </a:r>
            <a:endParaRPr lang="en-US" i="1" dirty="0">
              <a:solidFill>
                <a:schemeClr val="bg1"/>
              </a:solidFill>
            </a:endParaRPr>
          </a:p>
        </p:txBody>
      </p:sp>
      <p:sp>
        <p:nvSpPr>
          <p:cNvPr id="3" name="Content Placeholder 2">
            <a:extLst>
              <a:ext uri="{FF2B5EF4-FFF2-40B4-BE49-F238E27FC236}">
                <a16:creationId xmlns:a16="http://schemas.microsoft.com/office/drawing/2014/main" id="{58DBBC68-842D-4D6A-9BF2-8C3A716DD2B9}"/>
              </a:ext>
            </a:extLst>
          </p:cNvPr>
          <p:cNvSpPr>
            <a:spLocks noGrp="1"/>
          </p:cNvSpPr>
          <p:nvPr>
            <p:ph idx="1"/>
          </p:nvPr>
        </p:nvSpPr>
        <p:spPr>
          <a:xfrm>
            <a:off x="636607" y="1574157"/>
            <a:ext cx="11285317" cy="5521124"/>
          </a:xfrm>
        </p:spPr>
        <p:txBody>
          <a:bodyPr>
            <a:normAutofit fontScale="70000" lnSpcReduction="20000"/>
          </a:bodyPr>
          <a:lstStyle/>
          <a:p>
            <a:pPr marL="0" lvl="0" indent="0">
              <a:buNone/>
              <a:defRPr/>
            </a:pPr>
            <a:r>
              <a:rPr lang="en-US" sz="4500" b="1" cap="small" dirty="0">
                <a:solidFill>
                  <a:schemeClr val="accent1">
                    <a:lumMod val="40000"/>
                    <a:lumOff val="60000"/>
                  </a:schemeClr>
                </a:solidFill>
                <a:highlight>
                  <a:srgbClr val="000000"/>
                </a:highlight>
              </a:rPr>
              <a:t>Transformed to treat one another with Love (12:9-21) </a:t>
            </a:r>
          </a:p>
          <a:p>
            <a:pPr marL="288925" lvl="0" indent="-288925">
              <a:defRPr/>
            </a:pPr>
            <a:r>
              <a:rPr lang="en-US" sz="4500" dirty="0">
                <a:solidFill>
                  <a:prstClr val="white"/>
                </a:solidFill>
              </a:rPr>
              <a:t>Brotherly love involves action (12:9-10)</a:t>
            </a:r>
          </a:p>
          <a:p>
            <a:pPr marL="566738" lvl="1" indent="-277813">
              <a:defRPr/>
            </a:pPr>
            <a:r>
              <a:rPr lang="en-US" sz="3800" i="1" dirty="0">
                <a:solidFill>
                  <a:schemeClr val="accent4">
                    <a:lumMod val="40000"/>
                    <a:lumOff val="60000"/>
                  </a:schemeClr>
                </a:solidFill>
                <a:effectLst>
                  <a:glow rad="228600">
                    <a:schemeClr val="accent2">
                      <a:satMod val="175000"/>
                      <a:alpha val="40000"/>
                    </a:schemeClr>
                  </a:glow>
                </a:effectLst>
              </a:rPr>
              <a:t>Love is to be genuine</a:t>
            </a:r>
            <a:r>
              <a:rPr lang="en-US" sz="3800" i="1" dirty="0">
                <a:solidFill>
                  <a:schemeClr val="accent4">
                    <a:lumMod val="40000"/>
                    <a:lumOff val="60000"/>
                  </a:schemeClr>
                </a:solidFill>
              </a:rPr>
              <a:t>, without hypocrisy (1 Jn. 3:16-18; 1 Peter 1:22).  </a:t>
            </a:r>
          </a:p>
          <a:p>
            <a:pPr marL="566738" lvl="1" indent="-277813">
              <a:defRPr/>
            </a:pPr>
            <a:r>
              <a:rPr lang="en-US" sz="3800" i="1" dirty="0">
                <a:solidFill>
                  <a:schemeClr val="accent4">
                    <a:lumMod val="40000"/>
                    <a:lumOff val="60000"/>
                  </a:schemeClr>
                </a:solidFill>
                <a:effectLst>
                  <a:glow rad="228600">
                    <a:schemeClr val="accent2">
                      <a:satMod val="175000"/>
                      <a:alpha val="40000"/>
                    </a:schemeClr>
                  </a:glow>
                </a:effectLst>
              </a:rPr>
              <a:t>Evil is detested </a:t>
            </a:r>
            <a:r>
              <a:rPr lang="en-US" sz="3800" i="1" dirty="0">
                <a:solidFill>
                  <a:schemeClr val="accent4">
                    <a:lumMod val="40000"/>
                    <a:lumOff val="60000"/>
                  </a:schemeClr>
                </a:solidFill>
              </a:rPr>
              <a:t>while we adhere to what is good.</a:t>
            </a:r>
          </a:p>
          <a:p>
            <a:pPr marL="566738" lvl="2" indent="-277813">
              <a:defRPr/>
            </a:pPr>
            <a:r>
              <a:rPr lang="en-US" sz="3800" i="1" dirty="0">
                <a:solidFill>
                  <a:schemeClr val="accent4">
                    <a:lumMod val="40000"/>
                    <a:lumOff val="60000"/>
                  </a:schemeClr>
                </a:solidFill>
              </a:rPr>
              <a:t>We prefer that </a:t>
            </a:r>
            <a:r>
              <a:rPr lang="en-US" sz="3800" i="1" dirty="0">
                <a:solidFill>
                  <a:schemeClr val="accent4">
                    <a:lumMod val="40000"/>
                    <a:lumOff val="60000"/>
                  </a:schemeClr>
                </a:solidFill>
                <a:effectLst>
                  <a:glow rad="228600">
                    <a:schemeClr val="accent2">
                      <a:satMod val="175000"/>
                      <a:alpha val="40000"/>
                    </a:schemeClr>
                  </a:glow>
                </a:effectLst>
              </a:rPr>
              <a:t>others be honored </a:t>
            </a:r>
            <a:r>
              <a:rPr lang="en-US" sz="3800" i="1" dirty="0">
                <a:solidFill>
                  <a:schemeClr val="accent4">
                    <a:lumMod val="40000"/>
                    <a:lumOff val="60000"/>
                  </a:schemeClr>
                </a:solidFill>
              </a:rPr>
              <a:t>instead of ourselves.</a:t>
            </a:r>
          </a:p>
          <a:p>
            <a:pPr marL="109538" lvl="1" indent="-277813">
              <a:defRPr/>
            </a:pPr>
            <a:r>
              <a:rPr lang="en-US" sz="4500" dirty="0">
                <a:solidFill>
                  <a:schemeClr val="bg1"/>
                </a:solidFill>
              </a:rPr>
              <a:t>Serving Christ is our Constant Priority (12:11-13)</a:t>
            </a:r>
          </a:p>
          <a:p>
            <a:pPr marL="566738" lvl="2" indent="-277813">
              <a:defRPr/>
            </a:pPr>
            <a:r>
              <a:rPr lang="en-US" sz="4000" i="1" dirty="0">
                <a:solidFill>
                  <a:schemeClr val="accent4">
                    <a:lumMod val="40000"/>
                    <a:lumOff val="60000"/>
                  </a:schemeClr>
                </a:solidFill>
              </a:rPr>
              <a:t>We serve the Lord with a </a:t>
            </a:r>
            <a:r>
              <a:rPr lang="en-US" sz="4000" i="1" dirty="0">
                <a:solidFill>
                  <a:schemeClr val="accent4">
                    <a:lumMod val="40000"/>
                    <a:lumOff val="60000"/>
                  </a:schemeClr>
                </a:solidFill>
                <a:effectLst>
                  <a:glow rad="228600">
                    <a:schemeClr val="accent2">
                      <a:satMod val="175000"/>
                      <a:alpha val="40000"/>
                    </a:schemeClr>
                  </a:glow>
                </a:effectLst>
              </a:rPr>
              <a:t>diligent and fervent spirit</a:t>
            </a:r>
            <a:r>
              <a:rPr lang="en-US" sz="4000" i="1" dirty="0">
                <a:solidFill>
                  <a:schemeClr val="accent4">
                    <a:lumMod val="40000"/>
                    <a:lumOff val="60000"/>
                  </a:schemeClr>
                </a:solidFill>
              </a:rPr>
              <a:t>. </a:t>
            </a:r>
          </a:p>
          <a:p>
            <a:pPr marL="1023938" lvl="3" indent="-277813">
              <a:defRPr/>
            </a:pPr>
            <a:r>
              <a:rPr lang="en-US" sz="4000" dirty="0">
                <a:solidFill>
                  <a:schemeClr val="accent1">
                    <a:lumMod val="40000"/>
                    <a:lumOff val="60000"/>
                  </a:schemeClr>
                </a:solidFill>
              </a:rPr>
              <a:t>We are not slothful or sluggish (Hebrews 6:11-12). </a:t>
            </a:r>
          </a:p>
          <a:p>
            <a:pPr marL="1023938" lvl="3" indent="-277813">
              <a:defRPr/>
            </a:pPr>
            <a:r>
              <a:rPr lang="en-US" sz="4000" dirty="0">
                <a:solidFill>
                  <a:schemeClr val="accent1">
                    <a:lumMod val="40000"/>
                    <a:lumOff val="60000"/>
                  </a:schemeClr>
                </a:solidFill>
              </a:rPr>
              <a:t>Our fervency and zeal is like boiling water!*</a:t>
            </a:r>
          </a:p>
          <a:p>
            <a:pPr marL="566738" lvl="2" indent="-277813">
              <a:defRPr/>
            </a:pPr>
            <a:r>
              <a:rPr lang="en-US" sz="4000" i="1" dirty="0">
                <a:solidFill>
                  <a:schemeClr val="accent4">
                    <a:lumMod val="40000"/>
                    <a:lumOff val="60000"/>
                  </a:schemeClr>
                </a:solidFill>
              </a:rPr>
              <a:t>Diligence and fervor are reflected in our constant rejoicing, patient endurance, and constant prayers (Phil. 4:4; 1 Peter 1:3-6; 1 Thess. 5:17; Col. 4:2).</a:t>
            </a:r>
          </a:p>
          <a:p>
            <a:pPr marL="566738" lvl="2" indent="-277813">
              <a:defRPr/>
            </a:pPr>
            <a:r>
              <a:rPr lang="en-US" sz="4000" i="1" dirty="0">
                <a:solidFill>
                  <a:schemeClr val="accent4">
                    <a:lumMod val="40000"/>
                    <a:lumOff val="60000"/>
                  </a:schemeClr>
                </a:solidFill>
                <a:effectLst>
                  <a:glow rad="228600">
                    <a:schemeClr val="accent2">
                      <a:satMod val="175000"/>
                      <a:alpha val="40000"/>
                    </a:schemeClr>
                  </a:glow>
                </a:effectLst>
              </a:rPr>
              <a:t>We serve Christ when we serve our brethren </a:t>
            </a:r>
            <a:r>
              <a:rPr lang="en-US" sz="4000" i="1" dirty="0">
                <a:solidFill>
                  <a:schemeClr val="accent4">
                    <a:lumMod val="40000"/>
                    <a:lumOff val="60000"/>
                  </a:schemeClr>
                </a:solidFill>
              </a:rPr>
              <a:t>by giving for their needs and showing hospitality (Gal. 6:10; 1 John 3:17; cf. 1 Peter 4:9).</a:t>
            </a:r>
          </a:p>
        </p:txBody>
      </p:sp>
    </p:spTree>
    <p:extLst>
      <p:ext uri="{BB962C8B-B14F-4D97-AF65-F5344CB8AC3E}">
        <p14:creationId xmlns:p14="http://schemas.microsoft.com/office/powerpoint/2010/main" val="7074552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left)">
                                      <p:cBhvr>
                                        <p:cTn id="29" dur="500"/>
                                        <p:tgtEl>
                                          <p:spTgt spid="3">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left)">
                                      <p:cBhvr>
                                        <p:cTn id="35" dur="500"/>
                                        <p:tgtEl>
                                          <p:spTgt spid="3">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wipe(left)">
                                      <p:cBhvr>
                                        <p:cTn id="38" dur="500"/>
                                        <p:tgtEl>
                                          <p:spTgt spid="3">
                                            <p:txEl>
                                              <p:pRg st="9" end="9"/>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wipe(left)">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518F-9C14-48FC-8875-7C45A91CE00F}"/>
              </a:ext>
            </a:extLst>
          </p:cNvPr>
          <p:cNvSpPr>
            <a:spLocks noGrp="1"/>
          </p:cNvSpPr>
          <p:nvPr>
            <p:ph type="title"/>
          </p:nvPr>
        </p:nvSpPr>
        <p:spPr>
          <a:xfrm>
            <a:off x="555585" y="365125"/>
            <a:ext cx="11146557" cy="1325563"/>
          </a:xfrm>
        </p:spPr>
        <p:txBody>
          <a:bodyPr>
            <a:normAutofit/>
          </a:bodyPr>
          <a:lstStyle/>
          <a:p>
            <a:r>
              <a:rPr lang="en-US" sz="4000" dirty="0">
                <a:solidFill>
                  <a:schemeClr val="bg1"/>
                </a:solidFill>
              </a:rPr>
              <a:t>Characteristics of the Life Transformed by Grace</a:t>
            </a:r>
            <a:br>
              <a:rPr lang="en-US" sz="4000" dirty="0">
                <a:solidFill>
                  <a:schemeClr val="bg1"/>
                </a:solidFill>
              </a:rPr>
            </a:br>
            <a:r>
              <a:rPr lang="en-US" sz="3200" i="1" dirty="0">
                <a:solidFill>
                  <a:schemeClr val="bg1"/>
                </a:solidFill>
              </a:rPr>
              <a:t>(Romans 12-16)</a:t>
            </a:r>
            <a:endParaRPr lang="en-US" i="1" dirty="0">
              <a:solidFill>
                <a:schemeClr val="bg1"/>
              </a:solidFill>
            </a:endParaRPr>
          </a:p>
        </p:txBody>
      </p:sp>
      <p:sp>
        <p:nvSpPr>
          <p:cNvPr id="3" name="Content Placeholder 2">
            <a:extLst>
              <a:ext uri="{FF2B5EF4-FFF2-40B4-BE49-F238E27FC236}">
                <a16:creationId xmlns:a16="http://schemas.microsoft.com/office/drawing/2014/main" id="{58DBBC68-842D-4D6A-9BF2-8C3A716DD2B9}"/>
              </a:ext>
            </a:extLst>
          </p:cNvPr>
          <p:cNvSpPr>
            <a:spLocks noGrp="1"/>
          </p:cNvSpPr>
          <p:nvPr>
            <p:ph idx="1"/>
          </p:nvPr>
        </p:nvSpPr>
        <p:spPr>
          <a:xfrm>
            <a:off x="636607" y="1574157"/>
            <a:ext cx="11285317" cy="5521124"/>
          </a:xfrm>
        </p:spPr>
        <p:txBody>
          <a:bodyPr>
            <a:normAutofit fontScale="92500" lnSpcReduction="10000"/>
          </a:bodyPr>
          <a:lstStyle/>
          <a:p>
            <a:pPr marL="0" lvl="0" indent="0">
              <a:buNone/>
              <a:defRPr/>
            </a:pPr>
            <a:r>
              <a:rPr lang="en-US" sz="3500" b="1" cap="small" dirty="0">
                <a:solidFill>
                  <a:schemeClr val="accent1">
                    <a:lumMod val="40000"/>
                    <a:lumOff val="60000"/>
                  </a:schemeClr>
                </a:solidFill>
                <a:highlight>
                  <a:srgbClr val="000000"/>
                </a:highlight>
              </a:rPr>
              <a:t>Transformed to treat one another with Love (12:9-21) </a:t>
            </a:r>
          </a:p>
          <a:p>
            <a:pPr marL="288925" lvl="0" indent="-288925">
              <a:defRPr/>
            </a:pPr>
            <a:r>
              <a:rPr lang="en-US" sz="3200" dirty="0">
                <a:solidFill>
                  <a:prstClr val="white"/>
                </a:solidFill>
              </a:rPr>
              <a:t>Compassion and Kindness toward All (12:14-21)</a:t>
            </a:r>
          </a:p>
          <a:p>
            <a:pPr marL="746125" lvl="1" indent="-288925">
              <a:defRPr/>
            </a:pPr>
            <a:r>
              <a:rPr lang="en-US" sz="3000" i="1" dirty="0">
                <a:solidFill>
                  <a:schemeClr val="accent4">
                    <a:lumMod val="40000"/>
                    <a:lumOff val="60000"/>
                  </a:schemeClr>
                </a:solidFill>
              </a:rPr>
              <a:t>We </a:t>
            </a:r>
            <a:r>
              <a:rPr lang="en-US" sz="3000" i="1" dirty="0">
                <a:solidFill>
                  <a:schemeClr val="accent4">
                    <a:lumMod val="40000"/>
                    <a:lumOff val="60000"/>
                  </a:schemeClr>
                </a:solidFill>
                <a:effectLst>
                  <a:glow rad="228600">
                    <a:schemeClr val="accent2">
                      <a:satMod val="175000"/>
                      <a:alpha val="40000"/>
                    </a:schemeClr>
                  </a:glow>
                </a:effectLst>
              </a:rPr>
              <a:t>bless those who persecute </a:t>
            </a:r>
            <a:r>
              <a:rPr lang="en-US" sz="3000" i="1" dirty="0">
                <a:solidFill>
                  <a:schemeClr val="accent4">
                    <a:lumMod val="40000"/>
                    <a:lumOff val="60000"/>
                  </a:schemeClr>
                </a:solidFill>
              </a:rPr>
              <a:t>us (Matthew 5:43-44).</a:t>
            </a:r>
          </a:p>
          <a:p>
            <a:pPr marL="746125" lvl="1" indent="-288925">
              <a:defRPr/>
            </a:pPr>
            <a:r>
              <a:rPr lang="en-US" sz="3000" i="1" dirty="0">
                <a:solidFill>
                  <a:schemeClr val="accent4">
                    <a:lumMod val="40000"/>
                    <a:lumOff val="60000"/>
                  </a:schemeClr>
                </a:solidFill>
              </a:rPr>
              <a:t>We </a:t>
            </a:r>
            <a:r>
              <a:rPr lang="en-US" sz="3000" i="1" dirty="0">
                <a:solidFill>
                  <a:schemeClr val="accent4">
                    <a:lumMod val="40000"/>
                    <a:lumOff val="60000"/>
                  </a:schemeClr>
                </a:solidFill>
                <a:effectLst>
                  <a:glow rad="228600">
                    <a:schemeClr val="accent2">
                      <a:satMod val="175000"/>
                      <a:alpha val="40000"/>
                    </a:schemeClr>
                  </a:glow>
                </a:effectLst>
              </a:rPr>
              <a:t>share the joys and sorrows </a:t>
            </a:r>
            <a:r>
              <a:rPr lang="en-US" sz="3000" i="1" dirty="0">
                <a:solidFill>
                  <a:schemeClr val="accent4">
                    <a:lumMod val="40000"/>
                    <a:lumOff val="60000"/>
                  </a:schemeClr>
                </a:solidFill>
              </a:rPr>
              <a:t>of others (1 Cor. 12:26).</a:t>
            </a:r>
          </a:p>
          <a:p>
            <a:pPr marL="746125" lvl="1" indent="-288925">
              <a:defRPr/>
            </a:pPr>
            <a:r>
              <a:rPr lang="en-US" sz="3000" i="1" dirty="0">
                <a:solidFill>
                  <a:schemeClr val="accent4">
                    <a:lumMod val="40000"/>
                    <a:lumOff val="60000"/>
                  </a:schemeClr>
                </a:solidFill>
              </a:rPr>
              <a:t>Strive for </a:t>
            </a:r>
            <a:r>
              <a:rPr lang="en-US" sz="3000" i="1" dirty="0">
                <a:solidFill>
                  <a:schemeClr val="accent4">
                    <a:lumMod val="40000"/>
                    <a:lumOff val="60000"/>
                  </a:schemeClr>
                </a:solidFill>
                <a:effectLst>
                  <a:glow rad="228600">
                    <a:schemeClr val="accent2">
                      <a:satMod val="175000"/>
                      <a:alpha val="40000"/>
                    </a:schemeClr>
                  </a:glow>
                </a:effectLst>
              </a:rPr>
              <a:t>unity through humility </a:t>
            </a:r>
            <a:r>
              <a:rPr lang="en-US" sz="3000" i="1" dirty="0">
                <a:solidFill>
                  <a:schemeClr val="accent4">
                    <a:lumMod val="40000"/>
                    <a:lumOff val="60000"/>
                  </a:schemeClr>
                </a:solidFill>
              </a:rPr>
              <a:t>(Phil. 2:2-3).</a:t>
            </a:r>
          </a:p>
          <a:p>
            <a:pPr marL="746125" lvl="1" indent="-288925">
              <a:defRPr/>
            </a:pPr>
            <a:r>
              <a:rPr lang="en-US" sz="3000" i="1" dirty="0">
                <a:solidFill>
                  <a:schemeClr val="accent4">
                    <a:lumMod val="40000"/>
                    <a:lumOff val="60000"/>
                  </a:schemeClr>
                </a:solidFill>
                <a:effectLst>
                  <a:glow rad="228600">
                    <a:schemeClr val="accent2">
                      <a:satMod val="175000"/>
                      <a:alpha val="40000"/>
                    </a:schemeClr>
                  </a:glow>
                </a:effectLst>
              </a:rPr>
              <a:t>Do not repay evil for evil </a:t>
            </a:r>
            <a:r>
              <a:rPr lang="en-US" sz="3000" i="1" dirty="0">
                <a:solidFill>
                  <a:schemeClr val="accent4">
                    <a:lumMod val="40000"/>
                    <a:lumOff val="60000"/>
                  </a:schemeClr>
                </a:solidFill>
              </a:rPr>
              <a:t>but do what is virtuous.</a:t>
            </a:r>
          </a:p>
          <a:p>
            <a:pPr marL="1030288" lvl="2" indent="-288925">
              <a:defRPr/>
            </a:pPr>
            <a:r>
              <a:rPr lang="en-US" sz="3000" dirty="0">
                <a:solidFill>
                  <a:schemeClr val="accent1">
                    <a:lumMod val="40000"/>
                    <a:lumOff val="60000"/>
                  </a:schemeClr>
                </a:solidFill>
              </a:rPr>
              <a:t>In this way, we strive for peace even with those whose actions provoke conflict (Matt. 5:9, 39-41; James 3:17; Heb. 12:14).</a:t>
            </a:r>
          </a:p>
          <a:p>
            <a:pPr marL="1030288" lvl="2" indent="-288925">
              <a:defRPr/>
            </a:pPr>
            <a:r>
              <a:rPr lang="en-US" sz="3000" dirty="0">
                <a:solidFill>
                  <a:schemeClr val="accent1">
                    <a:lumMod val="40000"/>
                    <a:lumOff val="60000"/>
                  </a:schemeClr>
                </a:solidFill>
              </a:rPr>
              <a:t>If vengeance seems called for, we allow God to take it (cf. Romans 13:4; 1 Peter 2:13-14).</a:t>
            </a:r>
          </a:p>
          <a:p>
            <a:pPr marL="1030288" lvl="2" indent="-288925">
              <a:defRPr/>
            </a:pPr>
            <a:r>
              <a:rPr lang="en-US" sz="3000" dirty="0">
                <a:solidFill>
                  <a:schemeClr val="accent1">
                    <a:lumMod val="40000"/>
                    <a:lumOff val="60000"/>
                  </a:schemeClr>
                </a:solidFill>
              </a:rPr>
              <a:t>Our duty is to show kindness and mercy.</a:t>
            </a:r>
          </a:p>
          <a:p>
            <a:pPr marL="1487488" lvl="3" indent="-288925">
              <a:defRPr/>
            </a:pPr>
            <a:r>
              <a:rPr lang="en-US" sz="3000" i="1" dirty="0">
                <a:solidFill>
                  <a:prstClr val="white"/>
                </a:solidFill>
                <a:effectLst>
                  <a:outerShdw blurRad="38100" dist="38100" dir="2700000" algn="tl">
                    <a:srgbClr val="000000">
                      <a:alpha val="43137"/>
                    </a:srgbClr>
                  </a:outerShdw>
                </a:effectLst>
              </a:rPr>
              <a:t>In so doing, the pain of shame and guilt might bring the ungodly to repentance (cf. Romans 2:4).</a:t>
            </a:r>
          </a:p>
        </p:txBody>
      </p:sp>
    </p:spTree>
    <p:extLst>
      <p:ext uri="{BB962C8B-B14F-4D97-AF65-F5344CB8AC3E}">
        <p14:creationId xmlns:p14="http://schemas.microsoft.com/office/powerpoint/2010/main" val="32969150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left)">
                                      <p:cBhvr>
                                        <p:cTn id="30" dur="500"/>
                                        <p:tgtEl>
                                          <p:spTgt spid="3">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ipe(left)">
                                      <p:cBhvr>
                                        <p:cTn id="33" dur="500"/>
                                        <p:tgtEl>
                                          <p:spTgt spid="3">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wipe(left)">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518F-9C14-48FC-8875-7C45A91CE00F}"/>
              </a:ext>
            </a:extLst>
          </p:cNvPr>
          <p:cNvSpPr>
            <a:spLocks noGrp="1"/>
          </p:cNvSpPr>
          <p:nvPr>
            <p:ph type="title"/>
          </p:nvPr>
        </p:nvSpPr>
        <p:spPr>
          <a:xfrm>
            <a:off x="555585" y="365125"/>
            <a:ext cx="11146557" cy="1325563"/>
          </a:xfrm>
        </p:spPr>
        <p:txBody>
          <a:bodyPr>
            <a:normAutofit/>
          </a:bodyPr>
          <a:lstStyle/>
          <a:p>
            <a:r>
              <a:rPr lang="en-US" sz="4000" dirty="0">
                <a:solidFill>
                  <a:schemeClr val="bg1"/>
                </a:solidFill>
              </a:rPr>
              <a:t>Characteristics of the Life Transformed by Grace</a:t>
            </a:r>
            <a:br>
              <a:rPr lang="en-US" sz="4000" dirty="0">
                <a:solidFill>
                  <a:schemeClr val="bg1"/>
                </a:solidFill>
              </a:rPr>
            </a:br>
            <a:r>
              <a:rPr lang="en-US" sz="3200" i="1" dirty="0">
                <a:solidFill>
                  <a:schemeClr val="bg1"/>
                </a:solidFill>
              </a:rPr>
              <a:t>(Romans 12-16)</a:t>
            </a:r>
            <a:endParaRPr lang="en-US" i="1" dirty="0">
              <a:solidFill>
                <a:schemeClr val="bg1"/>
              </a:solidFill>
            </a:endParaRPr>
          </a:p>
        </p:txBody>
      </p:sp>
      <p:sp>
        <p:nvSpPr>
          <p:cNvPr id="3" name="Content Placeholder 2">
            <a:extLst>
              <a:ext uri="{FF2B5EF4-FFF2-40B4-BE49-F238E27FC236}">
                <a16:creationId xmlns:a16="http://schemas.microsoft.com/office/drawing/2014/main" id="{58DBBC68-842D-4D6A-9BF2-8C3A716DD2B9}"/>
              </a:ext>
            </a:extLst>
          </p:cNvPr>
          <p:cNvSpPr>
            <a:spLocks noGrp="1"/>
          </p:cNvSpPr>
          <p:nvPr>
            <p:ph idx="1"/>
          </p:nvPr>
        </p:nvSpPr>
        <p:spPr>
          <a:xfrm>
            <a:off x="636607" y="1574157"/>
            <a:ext cx="11285317" cy="5521124"/>
          </a:xfrm>
        </p:spPr>
        <p:txBody>
          <a:bodyPr>
            <a:normAutofit lnSpcReduction="10000"/>
          </a:bodyPr>
          <a:lstStyle/>
          <a:p>
            <a:pPr marL="0" lvl="0" indent="0">
              <a:buNone/>
              <a:defRPr/>
            </a:pPr>
            <a:r>
              <a:rPr lang="en-US" sz="3200" b="1" cap="small" dirty="0">
                <a:solidFill>
                  <a:schemeClr val="accent1">
                    <a:lumMod val="40000"/>
                    <a:lumOff val="60000"/>
                  </a:schemeClr>
                </a:solidFill>
                <a:highlight>
                  <a:srgbClr val="000000"/>
                </a:highlight>
              </a:rPr>
              <a:t>Transformed to treat one another with Love (13:1-17) </a:t>
            </a:r>
          </a:p>
          <a:p>
            <a:pPr marL="288925" lvl="0" indent="-288925">
              <a:defRPr/>
            </a:pPr>
            <a:r>
              <a:rPr lang="en-US" sz="3200" dirty="0">
                <a:solidFill>
                  <a:prstClr val="white"/>
                </a:solidFill>
              </a:rPr>
              <a:t>Submission to Government (13:1-7)</a:t>
            </a:r>
          </a:p>
          <a:p>
            <a:pPr marL="746125" lvl="1" indent="-288925">
              <a:defRPr/>
            </a:pPr>
            <a:r>
              <a:rPr lang="en-US" sz="2800" dirty="0">
                <a:solidFill>
                  <a:prstClr val="white"/>
                </a:solidFill>
                <a:effectLst>
                  <a:glow rad="228600">
                    <a:schemeClr val="accent2">
                      <a:satMod val="175000"/>
                      <a:alpha val="40000"/>
                    </a:schemeClr>
                  </a:glow>
                </a:effectLst>
              </a:rPr>
              <a:t>By submitting to governing authorities, we’re submitting to God’s authority </a:t>
            </a:r>
            <a:r>
              <a:rPr lang="en-US" sz="2800" dirty="0">
                <a:solidFill>
                  <a:prstClr val="white"/>
                </a:solidFill>
              </a:rPr>
              <a:t>– He appointed them! (13:1-2; 1 Peter 2:13-14; Titus 3:1; John 19:11; Dan. 2:21).</a:t>
            </a:r>
          </a:p>
          <a:p>
            <a:pPr marL="746125" lvl="1" indent="-288925">
              <a:defRPr/>
            </a:pPr>
            <a:r>
              <a:rPr lang="en-US" sz="2800" dirty="0">
                <a:solidFill>
                  <a:prstClr val="white"/>
                </a:solidFill>
              </a:rPr>
              <a:t>To resist governmental authority is to resist God’s law and bring judgment on oneself.</a:t>
            </a:r>
          </a:p>
          <a:p>
            <a:pPr marL="1030288" lvl="2" indent="-347663">
              <a:defRPr/>
            </a:pPr>
            <a:r>
              <a:rPr lang="en-US" sz="2700" i="1" dirty="0">
                <a:solidFill>
                  <a:schemeClr val="accent1">
                    <a:lumMod val="40000"/>
                    <a:lumOff val="60000"/>
                  </a:schemeClr>
                </a:solidFill>
              </a:rPr>
              <a:t>However, if civil government conflicts with God’s law, we must obey God (Acts 4:19-20; 5:29; cf. Rev. 1:5)</a:t>
            </a:r>
          </a:p>
          <a:p>
            <a:pPr marL="746125" lvl="1" indent="-288925">
              <a:defRPr/>
            </a:pPr>
            <a:r>
              <a:rPr lang="en-US" sz="2800" dirty="0">
                <a:solidFill>
                  <a:prstClr val="white"/>
                </a:solidFill>
              </a:rPr>
              <a:t>God’s purpose for government is to maintain order and </a:t>
            </a:r>
            <a:r>
              <a:rPr lang="en-US" sz="2800" dirty="0">
                <a:solidFill>
                  <a:prstClr val="white"/>
                </a:solidFill>
                <a:effectLst>
                  <a:glow rad="228600">
                    <a:schemeClr val="accent2">
                      <a:satMod val="175000"/>
                      <a:alpha val="40000"/>
                    </a:schemeClr>
                  </a:glow>
                </a:effectLst>
              </a:rPr>
              <a:t>protect good people from bad people</a:t>
            </a:r>
            <a:r>
              <a:rPr lang="en-US" sz="2800" dirty="0">
                <a:solidFill>
                  <a:prstClr val="white"/>
                </a:solidFill>
              </a:rPr>
              <a:t> with force (13:3-5; Gen.9:6).</a:t>
            </a:r>
          </a:p>
          <a:p>
            <a:pPr marL="746125" lvl="1" indent="-288925">
              <a:defRPr/>
            </a:pPr>
            <a:r>
              <a:rPr lang="en-US" sz="2800" dirty="0">
                <a:solidFill>
                  <a:prstClr val="white"/>
                </a:solidFill>
              </a:rPr>
              <a:t>Christians owe respect and support to the government – </a:t>
            </a:r>
            <a:r>
              <a:rPr lang="en-US" sz="2800" dirty="0">
                <a:solidFill>
                  <a:prstClr val="white"/>
                </a:solidFill>
                <a:effectLst>
                  <a:glow rad="228600">
                    <a:schemeClr val="accent2">
                      <a:satMod val="175000"/>
                      <a:alpha val="40000"/>
                    </a:schemeClr>
                  </a:glow>
                </a:effectLst>
              </a:rPr>
              <a:t>taxes, customs, fear, and honor </a:t>
            </a:r>
            <a:r>
              <a:rPr lang="en-US" sz="2800" dirty="0">
                <a:solidFill>
                  <a:prstClr val="white"/>
                </a:solidFill>
              </a:rPr>
              <a:t>(13:6-7).</a:t>
            </a:r>
          </a:p>
          <a:p>
            <a:pPr marL="746125" lvl="1" indent="-288925">
              <a:defRPr/>
            </a:pPr>
            <a:endParaRPr lang="en-US" sz="3100" dirty="0">
              <a:solidFill>
                <a:prstClr val="white"/>
              </a:solidFill>
            </a:endParaRPr>
          </a:p>
          <a:p>
            <a:pPr marL="746125" lvl="1" indent="-288925">
              <a:defRPr/>
            </a:pPr>
            <a:endParaRPr lang="en-US" sz="3100" dirty="0">
              <a:solidFill>
                <a:prstClr val="white"/>
              </a:solidFill>
            </a:endParaRPr>
          </a:p>
          <a:p>
            <a:pPr marL="746125" lvl="1" indent="-288925">
              <a:defRPr/>
            </a:pPr>
            <a:endParaRPr lang="en-US" sz="3100" dirty="0">
              <a:solidFill>
                <a:prstClr val="white"/>
              </a:solidFill>
            </a:endParaRPr>
          </a:p>
        </p:txBody>
      </p:sp>
    </p:spTree>
    <p:extLst>
      <p:ext uri="{BB962C8B-B14F-4D97-AF65-F5344CB8AC3E}">
        <p14:creationId xmlns:p14="http://schemas.microsoft.com/office/powerpoint/2010/main" val="18651676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518F-9C14-48FC-8875-7C45A91CE00F}"/>
              </a:ext>
            </a:extLst>
          </p:cNvPr>
          <p:cNvSpPr>
            <a:spLocks noGrp="1"/>
          </p:cNvSpPr>
          <p:nvPr>
            <p:ph type="title"/>
          </p:nvPr>
        </p:nvSpPr>
        <p:spPr>
          <a:xfrm>
            <a:off x="555585" y="365125"/>
            <a:ext cx="11146557" cy="1325563"/>
          </a:xfrm>
        </p:spPr>
        <p:txBody>
          <a:bodyPr>
            <a:normAutofit/>
          </a:bodyPr>
          <a:lstStyle/>
          <a:p>
            <a:r>
              <a:rPr lang="en-US" sz="4000" dirty="0">
                <a:solidFill>
                  <a:schemeClr val="bg1"/>
                </a:solidFill>
              </a:rPr>
              <a:t>Characteristics of the Life Transformed by Grace</a:t>
            </a:r>
            <a:br>
              <a:rPr lang="en-US" sz="4000" dirty="0">
                <a:solidFill>
                  <a:schemeClr val="bg1"/>
                </a:solidFill>
              </a:rPr>
            </a:br>
            <a:r>
              <a:rPr lang="en-US" sz="3200" i="1" dirty="0">
                <a:solidFill>
                  <a:schemeClr val="bg1"/>
                </a:solidFill>
              </a:rPr>
              <a:t>(Romans 12-16)</a:t>
            </a:r>
            <a:endParaRPr lang="en-US" i="1" dirty="0">
              <a:solidFill>
                <a:schemeClr val="bg1"/>
              </a:solidFill>
            </a:endParaRPr>
          </a:p>
        </p:txBody>
      </p:sp>
      <p:sp>
        <p:nvSpPr>
          <p:cNvPr id="3" name="Content Placeholder 2">
            <a:extLst>
              <a:ext uri="{FF2B5EF4-FFF2-40B4-BE49-F238E27FC236}">
                <a16:creationId xmlns:a16="http://schemas.microsoft.com/office/drawing/2014/main" id="{58DBBC68-842D-4D6A-9BF2-8C3A716DD2B9}"/>
              </a:ext>
            </a:extLst>
          </p:cNvPr>
          <p:cNvSpPr>
            <a:spLocks noGrp="1"/>
          </p:cNvSpPr>
          <p:nvPr>
            <p:ph idx="1"/>
          </p:nvPr>
        </p:nvSpPr>
        <p:spPr>
          <a:xfrm>
            <a:off x="636607" y="1574157"/>
            <a:ext cx="11285317" cy="5283843"/>
          </a:xfrm>
        </p:spPr>
        <p:txBody>
          <a:bodyPr>
            <a:normAutofit lnSpcReduction="10000"/>
          </a:bodyPr>
          <a:lstStyle/>
          <a:p>
            <a:pPr marL="0" lvl="0" indent="0">
              <a:buNone/>
              <a:defRPr/>
            </a:pPr>
            <a:r>
              <a:rPr lang="en-US" sz="3200" b="1" cap="small" dirty="0">
                <a:solidFill>
                  <a:schemeClr val="accent1">
                    <a:lumMod val="40000"/>
                    <a:lumOff val="60000"/>
                  </a:schemeClr>
                </a:solidFill>
                <a:highlight>
                  <a:srgbClr val="000000"/>
                </a:highlight>
              </a:rPr>
              <a:t>Transformed to treat one another with Love (13:1-17) </a:t>
            </a:r>
          </a:p>
          <a:p>
            <a:pPr marL="288925" lvl="0" indent="-288925">
              <a:defRPr/>
            </a:pPr>
            <a:r>
              <a:rPr lang="en-US" sz="3000" dirty="0">
                <a:solidFill>
                  <a:prstClr val="white"/>
                </a:solidFill>
                <a:effectLst>
                  <a:glow rad="228600">
                    <a:schemeClr val="accent2">
                      <a:satMod val="175000"/>
                      <a:alpha val="40000"/>
                    </a:schemeClr>
                  </a:glow>
                </a:effectLst>
              </a:rPr>
              <a:t>Love guides our conduct </a:t>
            </a:r>
            <a:r>
              <a:rPr lang="en-US" sz="3000" dirty="0">
                <a:solidFill>
                  <a:prstClr val="white"/>
                </a:solidFill>
              </a:rPr>
              <a:t>and fulfills law (13:8-10).</a:t>
            </a:r>
          </a:p>
          <a:p>
            <a:pPr marL="625475" lvl="1" indent="-336550">
              <a:defRPr/>
            </a:pPr>
            <a:r>
              <a:rPr lang="en-US" sz="2800" i="1" dirty="0">
                <a:solidFill>
                  <a:schemeClr val="accent4">
                    <a:lumMod val="40000"/>
                    <a:lumOff val="60000"/>
                  </a:schemeClr>
                </a:solidFill>
                <a:effectLst/>
              </a:rPr>
              <a:t>Love is the only debt that we can never fully repay (1 John 3:16-18).</a:t>
            </a:r>
          </a:p>
          <a:p>
            <a:pPr marL="625475" lvl="1" indent="-336550">
              <a:defRPr/>
            </a:pPr>
            <a:r>
              <a:rPr lang="en-US" sz="2800" i="1" dirty="0">
                <a:solidFill>
                  <a:schemeClr val="accent4">
                    <a:lumMod val="40000"/>
                    <a:lumOff val="60000"/>
                  </a:schemeClr>
                </a:solidFill>
              </a:rPr>
              <a:t>Our obligations to our fellowman are summed up in the command to </a:t>
            </a:r>
            <a:r>
              <a:rPr lang="en-US" sz="2800" i="1" dirty="0">
                <a:solidFill>
                  <a:schemeClr val="accent4">
                    <a:lumMod val="40000"/>
                    <a:lumOff val="60000"/>
                  </a:schemeClr>
                </a:solidFill>
                <a:effectLst>
                  <a:glow rad="228600">
                    <a:schemeClr val="accent2">
                      <a:satMod val="175000"/>
                      <a:alpha val="40000"/>
                    </a:schemeClr>
                  </a:glow>
                </a:effectLst>
              </a:rPr>
              <a:t>“love your neighbor as yourself” </a:t>
            </a:r>
            <a:r>
              <a:rPr lang="en-US" sz="2800" i="1" dirty="0">
                <a:solidFill>
                  <a:schemeClr val="accent4">
                    <a:lumMod val="40000"/>
                    <a:lumOff val="60000"/>
                  </a:schemeClr>
                </a:solidFill>
              </a:rPr>
              <a:t>(Matthew 22:37-40). </a:t>
            </a:r>
          </a:p>
          <a:p>
            <a:pPr marL="625475" lvl="1" indent="-336550">
              <a:defRPr/>
            </a:pPr>
            <a:r>
              <a:rPr lang="en-US" sz="2800" i="1" dirty="0">
                <a:solidFill>
                  <a:schemeClr val="accent4">
                    <a:lumMod val="40000"/>
                    <a:lumOff val="60000"/>
                  </a:schemeClr>
                </a:solidFill>
              </a:rPr>
              <a:t>Love shows itself in observable actions (Gal. 5:14; James 2:8-9).</a:t>
            </a:r>
          </a:p>
          <a:p>
            <a:pPr marL="288925" indent="-288925">
              <a:defRPr/>
            </a:pPr>
            <a:r>
              <a:rPr lang="en-US" sz="3000" dirty="0">
                <a:solidFill>
                  <a:prstClr val="white"/>
                </a:solidFill>
              </a:rPr>
              <a:t>Life’s brevity presses us to Christlikeness (13:11-14)</a:t>
            </a:r>
          </a:p>
          <a:p>
            <a:pPr marL="625475" lvl="1" indent="-336550">
              <a:defRPr/>
            </a:pPr>
            <a:r>
              <a:rPr lang="en-US" sz="2800" i="1" dirty="0">
                <a:solidFill>
                  <a:schemeClr val="accent4">
                    <a:lumMod val="40000"/>
                    <a:lumOff val="60000"/>
                  </a:schemeClr>
                </a:solidFill>
              </a:rPr>
              <a:t>It’s “high time” to wake up and get to work. We must be fully alert and prepared for the Lord’s coming (1 Thess. 5:4-9).</a:t>
            </a:r>
          </a:p>
          <a:p>
            <a:pPr marL="625475" lvl="1" indent="-336550">
              <a:defRPr/>
            </a:pPr>
            <a:r>
              <a:rPr lang="en-US" sz="2800" i="1" dirty="0">
                <a:solidFill>
                  <a:schemeClr val="accent4">
                    <a:lumMod val="40000"/>
                    <a:lumOff val="60000"/>
                  </a:schemeClr>
                </a:solidFill>
              </a:rPr>
              <a:t>The deeds of darkness are put off, as we put on Christ (Eph. 4:21-24).</a:t>
            </a:r>
          </a:p>
          <a:p>
            <a:pPr marL="625475" lvl="1" indent="-336550">
              <a:defRPr/>
            </a:pPr>
            <a:r>
              <a:rPr lang="en-US" sz="2800" i="1" dirty="0">
                <a:solidFill>
                  <a:schemeClr val="accent4">
                    <a:lumMod val="40000"/>
                    <a:lumOff val="60000"/>
                  </a:schemeClr>
                </a:solidFill>
              </a:rPr>
              <a:t>We give no forethought and make no provision to engage in deeds of darkness such as </a:t>
            </a:r>
            <a:r>
              <a:rPr lang="en-US" sz="2800" i="1" dirty="0">
                <a:solidFill>
                  <a:schemeClr val="accent4">
                    <a:lumMod val="40000"/>
                    <a:lumOff val="60000"/>
                  </a:schemeClr>
                </a:solidFill>
                <a:effectLst>
                  <a:glow rad="139700">
                    <a:schemeClr val="accent1">
                      <a:satMod val="175000"/>
                      <a:alpha val="40000"/>
                    </a:schemeClr>
                  </a:glow>
                </a:effectLst>
              </a:rPr>
              <a:t>revelry, drunkenness</a:t>
            </a:r>
            <a:r>
              <a:rPr lang="en-US" sz="2800" i="1" dirty="0">
                <a:solidFill>
                  <a:schemeClr val="accent4">
                    <a:lumMod val="40000"/>
                    <a:lumOff val="60000"/>
                  </a:schemeClr>
                </a:solidFill>
              </a:rPr>
              <a:t>, </a:t>
            </a:r>
            <a:r>
              <a:rPr lang="en-US" sz="2800" i="1" dirty="0">
                <a:solidFill>
                  <a:schemeClr val="accent4">
                    <a:lumMod val="40000"/>
                    <a:lumOff val="60000"/>
                  </a:schemeClr>
                </a:solidFill>
                <a:effectLst>
                  <a:glow rad="63500">
                    <a:schemeClr val="accent4">
                      <a:satMod val="175000"/>
                      <a:alpha val="40000"/>
                    </a:schemeClr>
                  </a:glow>
                </a:effectLst>
              </a:rPr>
              <a:t>lewdness, lust</a:t>
            </a:r>
            <a:r>
              <a:rPr lang="en-US" sz="2800" i="1" dirty="0">
                <a:solidFill>
                  <a:schemeClr val="accent4">
                    <a:lumMod val="40000"/>
                    <a:lumOff val="60000"/>
                  </a:schemeClr>
                </a:solidFill>
              </a:rPr>
              <a:t>, </a:t>
            </a:r>
            <a:r>
              <a:rPr lang="en-US" sz="2800" i="1" dirty="0">
                <a:solidFill>
                  <a:schemeClr val="accent4">
                    <a:lumMod val="40000"/>
                    <a:lumOff val="60000"/>
                  </a:schemeClr>
                </a:solidFill>
                <a:effectLst>
                  <a:glow rad="101600">
                    <a:schemeClr val="accent6">
                      <a:satMod val="175000"/>
                      <a:alpha val="40000"/>
                    </a:schemeClr>
                  </a:glow>
                </a:effectLst>
              </a:rPr>
              <a:t>strife or  envy.</a:t>
            </a:r>
          </a:p>
          <a:p>
            <a:pPr marL="746125" lvl="1" indent="-288925">
              <a:defRPr/>
            </a:pPr>
            <a:endParaRPr lang="en-US" sz="3100" dirty="0">
              <a:solidFill>
                <a:prstClr val="white"/>
              </a:solidFill>
            </a:endParaRPr>
          </a:p>
          <a:p>
            <a:pPr marL="746125" lvl="1" indent="-288925">
              <a:defRPr/>
            </a:pPr>
            <a:endParaRPr lang="en-US" sz="3100" dirty="0">
              <a:solidFill>
                <a:prstClr val="white"/>
              </a:solidFill>
            </a:endParaRPr>
          </a:p>
          <a:p>
            <a:pPr marL="746125" lvl="1" indent="-288925">
              <a:defRPr/>
            </a:pPr>
            <a:endParaRPr lang="en-US" sz="3100" dirty="0">
              <a:solidFill>
                <a:prstClr val="white"/>
              </a:solidFill>
            </a:endParaRPr>
          </a:p>
        </p:txBody>
      </p:sp>
    </p:spTree>
    <p:extLst>
      <p:ext uri="{BB962C8B-B14F-4D97-AF65-F5344CB8AC3E}">
        <p14:creationId xmlns:p14="http://schemas.microsoft.com/office/powerpoint/2010/main" val="29394780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518F-9C14-48FC-8875-7C45A91CE00F}"/>
              </a:ext>
            </a:extLst>
          </p:cNvPr>
          <p:cNvSpPr>
            <a:spLocks noGrp="1"/>
          </p:cNvSpPr>
          <p:nvPr>
            <p:ph type="title"/>
          </p:nvPr>
        </p:nvSpPr>
        <p:spPr>
          <a:xfrm>
            <a:off x="555585" y="365125"/>
            <a:ext cx="11146557" cy="1325563"/>
          </a:xfrm>
        </p:spPr>
        <p:txBody>
          <a:bodyPr>
            <a:normAutofit/>
          </a:bodyPr>
          <a:lstStyle/>
          <a:p>
            <a:r>
              <a:rPr lang="en-US" sz="4000" dirty="0">
                <a:solidFill>
                  <a:schemeClr val="bg1"/>
                </a:solidFill>
              </a:rPr>
              <a:t>Characteristics of the Life Transformed by Grace</a:t>
            </a:r>
            <a:br>
              <a:rPr lang="en-US" sz="4000" dirty="0">
                <a:solidFill>
                  <a:schemeClr val="bg1"/>
                </a:solidFill>
              </a:rPr>
            </a:br>
            <a:r>
              <a:rPr lang="en-US" sz="3200" i="1" dirty="0">
                <a:solidFill>
                  <a:schemeClr val="bg1"/>
                </a:solidFill>
              </a:rPr>
              <a:t>(Romans 12-16)</a:t>
            </a:r>
            <a:endParaRPr lang="en-US" i="1" dirty="0">
              <a:solidFill>
                <a:schemeClr val="bg1"/>
              </a:solidFill>
            </a:endParaRPr>
          </a:p>
        </p:txBody>
      </p:sp>
      <p:sp>
        <p:nvSpPr>
          <p:cNvPr id="3" name="Content Placeholder 2">
            <a:extLst>
              <a:ext uri="{FF2B5EF4-FFF2-40B4-BE49-F238E27FC236}">
                <a16:creationId xmlns:a16="http://schemas.microsoft.com/office/drawing/2014/main" id="{58DBBC68-842D-4D6A-9BF2-8C3A716DD2B9}"/>
              </a:ext>
            </a:extLst>
          </p:cNvPr>
          <p:cNvSpPr>
            <a:spLocks noGrp="1"/>
          </p:cNvSpPr>
          <p:nvPr>
            <p:ph idx="1"/>
          </p:nvPr>
        </p:nvSpPr>
        <p:spPr>
          <a:xfrm>
            <a:off x="636607" y="1574157"/>
            <a:ext cx="11424213" cy="5283843"/>
          </a:xfrm>
        </p:spPr>
        <p:txBody>
          <a:bodyPr>
            <a:normAutofit lnSpcReduction="10000"/>
          </a:bodyPr>
          <a:lstStyle/>
          <a:p>
            <a:pPr marL="0" lvl="0" indent="0">
              <a:buNone/>
              <a:defRPr/>
            </a:pPr>
            <a:r>
              <a:rPr lang="en-US" sz="3200" b="1" cap="small" dirty="0">
                <a:solidFill>
                  <a:schemeClr val="accent1">
                    <a:lumMod val="40000"/>
                    <a:lumOff val="60000"/>
                  </a:schemeClr>
                </a:solidFill>
                <a:highlight>
                  <a:srgbClr val="000000"/>
                </a:highlight>
              </a:rPr>
              <a:t>Transformed to treat one another with Love (14:1-23) </a:t>
            </a:r>
          </a:p>
          <a:p>
            <a:pPr marL="288925" lvl="0" indent="-288925">
              <a:defRPr/>
            </a:pPr>
            <a:r>
              <a:rPr lang="en-US" sz="3000" dirty="0">
                <a:solidFill>
                  <a:prstClr val="white"/>
                </a:solidFill>
                <a:effectLst/>
              </a:rPr>
              <a:t>Romans 14 is designed to promote unity and fellowship between brethren even when they differ in matters of conscience.</a:t>
            </a:r>
          </a:p>
          <a:p>
            <a:pPr marL="566738" lvl="1" indent="-277813">
              <a:defRPr/>
            </a:pPr>
            <a:r>
              <a:rPr lang="en-US" sz="2800" b="1" i="1" dirty="0">
                <a:solidFill>
                  <a:schemeClr val="accent4">
                    <a:lumMod val="40000"/>
                    <a:lumOff val="60000"/>
                  </a:schemeClr>
                </a:solidFill>
                <a:effectLst/>
              </a:rPr>
              <a:t>This chapter applies to issues that are</a:t>
            </a:r>
            <a:r>
              <a:rPr lang="en-US" sz="2800" dirty="0">
                <a:solidFill>
                  <a:schemeClr val="accent4">
                    <a:lumMod val="40000"/>
                    <a:lumOff val="60000"/>
                  </a:schemeClr>
                </a:solidFill>
                <a:effectLst/>
              </a:rPr>
              <a:t>…</a:t>
            </a:r>
          </a:p>
          <a:p>
            <a:pPr marL="798513" lvl="2" indent="-231775">
              <a:defRPr/>
            </a:pPr>
            <a:r>
              <a:rPr lang="en-US" sz="2600" dirty="0">
                <a:solidFill>
                  <a:schemeClr val="accent4">
                    <a:lumMod val="40000"/>
                    <a:lumOff val="60000"/>
                  </a:schemeClr>
                </a:solidFill>
                <a:effectLst/>
              </a:rPr>
              <a:t>Of a personal nature; related to an individual’s conscience.</a:t>
            </a:r>
          </a:p>
          <a:p>
            <a:pPr marL="798513" lvl="2" indent="-231775">
              <a:defRPr/>
            </a:pPr>
            <a:r>
              <a:rPr lang="en-US" sz="2600" dirty="0">
                <a:solidFill>
                  <a:schemeClr val="accent4">
                    <a:lumMod val="40000"/>
                    <a:lumOff val="60000"/>
                  </a:schemeClr>
                </a:solidFill>
                <a:effectLst>
                  <a:glow rad="228600">
                    <a:schemeClr val="accent2">
                      <a:satMod val="175000"/>
                      <a:alpha val="40000"/>
                    </a:schemeClr>
                  </a:glow>
                </a:effectLst>
              </a:rPr>
              <a:t>Things allowed by God, but not required.</a:t>
            </a:r>
          </a:p>
          <a:p>
            <a:pPr marL="566738" lvl="1" indent="-277813">
              <a:defRPr/>
            </a:pPr>
            <a:r>
              <a:rPr lang="en-US" sz="2800" b="1" i="1" dirty="0">
                <a:solidFill>
                  <a:schemeClr val="accent4">
                    <a:lumMod val="40000"/>
                    <a:lumOff val="60000"/>
                  </a:schemeClr>
                </a:solidFill>
                <a:effectLst/>
              </a:rPr>
              <a:t>This chapter has been abused by…</a:t>
            </a:r>
          </a:p>
          <a:p>
            <a:pPr marL="857250" lvl="2" indent="-290513">
              <a:defRPr/>
            </a:pPr>
            <a:r>
              <a:rPr lang="en-US" sz="2600" dirty="0">
                <a:solidFill>
                  <a:schemeClr val="accent4">
                    <a:lumMod val="40000"/>
                    <a:lumOff val="60000"/>
                  </a:schemeClr>
                </a:solidFill>
                <a:effectLst/>
              </a:rPr>
              <a:t>Being entirely ignored when dealing with brethren with whom we disagree.</a:t>
            </a:r>
          </a:p>
          <a:p>
            <a:pPr marL="857250" lvl="2" indent="-290513">
              <a:defRPr/>
            </a:pPr>
            <a:r>
              <a:rPr lang="en-US" sz="2600" dirty="0">
                <a:solidFill>
                  <a:schemeClr val="accent4">
                    <a:lumMod val="40000"/>
                    <a:lumOff val="60000"/>
                  </a:schemeClr>
                </a:solidFill>
                <a:effectLst/>
              </a:rPr>
              <a:t>Being applied to things God requires or forbids.</a:t>
            </a:r>
          </a:p>
          <a:p>
            <a:pPr marL="288925" indent="-288925">
              <a:defRPr/>
            </a:pPr>
            <a:r>
              <a:rPr lang="en-US" dirty="0">
                <a:solidFill>
                  <a:prstClr val="white"/>
                </a:solidFill>
              </a:rPr>
              <a:t>BACKGROUND: Christians had deeply rooted habits of conscience from previous religions (Judaism &amp; Paganism) which needed to be either accommodated (if not sinful) or rejected.</a:t>
            </a:r>
          </a:p>
          <a:p>
            <a:pPr marL="746125" lvl="1" indent="-288925">
              <a:defRPr/>
            </a:pPr>
            <a:endParaRPr lang="en-US" sz="3100" dirty="0">
              <a:solidFill>
                <a:prstClr val="white"/>
              </a:solidFill>
            </a:endParaRPr>
          </a:p>
          <a:p>
            <a:pPr marL="746125" lvl="1" indent="-288925">
              <a:defRPr/>
            </a:pPr>
            <a:endParaRPr lang="en-US" sz="3100" dirty="0">
              <a:solidFill>
                <a:prstClr val="white"/>
              </a:solidFill>
            </a:endParaRPr>
          </a:p>
          <a:p>
            <a:pPr marL="746125" lvl="1" indent="-288925">
              <a:defRPr/>
            </a:pPr>
            <a:endParaRPr lang="en-US" sz="3100" dirty="0">
              <a:solidFill>
                <a:prstClr val="white"/>
              </a:solidFill>
            </a:endParaRPr>
          </a:p>
        </p:txBody>
      </p:sp>
    </p:spTree>
    <p:extLst>
      <p:ext uri="{BB962C8B-B14F-4D97-AF65-F5344CB8AC3E}">
        <p14:creationId xmlns:p14="http://schemas.microsoft.com/office/powerpoint/2010/main" val="14545549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518F-9C14-48FC-8875-7C45A91CE00F}"/>
              </a:ext>
            </a:extLst>
          </p:cNvPr>
          <p:cNvSpPr>
            <a:spLocks noGrp="1"/>
          </p:cNvSpPr>
          <p:nvPr>
            <p:ph type="title"/>
          </p:nvPr>
        </p:nvSpPr>
        <p:spPr>
          <a:xfrm>
            <a:off x="522721" y="248594"/>
            <a:ext cx="11146557" cy="1325563"/>
          </a:xfrm>
        </p:spPr>
        <p:txBody>
          <a:bodyPr>
            <a:normAutofit/>
          </a:bodyPr>
          <a:lstStyle/>
          <a:p>
            <a:r>
              <a:rPr lang="en-US" sz="4000" dirty="0">
                <a:solidFill>
                  <a:schemeClr val="bg1"/>
                </a:solidFill>
              </a:rPr>
              <a:t>Characteristics of the Life Transformed by Grace</a:t>
            </a:r>
            <a:br>
              <a:rPr lang="en-US" sz="4000" dirty="0">
                <a:solidFill>
                  <a:schemeClr val="bg1"/>
                </a:solidFill>
              </a:rPr>
            </a:br>
            <a:r>
              <a:rPr lang="en-US" sz="3200" i="1" dirty="0">
                <a:solidFill>
                  <a:schemeClr val="bg1"/>
                </a:solidFill>
              </a:rPr>
              <a:t>(Romans 12-16)</a:t>
            </a:r>
            <a:endParaRPr lang="en-US" i="1" dirty="0">
              <a:solidFill>
                <a:schemeClr val="bg1"/>
              </a:solidFill>
            </a:endParaRPr>
          </a:p>
        </p:txBody>
      </p:sp>
      <p:sp>
        <p:nvSpPr>
          <p:cNvPr id="3" name="Content Placeholder 2">
            <a:extLst>
              <a:ext uri="{FF2B5EF4-FFF2-40B4-BE49-F238E27FC236}">
                <a16:creationId xmlns:a16="http://schemas.microsoft.com/office/drawing/2014/main" id="{58DBBC68-842D-4D6A-9BF2-8C3A716DD2B9}"/>
              </a:ext>
            </a:extLst>
          </p:cNvPr>
          <p:cNvSpPr>
            <a:spLocks noGrp="1"/>
          </p:cNvSpPr>
          <p:nvPr>
            <p:ph idx="1"/>
          </p:nvPr>
        </p:nvSpPr>
        <p:spPr>
          <a:xfrm>
            <a:off x="522721" y="1493134"/>
            <a:ext cx="11555393" cy="5497974"/>
          </a:xfrm>
        </p:spPr>
        <p:txBody>
          <a:bodyPr>
            <a:normAutofit fontScale="85000" lnSpcReduction="20000"/>
          </a:bodyPr>
          <a:lstStyle/>
          <a:p>
            <a:pPr marL="0" lvl="0" indent="0">
              <a:buNone/>
              <a:defRPr/>
            </a:pPr>
            <a:r>
              <a:rPr lang="en-US" sz="3300" b="1" cap="small" dirty="0">
                <a:solidFill>
                  <a:schemeClr val="accent1">
                    <a:lumMod val="40000"/>
                    <a:lumOff val="60000"/>
                  </a:schemeClr>
                </a:solidFill>
                <a:highlight>
                  <a:srgbClr val="000000"/>
                </a:highlight>
              </a:rPr>
              <a:t>Transformed to treat one another with Love (14:1-23) </a:t>
            </a:r>
          </a:p>
          <a:p>
            <a:pPr marL="288925" lvl="0" indent="-288925">
              <a:defRPr/>
            </a:pPr>
            <a:r>
              <a:rPr lang="en-US" sz="3300" dirty="0">
                <a:solidFill>
                  <a:prstClr val="white"/>
                </a:solidFill>
                <a:effectLst/>
              </a:rPr>
              <a:t>Refrain from hostility (14:1-6).</a:t>
            </a:r>
          </a:p>
          <a:p>
            <a:pPr marL="566738" lvl="1" indent="-277813">
              <a:defRPr/>
            </a:pPr>
            <a:r>
              <a:rPr lang="en-US" sz="3200" i="1" dirty="0">
                <a:solidFill>
                  <a:schemeClr val="accent4">
                    <a:lumMod val="40000"/>
                    <a:lumOff val="60000"/>
                  </a:schemeClr>
                </a:solidFill>
                <a:effectLst>
                  <a:glow rad="228600">
                    <a:schemeClr val="accent2">
                      <a:satMod val="175000"/>
                      <a:alpha val="40000"/>
                    </a:schemeClr>
                  </a:glow>
                </a:effectLst>
              </a:rPr>
              <a:t>Do not judge or despise </a:t>
            </a:r>
            <a:r>
              <a:rPr lang="en-US" sz="3200" i="1" dirty="0">
                <a:solidFill>
                  <a:schemeClr val="accent4">
                    <a:lumMod val="40000"/>
                    <a:lumOff val="60000"/>
                  </a:schemeClr>
                </a:solidFill>
                <a:effectLst/>
              </a:rPr>
              <a:t>a brother in an area where God allows His servants to make choices.</a:t>
            </a:r>
          </a:p>
          <a:p>
            <a:pPr marL="288925" indent="-288925">
              <a:defRPr/>
            </a:pPr>
            <a:r>
              <a:rPr lang="en-US" sz="3300" dirty="0">
                <a:solidFill>
                  <a:prstClr val="white"/>
                </a:solidFill>
              </a:rPr>
              <a:t>Refrain from taking God’s place as Judge (14:7-12).</a:t>
            </a:r>
          </a:p>
          <a:p>
            <a:pPr marL="509588" lvl="1" indent="-220663">
              <a:defRPr/>
            </a:pPr>
            <a:r>
              <a:rPr lang="en-US" sz="3200" i="1" dirty="0">
                <a:solidFill>
                  <a:schemeClr val="accent4">
                    <a:lumMod val="40000"/>
                    <a:lumOff val="60000"/>
                  </a:schemeClr>
                </a:solidFill>
              </a:rPr>
              <a:t>Every brother belongs to the Lord and lives for the Lord (14:7-9).</a:t>
            </a:r>
          </a:p>
          <a:p>
            <a:pPr marL="509588" lvl="1" indent="-220663">
              <a:defRPr/>
            </a:pPr>
            <a:r>
              <a:rPr lang="en-US" sz="3200" i="1" dirty="0">
                <a:solidFill>
                  <a:schemeClr val="accent4">
                    <a:lumMod val="40000"/>
                    <a:lumOff val="60000"/>
                  </a:schemeClr>
                </a:solidFill>
              </a:rPr>
              <a:t>Every one of us will be judged by the Lord (14:10-12; 2 Cor. 5:10).</a:t>
            </a:r>
          </a:p>
          <a:p>
            <a:pPr marL="52388" indent="-220663">
              <a:defRPr/>
            </a:pPr>
            <a:r>
              <a:rPr lang="en-US" sz="3300" dirty="0">
                <a:solidFill>
                  <a:prstClr val="white"/>
                </a:solidFill>
              </a:rPr>
              <a:t>Refrain from causing a brother to violate his conscience (14:13-23)</a:t>
            </a:r>
          </a:p>
          <a:p>
            <a:pPr marL="509588" lvl="1" indent="-220663">
              <a:defRPr/>
            </a:pPr>
            <a:r>
              <a:rPr lang="en-US" sz="3200" i="1" dirty="0">
                <a:solidFill>
                  <a:schemeClr val="accent4">
                    <a:lumMod val="40000"/>
                    <a:lumOff val="60000"/>
                  </a:schemeClr>
                </a:solidFill>
              </a:rPr>
              <a:t>Do not destroy a brother by putting a stumbling block his way (14:13-16;    1 Cor. 8:10-13).</a:t>
            </a:r>
          </a:p>
          <a:p>
            <a:pPr marL="52388" indent="-220663">
              <a:defRPr/>
            </a:pPr>
            <a:r>
              <a:rPr lang="en-US" sz="3300" dirty="0">
                <a:solidFill>
                  <a:prstClr val="white"/>
                </a:solidFill>
              </a:rPr>
              <a:t>Strive for peace and to build up your brother (14:17-19).</a:t>
            </a:r>
          </a:p>
          <a:p>
            <a:pPr marL="52388" indent="-220663">
              <a:defRPr/>
            </a:pPr>
            <a:r>
              <a:rPr lang="en-US" sz="3300" dirty="0">
                <a:solidFill>
                  <a:prstClr val="white"/>
                </a:solidFill>
              </a:rPr>
              <a:t>In matters of liberty, yield to your brother’s conscience (14:20-21).</a:t>
            </a:r>
          </a:p>
          <a:p>
            <a:pPr marL="225425" indent="-225425">
              <a:defRPr/>
            </a:pPr>
            <a:r>
              <a:rPr lang="en-US" sz="3300" dirty="0">
                <a:solidFill>
                  <a:prstClr val="white"/>
                </a:solidFill>
              </a:rPr>
              <a:t>Never violate your conscience or condemn yourself by allowing yourself to do something you are not sure is right* (14:22-23).</a:t>
            </a:r>
          </a:p>
          <a:p>
            <a:pPr marL="52388" indent="-220663">
              <a:defRPr/>
            </a:pPr>
            <a:endParaRPr lang="en-US" sz="3200" dirty="0">
              <a:solidFill>
                <a:prstClr val="white"/>
              </a:solidFill>
            </a:endParaRPr>
          </a:p>
          <a:p>
            <a:pPr marL="288925" indent="-288925">
              <a:defRPr/>
            </a:pPr>
            <a:endParaRPr lang="en-US" sz="3500" dirty="0">
              <a:solidFill>
                <a:prstClr val="white"/>
              </a:solidFill>
            </a:endParaRPr>
          </a:p>
          <a:p>
            <a:pPr marL="746125" lvl="1" indent="-288925">
              <a:defRPr/>
            </a:pPr>
            <a:endParaRPr lang="en-US" sz="3100" dirty="0">
              <a:solidFill>
                <a:prstClr val="white"/>
              </a:solidFill>
            </a:endParaRPr>
          </a:p>
          <a:p>
            <a:pPr marL="746125" lvl="1" indent="-288925">
              <a:defRPr/>
            </a:pPr>
            <a:endParaRPr lang="en-US" sz="3100" dirty="0">
              <a:solidFill>
                <a:prstClr val="white"/>
              </a:solidFill>
            </a:endParaRPr>
          </a:p>
        </p:txBody>
      </p:sp>
    </p:spTree>
    <p:extLst>
      <p:ext uri="{BB962C8B-B14F-4D97-AF65-F5344CB8AC3E}">
        <p14:creationId xmlns:p14="http://schemas.microsoft.com/office/powerpoint/2010/main" val="10609830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left)">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left)">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wipe(left)">
                                      <p:cBhvr>
                                        <p:cTn id="44" dur="500"/>
                                        <p:tgtEl>
                                          <p:spTgt spid="3">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wipe(left)">
                                      <p:cBhvr>
                                        <p:cTn id="4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4150</TotalTime>
  <Words>3769</Words>
  <Application>Microsoft Office PowerPoint</Application>
  <PresentationFormat>Widescreen</PresentationFormat>
  <Paragraphs>195</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Constantia</vt:lpstr>
      <vt:lpstr>Franklin Gothic Book</vt:lpstr>
      <vt:lpstr>Office Theme</vt:lpstr>
      <vt:lpstr>Studies in the Epistles</vt:lpstr>
      <vt:lpstr>Characteristics of the Life Transformed by Grace (Romans 12-16)</vt:lpstr>
      <vt:lpstr>Characteristics of the Life Transformed by Grace (Romans 12-16)</vt:lpstr>
      <vt:lpstr>Characteristics of the Life Transformed by Grace (Romans 12-16)</vt:lpstr>
      <vt:lpstr>Characteristics of the Life Transformed by Grace (Romans 12-16)</vt:lpstr>
      <vt:lpstr>Characteristics of the Life Transformed by Grace (Romans 12-16)</vt:lpstr>
      <vt:lpstr>Characteristics of the Life Transformed by Grace (Romans 12-16)</vt:lpstr>
      <vt:lpstr>Characteristics of the Life Transformed by Grace (Romans 12-16)</vt:lpstr>
      <vt:lpstr>Characteristics of the Life Transformed by Grace (Romans 12-16)</vt:lpstr>
      <vt:lpstr>Characteristics of the Life Transformed by Grace (Romans 12-16)</vt:lpstr>
      <vt:lpstr>Characteristics of the Life Transformed by Grace (Romans 12-16)</vt:lpstr>
      <vt:lpstr>Characteristics of the Life Transformed by Grace (Romans 12-16)</vt:lpstr>
      <vt:lpstr>Characteristics of the Life Transformed by Grace (Romans 12-16)</vt:lpstr>
      <vt:lpstr>Key concepts: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Studies in the Epistles</dc:title>
  <dc:creator>Steve</dc:creator>
  <cp:lastModifiedBy>Steve</cp:lastModifiedBy>
  <cp:revision>53</cp:revision>
  <cp:lastPrinted>2021-10-21T21:06:06Z</cp:lastPrinted>
  <dcterms:created xsi:type="dcterms:W3CDTF">2021-08-25T18:02:30Z</dcterms:created>
  <dcterms:modified xsi:type="dcterms:W3CDTF">2021-10-21T21:06:39Z</dcterms:modified>
</cp:coreProperties>
</file>