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337" r:id="rId3"/>
    <p:sldId id="263" r:id="rId4"/>
    <p:sldId id="338" r:id="rId5"/>
    <p:sldId id="339" r:id="rId6"/>
    <p:sldId id="340" r:id="rId7"/>
    <p:sldId id="341" r:id="rId8"/>
    <p:sldId id="266" r:id="rId9"/>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24" autoAdjust="0"/>
  </p:normalViewPr>
  <p:slideViewPr>
    <p:cSldViewPr snapToGrid="0">
      <p:cViewPr varScale="1">
        <p:scale>
          <a:sx n="55" d="100"/>
          <a:sy n="55" d="100"/>
        </p:scale>
        <p:origin x="10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10/31/2021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ADC77-BFE4-4B54-BC7A-7C8C0DBAC915}" type="slidenum">
              <a:rPr lang="en-US" smtClean="0"/>
              <a:t>2</a:t>
            </a:fld>
            <a:endParaRPr lang="en-US"/>
          </a:p>
        </p:txBody>
      </p:sp>
    </p:spTree>
    <p:extLst>
      <p:ext uri="{BB962C8B-B14F-4D97-AF65-F5344CB8AC3E}">
        <p14:creationId xmlns:p14="http://schemas.microsoft.com/office/powerpoint/2010/main" val="281084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Galatia SIL" panose="02000600020000020004" pitchFamily="2" charset="0"/>
              </a:rPr>
              <a:t>It is not “after man” (kata </a:t>
            </a:r>
            <a:r>
              <a:rPr lang="en-US" sz="1200" b="0" dirty="0" err="1">
                <a:solidFill>
                  <a:srgbClr val="FFFFFF"/>
                </a:solidFill>
                <a:latin typeface="Galatia SIL" panose="02000600020000020004" pitchFamily="2" charset="0"/>
              </a:rPr>
              <a:t>anthropon</a:t>
            </a:r>
            <a:r>
              <a:rPr lang="en-US" sz="1200" b="0" dirty="0">
                <a:solidFill>
                  <a:srgbClr val="FFFFFF"/>
                </a:solidFill>
                <a:latin typeface="Galatia SIL" panose="02000600020000020004" pitchFamily="2" charset="0"/>
              </a:rPr>
              <a:t>, in the accusative)*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Galatia SIL" panose="02000600020000020004" pitchFamily="2" charset="0"/>
              </a:rPr>
              <a:t>“Revelation” is from </a:t>
            </a:r>
            <a:r>
              <a:rPr lang="el-GR" sz="1200" b="0" dirty="0">
                <a:solidFill>
                  <a:srgbClr val="FFFFFF"/>
                </a:solidFill>
                <a:latin typeface="Galatia SIL" panose="02000600020000020004" pitchFamily="2" charset="0"/>
              </a:rPr>
              <a:t>ἀποκάλυψις</a:t>
            </a:r>
            <a:r>
              <a:rPr lang="en-US" sz="1200" b="0" dirty="0">
                <a:solidFill>
                  <a:srgbClr val="FFFFFF"/>
                </a:solidFill>
                <a:latin typeface="Galatia SIL" panose="02000600020000020004" pitchFamily="2" charset="0"/>
              </a:rPr>
              <a:t> (</a:t>
            </a:r>
            <a:r>
              <a:rPr lang="en-US" sz="1200" b="0" dirty="0" err="1">
                <a:solidFill>
                  <a:srgbClr val="FFFFFF"/>
                </a:solidFill>
                <a:latin typeface="Galatia SIL" panose="02000600020000020004" pitchFamily="2" charset="0"/>
              </a:rPr>
              <a:t>apokalupsis</a:t>
            </a:r>
            <a:r>
              <a:rPr lang="en-US" sz="1200" b="0" dirty="0">
                <a:solidFill>
                  <a:srgbClr val="FFFFFF"/>
                </a:solidFill>
                <a:latin typeface="Galatia SIL" panose="02000600020000020004" pitchFamily="2" charset="0"/>
              </a:rPr>
              <a:t>)</a:t>
            </a:r>
          </a:p>
          <a:p>
            <a:r>
              <a:rPr lang="en-US" b="1" dirty="0"/>
              <a:t>Acts 9:4  </a:t>
            </a:r>
            <a:r>
              <a:rPr lang="en-US" dirty="0"/>
              <a:t>Then he fell to the ground, and heard a voice saying to him, "Saul, Saul, why are you </a:t>
            </a:r>
            <a:r>
              <a:rPr lang="en-US" b="1" dirty="0"/>
              <a:t>persecuting </a:t>
            </a:r>
            <a:r>
              <a:rPr lang="en-US" dirty="0"/>
              <a:t>Me?“</a:t>
            </a:r>
          </a:p>
          <a:p>
            <a:r>
              <a:rPr lang="en-US" b="1" dirty="0"/>
              <a:t>Philippians 3:4-6  </a:t>
            </a:r>
            <a:r>
              <a:rPr lang="en-US" dirty="0"/>
              <a:t>though I also might have confidence in the flesh. If anyone else thinks he may have confidence in the flesh, I more so:  5  circumcised the eighth day, of the stock of Israel, of the tribe of Benjamin, a Hebrew of the Hebrews; concerning the law, a Pharisee;  6  concerning zeal, persecuting the church; concerning the righteousness which is in the law, blameless.</a:t>
            </a:r>
          </a:p>
          <a:p>
            <a:r>
              <a:rPr lang="en-US" b="1" dirty="0"/>
              <a:t>Acts 22:3  </a:t>
            </a:r>
            <a:r>
              <a:rPr lang="en-US" dirty="0"/>
              <a:t>"I am indeed a Jew, born in Tarsus of Cilicia, but brought up in this city at the feet of Gamaliel, taught according to the strictness of our fathers' law, and was zealous toward God as you all are today.</a:t>
            </a:r>
          </a:p>
          <a:p>
            <a:r>
              <a:rPr lang="en-US" b="1" dirty="0"/>
              <a:t>Jeremiah 1:5  </a:t>
            </a:r>
            <a:r>
              <a:rPr lang="en-US" dirty="0"/>
              <a:t>"Before I formed you in the womb I knew you; Before you were born I sanctified you; I ordained you a prophet to the nations.“</a:t>
            </a:r>
          </a:p>
          <a:p>
            <a:r>
              <a:rPr lang="en-US" dirty="0"/>
              <a:t>NOTE: Foreknowledge by God does not equal “no choice” by the one who is foreknown!</a:t>
            </a:r>
          </a:p>
        </p:txBody>
      </p:sp>
      <p:sp>
        <p:nvSpPr>
          <p:cNvPr id="4" name="Slide Number Placeholder 3"/>
          <p:cNvSpPr>
            <a:spLocks noGrp="1"/>
          </p:cNvSpPr>
          <p:nvPr>
            <p:ph type="sldNum" sz="quarter" idx="10"/>
          </p:nvPr>
        </p:nvSpPr>
        <p:spPr/>
        <p:txBody>
          <a:bodyPr/>
          <a:lstStyle/>
          <a:p>
            <a:fld id="{4BDADC77-BFE4-4B54-BC7A-7C8C0DBAC915}" type="slidenum">
              <a:rPr lang="en-US" smtClean="0"/>
              <a:t>3</a:t>
            </a:fld>
            <a:endParaRPr lang="en-US"/>
          </a:p>
        </p:txBody>
      </p:sp>
    </p:spTree>
    <p:extLst>
      <p:ext uri="{BB962C8B-B14F-4D97-AF65-F5344CB8AC3E}">
        <p14:creationId xmlns:p14="http://schemas.microsoft.com/office/powerpoint/2010/main" val="238898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Galatia SIL" panose="02000600020000020004" pitchFamily="2" charset="0"/>
              </a:rPr>
              <a:t>“After three years</a:t>
            </a:r>
            <a:r>
              <a:rPr lang="en-US" sz="1200" b="0" dirty="0">
                <a:solidFill>
                  <a:srgbClr val="FFFFFF"/>
                </a:solidFill>
                <a:latin typeface="Galatia SIL" panose="02000600020000020004" pitchFamily="2" charset="0"/>
              </a:rPr>
              <a:t>” may coincide with “after many days” in Acts 9:22-23  But Saul increased all the more in strength, and confounded the Jews who dwelt in Damascus, proving that this Jesus is the Christ.  23  Now after many days were past, the Jews plotted to kill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Galatia SIL" panose="02000600020000020004" pitchFamily="2" charset="0"/>
              </a:rPr>
              <a:t>Which James? </a:t>
            </a:r>
            <a:r>
              <a:rPr lang="en-US" sz="1200" b="0" dirty="0">
                <a:solidFill>
                  <a:srgbClr val="FFFFFF"/>
                </a:solidFill>
                <a:latin typeface="Galatia SIL" panose="02000600020000020004" pitchFamily="2" charset="0"/>
              </a:rPr>
              <a:t>The options are these: (1) Either James the physical brother of the Lord was in fact included among the twelve, or (2) the word "brother" is being used in some other sense (e.g. "relative") or (3) the word "apostle" is used in a more general sense (one "sent out" by the churches like Barnabas -- Acts 11:22; 13:2-3; 14:14), or (4) a better translation could be "I saw none other of the apostles, BUT [I did see] James the Lord's brother."  This translation is awkward, but it is reasonable to translate the Greek "me" as "but" instead of "except."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Galatia SIL" panose="02000600020000020004" pitchFamily="2" charset="0"/>
              </a:rPr>
              <a:t>* None of these options is especially satisfactory to me, but I think number 1 is the least likely because it would demand the appointment of an authorized apostle of Christ which is not recorded in Scripture;  I lean toward 3 or 4 being probable.</a:t>
            </a:r>
          </a:p>
          <a:p>
            <a:endParaRPr lang="en-US" dirty="0"/>
          </a:p>
        </p:txBody>
      </p:sp>
      <p:sp>
        <p:nvSpPr>
          <p:cNvPr id="4" name="Slide Number Placeholder 3"/>
          <p:cNvSpPr>
            <a:spLocks noGrp="1"/>
          </p:cNvSpPr>
          <p:nvPr>
            <p:ph type="sldNum" sz="quarter" idx="10"/>
          </p:nvPr>
        </p:nvSpPr>
        <p:spPr/>
        <p:txBody>
          <a:bodyPr/>
          <a:lstStyle/>
          <a:p>
            <a:fld id="{4BDADC77-BFE4-4B54-BC7A-7C8C0DBAC915}" type="slidenum">
              <a:rPr lang="en-US" smtClean="0"/>
              <a:t>4</a:t>
            </a:fld>
            <a:endParaRPr lang="en-US"/>
          </a:p>
        </p:txBody>
      </p:sp>
    </p:spTree>
    <p:extLst>
      <p:ext uri="{BB962C8B-B14F-4D97-AF65-F5344CB8AC3E}">
        <p14:creationId xmlns:p14="http://schemas.microsoft.com/office/powerpoint/2010/main" val="410363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Galatia SIL" panose="02000600020000020004" pitchFamily="2" charset="0"/>
              </a:rPr>
              <a:t>“</a:t>
            </a:r>
            <a:endParaRPr lang="en-US" dirty="0"/>
          </a:p>
        </p:txBody>
      </p:sp>
      <p:sp>
        <p:nvSpPr>
          <p:cNvPr id="4" name="Slide Number Placeholder 3"/>
          <p:cNvSpPr>
            <a:spLocks noGrp="1"/>
          </p:cNvSpPr>
          <p:nvPr>
            <p:ph type="sldNum" sz="quarter" idx="10"/>
          </p:nvPr>
        </p:nvSpPr>
        <p:spPr/>
        <p:txBody>
          <a:bodyPr/>
          <a:lstStyle/>
          <a:p>
            <a:fld id="{4BDADC77-BFE4-4B54-BC7A-7C8C0DBAC915}" type="slidenum">
              <a:rPr lang="en-US" smtClean="0"/>
              <a:t>5</a:t>
            </a:fld>
            <a:endParaRPr lang="en-US"/>
          </a:p>
        </p:txBody>
      </p:sp>
    </p:spTree>
    <p:extLst>
      <p:ext uri="{BB962C8B-B14F-4D97-AF65-F5344CB8AC3E}">
        <p14:creationId xmlns:p14="http://schemas.microsoft.com/office/powerpoint/2010/main" val="102135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Galatia SIL" panose="02000600020000020004" pitchFamily="2" charset="0"/>
              </a:rPr>
              <a:t>“</a:t>
            </a:r>
            <a:endParaRPr lang="en-US" dirty="0"/>
          </a:p>
        </p:txBody>
      </p:sp>
      <p:sp>
        <p:nvSpPr>
          <p:cNvPr id="4" name="Slide Number Placeholder 3"/>
          <p:cNvSpPr>
            <a:spLocks noGrp="1"/>
          </p:cNvSpPr>
          <p:nvPr>
            <p:ph type="sldNum" sz="quarter" idx="10"/>
          </p:nvPr>
        </p:nvSpPr>
        <p:spPr/>
        <p:txBody>
          <a:bodyPr/>
          <a:lstStyle/>
          <a:p>
            <a:fld id="{4BDADC77-BFE4-4B54-BC7A-7C8C0DBAC915}" type="slidenum">
              <a:rPr lang="en-US" smtClean="0"/>
              <a:t>6</a:t>
            </a:fld>
            <a:endParaRPr lang="en-US"/>
          </a:p>
        </p:txBody>
      </p:sp>
    </p:spTree>
    <p:extLst>
      <p:ext uri="{BB962C8B-B14F-4D97-AF65-F5344CB8AC3E}">
        <p14:creationId xmlns:p14="http://schemas.microsoft.com/office/powerpoint/2010/main" val="396719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4">
                    <a:lumMod val="40000"/>
                    <a:lumOff val="60000"/>
                  </a:schemeClr>
                </a:solidFill>
                <a:latin typeface="Galatia SIL" panose="02000600020000020004" pitchFamily="2" charset="0"/>
              </a:rPr>
              <a:t>*This is true, despite the privileges of their race.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Galatia SIL" panose="02000600020000020004" pitchFamily="2" charset="0"/>
              </a:rPr>
              <a:t>Psalms 143:2  </a:t>
            </a:r>
            <a:r>
              <a:rPr lang="en-US" sz="1200" b="0" dirty="0">
                <a:solidFill>
                  <a:srgbClr val="FFFFFF"/>
                </a:solidFill>
                <a:latin typeface="Galatia SIL" panose="02000600020000020004" pitchFamily="2" charset="0"/>
              </a:rPr>
              <a:t>Do not enter into judgment with Your servant, For in Your sight no one living is 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FFFF"/>
              </a:solidFill>
              <a:latin typeface="Galatia SIL" panose="02000600020000020004" pitchFamily="2" charset="0"/>
            </a:endParaRPr>
          </a:p>
        </p:txBody>
      </p:sp>
      <p:sp>
        <p:nvSpPr>
          <p:cNvPr id="4" name="Slide Number Placeholder 3"/>
          <p:cNvSpPr>
            <a:spLocks noGrp="1"/>
          </p:cNvSpPr>
          <p:nvPr>
            <p:ph type="sldNum" sz="quarter" idx="10"/>
          </p:nvPr>
        </p:nvSpPr>
        <p:spPr/>
        <p:txBody>
          <a:bodyPr/>
          <a:lstStyle/>
          <a:p>
            <a:fld id="{4BDADC77-BFE4-4B54-BC7A-7C8C0DBAC915}" type="slidenum">
              <a:rPr lang="en-US" smtClean="0"/>
              <a:t>7</a:t>
            </a:fld>
            <a:endParaRPr lang="en-US"/>
          </a:p>
        </p:txBody>
      </p:sp>
    </p:spTree>
    <p:extLst>
      <p:ext uri="{BB962C8B-B14F-4D97-AF65-F5344CB8AC3E}">
        <p14:creationId xmlns:p14="http://schemas.microsoft.com/office/powerpoint/2010/main" val="225983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10/31/2021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10/31/2021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Five: Galatians Introduction &amp; 1:1-10</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2152650" y="365126"/>
            <a:ext cx="7886700" cy="904875"/>
          </a:xfrm>
        </p:spPr>
        <p:txBody>
          <a:bodyPr>
            <a:normAutofit/>
          </a:bodyPr>
          <a:lstStyle/>
          <a:p>
            <a:pPr algn="ctr"/>
            <a:r>
              <a:rPr lang="en-US" dirty="0">
                <a:solidFill>
                  <a:schemeClr val="bg1"/>
                </a:solidFill>
                <a:effectLst>
                  <a:glow rad="63500">
                    <a:schemeClr val="accent3">
                      <a:satMod val="175000"/>
                      <a:alpha val="40000"/>
                    </a:schemeClr>
                  </a:glow>
                </a:effectLst>
              </a:rPr>
              <a:t>Outline of Galatians </a:t>
            </a:r>
            <a:endParaRPr lang="en-US" sz="6000"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625033" y="1354238"/>
            <a:ext cx="11111696" cy="5503762"/>
          </a:xfrm>
        </p:spPr>
        <p:txBody>
          <a:bodyPr>
            <a:normAutofit/>
          </a:bodyPr>
          <a:lstStyle/>
          <a:p>
            <a:pPr marL="0" indent="0">
              <a:buNone/>
            </a:pPr>
            <a:r>
              <a:rPr lang="en-US" sz="3200" b="1" dirty="0">
                <a:solidFill>
                  <a:srgbClr val="FFFFFF"/>
                </a:solidFill>
              </a:rPr>
              <a:t>Section 1: Personal – Paul’s Authentic and Authoritative Apostleship</a:t>
            </a:r>
          </a:p>
          <a:p>
            <a:pPr lvl="1"/>
            <a:r>
              <a:rPr lang="en-US" sz="2800" b="1" dirty="0">
                <a:solidFill>
                  <a:schemeClr val="accent4">
                    <a:lumMod val="40000"/>
                    <a:lumOff val="60000"/>
                  </a:schemeClr>
                </a:solidFill>
              </a:rPr>
              <a:t>Chapter 1 – The Authority of Paul’s Gospel (1:11-12)</a:t>
            </a:r>
          </a:p>
          <a:p>
            <a:pPr lvl="1"/>
            <a:r>
              <a:rPr lang="en-US" sz="2800" b="1" dirty="0">
                <a:solidFill>
                  <a:schemeClr val="accent4">
                    <a:lumMod val="40000"/>
                    <a:lumOff val="60000"/>
                  </a:schemeClr>
                </a:solidFill>
              </a:rPr>
              <a:t>Chapter 2 – The Authenticity of Paul’s Apostleship (2:8</a:t>
            </a:r>
            <a:r>
              <a:rPr lang="en-US" sz="3200" b="1" dirty="0">
                <a:solidFill>
                  <a:schemeClr val="accent4">
                    <a:lumMod val="40000"/>
                    <a:lumOff val="60000"/>
                  </a:schemeClr>
                </a:solidFill>
              </a:rPr>
              <a:t>)</a:t>
            </a:r>
          </a:p>
          <a:p>
            <a:pPr marL="0" indent="0">
              <a:buNone/>
            </a:pPr>
            <a:r>
              <a:rPr lang="en-US" sz="3200" b="1" dirty="0">
                <a:solidFill>
                  <a:srgbClr val="FFFFFF"/>
                </a:solidFill>
              </a:rPr>
              <a:t>Section 2: Doctrinal – The Law and the Faith</a:t>
            </a:r>
          </a:p>
          <a:p>
            <a:pPr lvl="1"/>
            <a:r>
              <a:rPr lang="en-US" sz="2800" b="1" dirty="0">
                <a:solidFill>
                  <a:schemeClr val="accent4">
                    <a:lumMod val="40000"/>
                    <a:lumOff val="60000"/>
                  </a:schemeClr>
                </a:solidFill>
              </a:rPr>
              <a:t>Chapter 3 – “The Law is not of faith” (3:12, 23-25)</a:t>
            </a:r>
          </a:p>
          <a:p>
            <a:pPr lvl="1"/>
            <a:r>
              <a:rPr lang="en-US" sz="2800" b="1" dirty="0">
                <a:solidFill>
                  <a:schemeClr val="accent4">
                    <a:lumMod val="40000"/>
                    <a:lumOff val="60000"/>
                  </a:schemeClr>
                </a:solidFill>
              </a:rPr>
              <a:t>Chapter 4 – Bondage versus Freedom: An Allegory (4:7, 31)</a:t>
            </a:r>
          </a:p>
          <a:p>
            <a:pPr marL="0" indent="0">
              <a:buNone/>
            </a:pPr>
            <a:r>
              <a:rPr lang="en-US" sz="3200" b="1" dirty="0">
                <a:solidFill>
                  <a:srgbClr val="FFFFFF"/>
                </a:solidFill>
              </a:rPr>
              <a:t>Section 3: Practical – Standing Fast in Liberty</a:t>
            </a:r>
          </a:p>
          <a:p>
            <a:pPr lvl="1"/>
            <a:r>
              <a:rPr lang="en-US" sz="2800" b="1" dirty="0">
                <a:solidFill>
                  <a:schemeClr val="accent4">
                    <a:lumMod val="40000"/>
                    <a:lumOff val="60000"/>
                  </a:schemeClr>
                </a:solidFill>
              </a:rPr>
              <a:t>Chapter 5 – Walk in the Spirit (5:16)</a:t>
            </a:r>
          </a:p>
          <a:p>
            <a:pPr lvl="1"/>
            <a:r>
              <a:rPr lang="en-US" sz="2800" b="1" dirty="0">
                <a:solidFill>
                  <a:schemeClr val="accent4">
                    <a:lumMod val="40000"/>
                    <a:lumOff val="60000"/>
                  </a:schemeClr>
                </a:solidFill>
              </a:rPr>
              <a:t>Chapter 6 – Walk by this Rule (6:16)</a:t>
            </a:r>
          </a:p>
        </p:txBody>
      </p:sp>
    </p:spTree>
    <p:extLst>
      <p:ext uri="{BB962C8B-B14F-4D97-AF65-F5344CB8AC3E}">
        <p14:creationId xmlns:p14="http://schemas.microsoft.com/office/powerpoint/2010/main" val="41014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fontScale="90000"/>
          </a:bodyPr>
          <a:lstStyle/>
          <a:p>
            <a:pPr algn="ctr"/>
            <a:r>
              <a:rPr lang="en-US" dirty="0">
                <a:solidFill>
                  <a:srgbClr val="FFFFFF"/>
                </a:solidFill>
                <a:latin typeface="Galatia SIL" panose="02000600020000020004" pitchFamily="2" charset="0"/>
              </a:rPr>
              <a:t>The Authority &amp; Authenticity of Paul’s Gospel</a:t>
            </a:r>
            <a:br>
              <a:rPr lang="en-US" dirty="0">
                <a:solidFill>
                  <a:srgbClr val="FFFFFF"/>
                </a:solidFill>
                <a:latin typeface="Galatia SIL" panose="02000600020000020004" pitchFamily="2" charset="0"/>
              </a:rPr>
            </a:br>
            <a:r>
              <a:rPr lang="en-US" sz="3100" dirty="0">
                <a:solidFill>
                  <a:srgbClr val="FFFFFF"/>
                </a:solidFill>
                <a:latin typeface="Galatia SIL" panose="02000600020000020004" pitchFamily="2" charset="0"/>
              </a:rPr>
              <a:t>An Independent Revelation </a:t>
            </a:r>
            <a:r>
              <a:rPr lang="en-US" sz="3100" dirty="0">
                <a:solidFill>
                  <a:srgbClr val="FFFFFF"/>
                </a:solidFill>
                <a:latin typeface="Galatia SIL" panose="02000600020000020004" pitchFamily="2" charset="0"/>
                <a:sym typeface="Wingdings" panose="05000000000000000000" pitchFamily="2" charset="2"/>
              </a:rPr>
              <a:t></a:t>
            </a:r>
            <a:r>
              <a:rPr lang="en-US" sz="3100" dirty="0">
                <a:solidFill>
                  <a:srgbClr val="FFFFFF"/>
                </a:solidFill>
                <a:latin typeface="Galatia SIL" panose="02000600020000020004" pitchFamily="2" charset="0"/>
              </a:rPr>
              <a:t> Galatians 1:11—2:21</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690689"/>
            <a:ext cx="11671140" cy="5045777"/>
          </a:xfrm>
        </p:spPr>
        <p:txBody>
          <a:bodyPr>
            <a:normAutofit/>
          </a:bodyPr>
          <a:lstStyle/>
          <a:p>
            <a:pPr marL="0" indent="0">
              <a:buNone/>
            </a:pPr>
            <a:r>
              <a:rPr lang="en-US" sz="3200" b="1" dirty="0">
                <a:solidFill>
                  <a:srgbClr val="FFFFFF"/>
                </a:solidFill>
                <a:highlight>
                  <a:srgbClr val="000000"/>
                </a:highlight>
              </a:rPr>
              <a:t>Paul’s Gospel is Independent of Human Sources</a:t>
            </a:r>
          </a:p>
          <a:p>
            <a:r>
              <a:rPr lang="en-US" sz="3000" b="1" dirty="0">
                <a:solidFill>
                  <a:srgbClr val="FFFFFF"/>
                </a:solidFill>
              </a:rPr>
              <a:t>Paul’s gospel is not “after man”! (1:11)</a:t>
            </a:r>
          </a:p>
          <a:p>
            <a:pPr lvl="1"/>
            <a:r>
              <a:rPr lang="en-US" sz="2800" i="1" dirty="0">
                <a:solidFill>
                  <a:schemeClr val="accent4">
                    <a:lumMod val="40000"/>
                    <a:lumOff val="60000"/>
                  </a:schemeClr>
                </a:solidFill>
              </a:rPr>
              <a:t>Not only is it not “man’s gospel” (ESV), but it was not designed to elicit human approval or reflect human preferences. </a:t>
            </a:r>
          </a:p>
          <a:p>
            <a:r>
              <a:rPr lang="en-US" sz="3000" b="1" dirty="0">
                <a:solidFill>
                  <a:srgbClr val="FFFFFF"/>
                </a:solidFill>
              </a:rPr>
              <a:t>Paul didn’t receive it from men, but through a </a:t>
            </a:r>
            <a:r>
              <a:rPr lang="en-US" sz="3000" b="1" dirty="0">
                <a:solidFill>
                  <a:srgbClr val="FFFFFF"/>
                </a:solidFill>
                <a:effectLst>
                  <a:glow rad="228600">
                    <a:schemeClr val="accent2">
                      <a:satMod val="175000"/>
                      <a:alpha val="40000"/>
                    </a:schemeClr>
                  </a:glow>
                </a:effectLst>
              </a:rPr>
              <a:t>revelation</a:t>
            </a:r>
            <a:r>
              <a:rPr lang="en-US" sz="3000" b="1" dirty="0">
                <a:solidFill>
                  <a:srgbClr val="FFFFFF"/>
                </a:solidFill>
              </a:rPr>
              <a:t> from Jesus Christ (1:12)</a:t>
            </a:r>
          </a:p>
          <a:p>
            <a:pPr marL="566738" lvl="1" indent="-334963"/>
            <a:r>
              <a:rPr lang="en-US" sz="2800" i="1" dirty="0">
                <a:solidFill>
                  <a:schemeClr val="accent4">
                    <a:lumMod val="40000"/>
                    <a:lumOff val="60000"/>
                  </a:schemeClr>
                </a:solidFill>
              </a:rPr>
              <a:t>Paul’s earlier life had been devoted to Judaism. </a:t>
            </a:r>
          </a:p>
          <a:p>
            <a:pPr marL="857250" lvl="2" indent="-290513"/>
            <a:r>
              <a:rPr lang="en-US" sz="2800" dirty="0">
                <a:solidFill>
                  <a:schemeClr val="accent1">
                    <a:lumMod val="40000"/>
                    <a:lumOff val="60000"/>
                  </a:schemeClr>
                </a:solidFill>
              </a:rPr>
              <a:t>He had persecuted the church, the body of Christ (1:13; cf. Acts 9:4).</a:t>
            </a:r>
          </a:p>
          <a:p>
            <a:pPr marL="857250" lvl="2" indent="-290513"/>
            <a:r>
              <a:rPr lang="en-US" sz="2800" dirty="0">
                <a:solidFill>
                  <a:schemeClr val="accent1">
                    <a:lumMod val="40000"/>
                    <a:lumOff val="60000"/>
                  </a:schemeClr>
                </a:solidFill>
              </a:rPr>
              <a:t>He had advanced in Judaism (1:14; cf. Philippians 3:4-6; Acts 22:3).</a:t>
            </a:r>
          </a:p>
          <a:p>
            <a:pPr marL="566738" lvl="1" indent="-334963"/>
            <a:r>
              <a:rPr lang="en-US" sz="2800" i="1" dirty="0">
                <a:solidFill>
                  <a:schemeClr val="accent4">
                    <a:lumMod val="40000"/>
                    <a:lumOff val="60000"/>
                  </a:schemeClr>
                </a:solidFill>
              </a:rPr>
              <a:t>But God had called him by His grace to preach the gospel to the  Gentiles (1:15-16a; cf. Jeremiah 1:5).</a:t>
            </a:r>
          </a:p>
        </p:txBody>
      </p:sp>
    </p:spTree>
    <p:extLst>
      <p:ext uri="{BB962C8B-B14F-4D97-AF65-F5344CB8AC3E}">
        <p14:creationId xmlns:p14="http://schemas.microsoft.com/office/powerpoint/2010/main" val="247764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fontScale="90000"/>
          </a:bodyPr>
          <a:lstStyle/>
          <a:p>
            <a:pPr algn="ctr"/>
            <a:r>
              <a:rPr lang="en-US" dirty="0">
                <a:solidFill>
                  <a:srgbClr val="FFFFFF"/>
                </a:solidFill>
                <a:latin typeface="Galatia SIL" panose="02000600020000020004" pitchFamily="2" charset="0"/>
              </a:rPr>
              <a:t>The Authority &amp; Authenticity of Paul’s Gospel</a:t>
            </a:r>
            <a:br>
              <a:rPr lang="en-US" dirty="0">
                <a:solidFill>
                  <a:srgbClr val="FFFFFF"/>
                </a:solidFill>
                <a:latin typeface="Galatia SIL" panose="02000600020000020004" pitchFamily="2" charset="0"/>
              </a:rPr>
            </a:br>
            <a:r>
              <a:rPr lang="en-US" sz="3100" dirty="0">
                <a:solidFill>
                  <a:srgbClr val="FFFFFF"/>
                </a:solidFill>
                <a:latin typeface="Galatia SIL" panose="02000600020000020004" pitchFamily="2" charset="0"/>
              </a:rPr>
              <a:t>An Independent Revelation </a:t>
            </a:r>
            <a:r>
              <a:rPr lang="en-US" sz="3100" dirty="0">
                <a:solidFill>
                  <a:srgbClr val="FFFFFF"/>
                </a:solidFill>
                <a:latin typeface="Galatia SIL" panose="02000600020000020004" pitchFamily="2" charset="0"/>
                <a:sym typeface="Wingdings" panose="05000000000000000000" pitchFamily="2" charset="2"/>
              </a:rPr>
              <a:t></a:t>
            </a:r>
            <a:r>
              <a:rPr lang="en-US" sz="3100" dirty="0">
                <a:solidFill>
                  <a:srgbClr val="FFFFFF"/>
                </a:solidFill>
                <a:latin typeface="Galatia SIL" panose="02000600020000020004" pitchFamily="2" charset="0"/>
              </a:rPr>
              <a:t> Galatians 1:11—2:21</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690689"/>
            <a:ext cx="11671140" cy="5045777"/>
          </a:xfrm>
        </p:spPr>
        <p:txBody>
          <a:bodyPr>
            <a:normAutofit/>
          </a:bodyPr>
          <a:lstStyle/>
          <a:p>
            <a:pPr marL="0" indent="0">
              <a:buNone/>
            </a:pPr>
            <a:r>
              <a:rPr lang="en-US" sz="3200" b="1" dirty="0">
                <a:solidFill>
                  <a:srgbClr val="FFFFFF"/>
                </a:solidFill>
                <a:highlight>
                  <a:srgbClr val="000000"/>
                </a:highlight>
              </a:rPr>
              <a:t>Paul’s Gospel is Independent of Human Sources</a:t>
            </a:r>
          </a:p>
          <a:p>
            <a:r>
              <a:rPr lang="en-US" sz="3000" b="1" dirty="0">
                <a:solidFill>
                  <a:srgbClr val="FFFFFF"/>
                </a:solidFill>
              </a:rPr>
              <a:t>Immediately after being called to preach… (1:16a-24).</a:t>
            </a:r>
          </a:p>
          <a:p>
            <a:pPr marL="509588" lvl="1" indent="-277813"/>
            <a:r>
              <a:rPr lang="en-US" sz="2800" i="1" dirty="0">
                <a:solidFill>
                  <a:schemeClr val="accent4">
                    <a:lumMod val="40000"/>
                    <a:lumOff val="60000"/>
                  </a:schemeClr>
                </a:solidFill>
              </a:rPr>
              <a:t>Paul had not conferred with flesh and blood!</a:t>
            </a:r>
          </a:p>
          <a:p>
            <a:pPr marL="509588" lvl="1" indent="-277813"/>
            <a:r>
              <a:rPr lang="en-US" sz="2800" i="1" dirty="0">
                <a:solidFill>
                  <a:schemeClr val="accent4">
                    <a:lumMod val="40000"/>
                    <a:lumOff val="60000"/>
                  </a:schemeClr>
                </a:solidFill>
              </a:rPr>
              <a:t>He had not gone to Jerusalem to those who were apostles before him.</a:t>
            </a:r>
          </a:p>
          <a:p>
            <a:pPr marL="509588" lvl="1" indent="-277813"/>
            <a:r>
              <a:rPr lang="en-US" sz="2800" i="1" dirty="0">
                <a:solidFill>
                  <a:schemeClr val="accent4">
                    <a:lumMod val="40000"/>
                    <a:lumOff val="60000"/>
                  </a:schemeClr>
                </a:solidFill>
              </a:rPr>
              <a:t>Eventually, </a:t>
            </a:r>
            <a:r>
              <a:rPr lang="en-US" sz="2800" b="1" i="1" dirty="0">
                <a:solidFill>
                  <a:schemeClr val="accent4">
                    <a:lumMod val="40000"/>
                    <a:lumOff val="60000"/>
                  </a:schemeClr>
                </a:solidFill>
              </a:rPr>
              <a:t>after three years, </a:t>
            </a:r>
            <a:r>
              <a:rPr lang="en-US" sz="2800" i="1" dirty="0">
                <a:solidFill>
                  <a:schemeClr val="accent4">
                    <a:lumMod val="40000"/>
                    <a:lumOff val="60000"/>
                  </a:schemeClr>
                </a:solidFill>
              </a:rPr>
              <a:t>he went to Jerusalem and spent 15 days with Peter and saw James the Lord’s brother.* </a:t>
            </a:r>
          </a:p>
          <a:p>
            <a:pPr marL="798513" lvl="2" indent="-288925"/>
            <a:r>
              <a:rPr lang="en-US" sz="2800" dirty="0">
                <a:solidFill>
                  <a:schemeClr val="accent1">
                    <a:lumMod val="40000"/>
                    <a:lumOff val="60000"/>
                  </a:schemeClr>
                </a:solidFill>
              </a:rPr>
              <a:t>Paul assures us “before God” of the veracity of his narrative</a:t>
            </a:r>
            <a:r>
              <a:rPr lang="en-US" sz="2400" dirty="0">
                <a:solidFill>
                  <a:schemeClr val="accent4">
                    <a:lumMod val="40000"/>
                    <a:lumOff val="60000"/>
                  </a:schemeClr>
                </a:solidFill>
              </a:rPr>
              <a:t>.</a:t>
            </a:r>
            <a:endParaRPr lang="en-US" sz="2400" dirty="0">
              <a:solidFill>
                <a:schemeClr val="accent1">
                  <a:lumMod val="40000"/>
                  <a:lumOff val="60000"/>
                </a:schemeClr>
              </a:solidFill>
            </a:endParaRPr>
          </a:p>
          <a:p>
            <a:pPr marL="509588" lvl="1" indent="-277813"/>
            <a:r>
              <a:rPr lang="en-US" sz="2800" i="1" dirty="0">
                <a:solidFill>
                  <a:schemeClr val="accent4">
                    <a:lumMod val="40000"/>
                    <a:lumOff val="60000"/>
                  </a:schemeClr>
                </a:solidFill>
              </a:rPr>
              <a:t>After that he went into the regions of Syria and Cilicia but was unknown by face Judean churches.</a:t>
            </a:r>
          </a:p>
          <a:p>
            <a:pPr marL="798513" lvl="2" indent="-288925"/>
            <a:r>
              <a:rPr lang="en-US" sz="2800" dirty="0">
                <a:solidFill>
                  <a:schemeClr val="accent1">
                    <a:lumMod val="40000"/>
                    <a:lumOff val="60000"/>
                  </a:schemeClr>
                </a:solidFill>
              </a:rPr>
              <a:t>They had heard that he now preaches “the faith,” and they glorified God for that!</a:t>
            </a:r>
          </a:p>
        </p:txBody>
      </p:sp>
    </p:spTree>
    <p:extLst>
      <p:ext uri="{BB962C8B-B14F-4D97-AF65-F5344CB8AC3E}">
        <p14:creationId xmlns:p14="http://schemas.microsoft.com/office/powerpoint/2010/main" val="346146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fontScale="90000"/>
          </a:bodyPr>
          <a:lstStyle/>
          <a:p>
            <a:pPr algn="ctr"/>
            <a:r>
              <a:rPr lang="en-US" dirty="0">
                <a:solidFill>
                  <a:srgbClr val="FFFFFF"/>
                </a:solidFill>
                <a:latin typeface="Galatia SIL" panose="02000600020000020004" pitchFamily="2" charset="0"/>
              </a:rPr>
              <a:t>The Authority &amp; Authenticity of Paul’s Gospel</a:t>
            </a:r>
            <a:br>
              <a:rPr lang="en-US" dirty="0">
                <a:solidFill>
                  <a:srgbClr val="FFFFFF"/>
                </a:solidFill>
                <a:latin typeface="Galatia SIL" panose="02000600020000020004" pitchFamily="2" charset="0"/>
              </a:rPr>
            </a:br>
            <a:r>
              <a:rPr lang="en-US" sz="3100" dirty="0">
                <a:solidFill>
                  <a:srgbClr val="FFFFFF"/>
                </a:solidFill>
                <a:latin typeface="Galatia SIL" panose="02000600020000020004" pitchFamily="2" charset="0"/>
              </a:rPr>
              <a:t>An Independent Revelation </a:t>
            </a:r>
            <a:r>
              <a:rPr lang="en-US" sz="3100" dirty="0">
                <a:solidFill>
                  <a:srgbClr val="FFFFFF"/>
                </a:solidFill>
                <a:latin typeface="Galatia SIL" panose="02000600020000020004" pitchFamily="2" charset="0"/>
                <a:sym typeface="Wingdings" panose="05000000000000000000" pitchFamily="2" charset="2"/>
              </a:rPr>
              <a:t></a:t>
            </a:r>
            <a:r>
              <a:rPr lang="en-US" sz="3100" dirty="0">
                <a:solidFill>
                  <a:srgbClr val="FFFFFF"/>
                </a:solidFill>
                <a:latin typeface="Galatia SIL" panose="02000600020000020004" pitchFamily="2" charset="0"/>
              </a:rPr>
              <a:t> Galatians 1:11—2:21</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580729"/>
            <a:ext cx="11447363" cy="5387229"/>
          </a:xfrm>
        </p:spPr>
        <p:txBody>
          <a:bodyPr>
            <a:normAutofit fontScale="92500" lnSpcReduction="10000"/>
          </a:bodyPr>
          <a:lstStyle/>
          <a:p>
            <a:pPr marL="0" indent="0">
              <a:buNone/>
            </a:pPr>
            <a:r>
              <a:rPr lang="en-US" sz="3500" b="1" dirty="0">
                <a:solidFill>
                  <a:srgbClr val="FFFFFF"/>
                </a:solidFill>
                <a:highlight>
                  <a:srgbClr val="000000"/>
                </a:highlight>
              </a:rPr>
              <a:t>Paul’s Gospel is Independent of Human Sources</a:t>
            </a:r>
          </a:p>
          <a:p>
            <a:r>
              <a:rPr lang="en-US" sz="3200" b="1" dirty="0">
                <a:solidFill>
                  <a:srgbClr val="FFFFFF"/>
                </a:solidFill>
              </a:rPr>
              <a:t>“Pillars” received Paul’s gospel and apostleship (2:1-10).</a:t>
            </a:r>
          </a:p>
          <a:p>
            <a:pPr marL="509588" lvl="1" indent="-277813"/>
            <a:r>
              <a:rPr lang="en-US" sz="3000" i="1" dirty="0">
                <a:solidFill>
                  <a:schemeClr val="accent4">
                    <a:lumMod val="40000"/>
                    <a:lumOff val="60000"/>
                  </a:schemeClr>
                </a:solidFill>
              </a:rPr>
              <a:t>After 14 years, Paul went up to Jerusalem with Barnabas and Titus   (2:1-3; cf. Acts 11:27-30; 12:25; 15:1-2).</a:t>
            </a:r>
          </a:p>
          <a:p>
            <a:pPr marL="798513" lvl="2" indent="-288925"/>
            <a:r>
              <a:rPr lang="en-US" sz="2800" b="1" dirty="0">
                <a:solidFill>
                  <a:schemeClr val="accent1">
                    <a:lumMod val="40000"/>
                    <a:lumOff val="60000"/>
                  </a:schemeClr>
                </a:solidFill>
              </a:rPr>
              <a:t>He communicated his gospel to those of reputation.</a:t>
            </a:r>
          </a:p>
          <a:p>
            <a:pPr marL="798513" lvl="2" indent="-288925"/>
            <a:r>
              <a:rPr lang="en-US" sz="2800" b="1" dirty="0">
                <a:solidFill>
                  <a:schemeClr val="accent1">
                    <a:lumMod val="40000"/>
                    <a:lumOff val="60000"/>
                  </a:schemeClr>
                </a:solidFill>
              </a:rPr>
              <a:t>Not even Titus (a Greek) was compelled to be circumcised.</a:t>
            </a:r>
          </a:p>
          <a:p>
            <a:pPr marL="509588" lvl="1" indent="-277813"/>
            <a:r>
              <a:rPr lang="en-US" sz="3000" i="1" dirty="0">
                <a:solidFill>
                  <a:schemeClr val="accent4">
                    <a:lumMod val="40000"/>
                    <a:lumOff val="60000"/>
                  </a:schemeClr>
                </a:solidFill>
              </a:rPr>
              <a:t>These events occurred because of “false brethren” who had come “by stealth” to  “spy out or liberty” to “bring us into bondage” (2:4-5).</a:t>
            </a:r>
          </a:p>
          <a:p>
            <a:pPr marL="798513" lvl="2" indent="-288925"/>
            <a:r>
              <a:rPr lang="en-US" sz="2800" b="1" dirty="0">
                <a:solidFill>
                  <a:schemeClr val="accent1">
                    <a:lumMod val="40000"/>
                    <a:lumOff val="60000"/>
                  </a:schemeClr>
                </a:solidFill>
              </a:rPr>
              <a:t>Paul did not give in to these false teachers (cf. Acts 15:1).</a:t>
            </a:r>
            <a:endParaRPr lang="en-US" sz="2800" b="1" i="1" dirty="0">
              <a:solidFill>
                <a:schemeClr val="accent4">
                  <a:lumMod val="40000"/>
                  <a:lumOff val="60000"/>
                </a:schemeClr>
              </a:solidFill>
            </a:endParaRPr>
          </a:p>
          <a:p>
            <a:pPr marL="509588" lvl="1" indent="-277813"/>
            <a:r>
              <a:rPr lang="en-US" sz="3000" i="1" dirty="0">
                <a:solidFill>
                  <a:schemeClr val="accent4">
                    <a:lumMod val="40000"/>
                    <a:lumOff val="60000"/>
                  </a:schemeClr>
                </a:solidFill>
              </a:rPr>
              <a:t>The “pillars” in Jerusalem “added nothing” to Paul (2:6-10). </a:t>
            </a:r>
          </a:p>
          <a:p>
            <a:pPr marL="798513" lvl="2" indent="-231775"/>
            <a:r>
              <a:rPr lang="en-US" sz="2800" b="1" dirty="0">
                <a:solidFill>
                  <a:schemeClr val="accent1">
                    <a:lumMod val="40000"/>
                    <a:lumOff val="60000"/>
                  </a:schemeClr>
                </a:solidFill>
              </a:rPr>
              <a:t>They acknowledged his apostleship to the Gentiles and gave him the right hand of fellowship. </a:t>
            </a:r>
          </a:p>
          <a:p>
            <a:pPr marL="798513" lvl="2" indent="-231775"/>
            <a:r>
              <a:rPr lang="en-US" sz="2800" b="1" dirty="0">
                <a:solidFill>
                  <a:schemeClr val="accent1">
                    <a:lumMod val="40000"/>
                    <a:lumOff val="60000"/>
                  </a:schemeClr>
                </a:solidFill>
              </a:rPr>
              <a:t>They also asked that he remember the poor, which he was eager to do</a:t>
            </a:r>
            <a:r>
              <a:rPr lang="en-US" sz="2400" b="1" dirty="0">
                <a:solidFill>
                  <a:schemeClr val="accent1">
                    <a:lumMod val="40000"/>
                    <a:lumOff val="60000"/>
                  </a:schemeClr>
                </a:solidFill>
              </a:rPr>
              <a:t>.</a:t>
            </a:r>
          </a:p>
        </p:txBody>
      </p:sp>
    </p:spTree>
    <p:extLst>
      <p:ext uri="{BB962C8B-B14F-4D97-AF65-F5344CB8AC3E}">
        <p14:creationId xmlns:p14="http://schemas.microsoft.com/office/powerpoint/2010/main" val="1496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fontScale="90000"/>
          </a:bodyPr>
          <a:lstStyle/>
          <a:p>
            <a:pPr algn="ctr"/>
            <a:r>
              <a:rPr lang="en-US" dirty="0">
                <a:solidFill>
                  <a:srgbClr val="FFFFFF"/>
                </a:solidFill>
                <a:latin typeface="Galatia SIL" panose="02000600020000020004" pitchFamily="2" charset="0"/>
              </a:rPr>
              <a:t>The Authority &amp; Authenticity of Paul’s Gospel</a:t>
            </a:r>
            <a:br>
              <a:rPr lang="en-US" dirty="0">
                <a:solidFill>
                  <a:srgbClr val="FFFFFF"/>
                </a:solidFill>
                <a:latin typeface="Galatia SIL" panose="02000600020000020004" pitchFamily="2" charset="0"/>
              </a:rPr>
            </a:br>
            <a:r>
              <a:rPr lang="en-US" sz="3100" dirty="0">
                <a:solidFill>
                  <a:srgbClr val="FFFFFF"/>
                </a:solidFill>
                <a:latin typeface="Galatia SIL" panose="02000600020000020004" pitchFamily="2" charset="0"/>
              </a:rPr>
              <a:t>An Independent Revelation </a:t>
            </a:r>
            <a:r>
              <a:rPr lang="en-US" sz="3100" dirty="0">
                <a:solidFill>
                  <a:srgbClr val="FFFFFF"/>
                </a:solidFill>
                <a:latin typeface="Galatia SIL" panose="02000600020000020004" pitchFamily="2" charset="0"/>
                <a:sym typeface="Wingdings" panose="05000000000000000000" pitchFamily="2" charset="2"/>
              </a:rPr>
              <a:t></a:t>
            </a:r>
            <a:r>
              <a:rPr lang="en-US" sz="3100" dirty="0">
                <a:solidFill>
                  <a:srgbClr val="FFFFFF"/>
                </a:solidFill>
                <a:latin typeface="Galatia SIL" panose="02000600020000020004" pitchFamily="2" charset="0"/>
              </a:rPr>
              <a:t> Galatians 1:11—2:21</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580730"/>
            <a:ext cx="11563110" cy="5277270"/>
          </a:xfrm>
        </p:spPr>
        <p:txBody>
          <a:bodyPr>
            <a:normAutofit/>
          </a:bodyPr>
          <a:lstStyle/>
          <a:p>
            <a:pPr marL="0" indent="0">
              <a:buNone/>
            </a:pPr>
            <a:r>
              <a:rPr lang="en-US" sz="3200" b="1" dirty="0">
                <a:solidFill>
                  <a:srgbClr val="FFFFFF"/>
                </a:solidFill>
                <a:highlight>
                  <a:srgbClr val="000000"/>
                </a:highlight>
              </a:rPr>
              <a:t>Paul’s Gospel is Independent of Human Sources</a:t>
            </a:r>
          </a:p>
          <a:p>
            <a:r>
              <a:rPr lang="en-US" sz="3000" b="1" dirty="0">
                <a:solidFill>
                  <a:srgbClr val="FFFFFF"/>
                </a:solidFill>
              </a:rPr>
              <a:t>Paul corrected Peter’s hypocritical practice (2:11-14).</a:t>
            </a:r>
          </a:p>
          <a:p>
            <a:pPr marL="509588" lvl="1" indent="-277813"/>
            <a:r>
              <a:rPr lang="en-US" sz="2800" i="1" dirty="0">
                <a:solidFill>
                  <a:schemeClr val="accent4">
                    <a:lumMod val="40000"/>
                    <a:lumOff val="60000"/>
                  </a:schemeClr>
                </a:solidFill>
              </a:rPr>
              <a:t>On a visit to Antioch, Peter had eaten with Gentile Christians, but when certain men came from James, he separated from them (2:11-13).</a:t>
            </a:r>
          </a:p>
          <a:p>
            <a:pPr marL="798513" lvl="2" indent="-288925"/>
            <a:r>
              <a:rPr lang="en-US" sz="2800" b="1" dirty="0">
                <a:solidFill>
                  <a:schemeClr val="accent1">
                    <a:lumMod val="40000"/>
                    <a:lumOff val="60000"/>
                  </a:schemeClr>
                </a:solidFill>
              </a:rPr>
              <a:t>He feared those who were of the circumcision. </a:t>
            </a:r>
          </a:p>
          <a:p>
            <a:pPr marL="798513" lvl="2" indent="-288925"/>
            <a:r>
              <a:rPr lang="en-US" sz="2800" b="1" dirty="0">
                <a:solidFill>
                  <a:schemeClr val="accent1">
                    <a:lumMod val="40000"/>
                    <a:lumOff val="60000"/>
                  </a:schemeClr>
                </a:solidFill>
              </a:rPr>
              <a:t>Even Barnabas was carried away with this hypocrisy.</a:t>
            </a:r>
          </a:p>
          <a:p>
            <a:pPr marL="798513" lvl="2" indent="-288925"/>
            <a:r>
              <a:rPr lang="en-US" sz="2800" b="1" dirty="0">
                <a:solidFill>
                  <a:schemeClr val="accent1">
                    <a:lumMod val="40000"/>
                    <a:lumOff val="60000"/>
                  </a:schemeClr>
                </a:solidFill>
              </a:rPr>
              <a:t>NOTE </a:t>
            </a:r>
            <a:r>
              <a:rPr lang="en-US" sz="2800" i="1" dirty="0">
                <a:solidFill>
                  <a:schemeClr val="accent1">
                    <a:lumMod val="40000"/>
                    <a:lumOff val="60000"/>
                  </a:schemeClr>
                </a:solidFill>
              </a:rPr>
              <a:t>the power of peer pressure to move us to treat unkindly those who are different from or outside of our group.</a:t>
            </a:r>
          </a:p>
          <a:p>
            <a:pPr marL="509588" lvl="1" indent="-277813"/>
            <a:r>
              <a:rPr lang="en-US" sz="2800" i="1" dirty="0">
                <a:solidFill>
                  <a:schemeClr val="accent4">
                    <a:lumMod val="40000"/>
                    <a:lumOff val="60000"/>
                  </a:schemeClr>
                </a:solidFill>
              </a:rPr>
              <a:t>Paul confronted Peter because it was wrong from him to live as a Gentile but expect the Gentiles to live like Jews (2:14; cf. Rom. 2:1)!</a:t>
            </a:r>
          </a:p>
        </p:txBody>
      </p:sp>
    </p:spTree>
    <p:extLst>
      <p:ext uri="{BB962C8B-B14F-4D97-AF65-F5344CB8AC3E}">
        <p14:creationId xmlns:p14="http://schemas.microsoft.com/office/powerpoint/2010/main" val="56819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110483"/>
            <a:ext cx="11076972" cy="1325563"/>
          </a:xfrm>
        </p:spPr>
        <p:txBody>
          <a:bodyPr>
            <a:normAutofit fontScale="90000"/>
          </a:bodyPr>
          <a:lstStyle/>
          <a:p>
            <a:pPr algn="ctr"/>
            <a:r>
              <a:rPr lang="en-US" dirty="0">
                <a:solidFill>
                  <a:srgbClr val="FFFFFF"/>
                </a:solidFill>
                <a:latin typeface="Galatia SIL" panose="02000600020000020004" pitchFamily="2" charset="0"/>
              </a:rPr>
              <a:t>The Authority &amp; Authenticity of Paul’s Gospel</a:t>
            </a:r>
            <a:br>
              <a:rPr lang="en-US" dirty="0">
                <a:solidFill>
                  <a:srgbClr val="FFFFFF"/>
                </a:solidFill>
                <a:latin typeface="Galatia SIL" panose="02000600020000020004" pitchFamily="2" charset="0"/>
              </a:rPr>
            </a:br>
            <a:r>
              <a:rPr lang="en-US" sz="3100" dirty="0">
                <a:solidFill>
                  <a:srgbClr val="FFFFFF"/>
                </a:solidFill>
                <a:latin typeface="Galatia SIL" panose="02000600020000020004" pitchFamily="2" charset="0"/>
              </a:rPr>
              <a:t>An Independent Revelation </a:t>
            </a:r>
            <a:r>
              <a:rPr lang="en-US" sz="3100" dirty="0">
                <a:solidFill>
                  <a:srgbClr val="FFFFFF"/>
                </a:solidFill>
                <a:latin typeface="Galatia SIL" panose="02000600020000020004" pitchFamily="2" charset="0"/>
                <a:sym typeface="Wingdings" panose="05000000000000000000" pitchFamily="2" charset="2"/>
              </a:rPr>
              <a:t></a:t>
            </a:r>
            <a:r>
              <a:rPr lang="en-US" sz="3100" dirty="0">
                <a:solidFill>
                  <a:srgbClr val="FFFFFF"/>
                </a:solidFill>
                <a:latin typeface="Galatia SIL" panose="02000600020000020004" pitchFamily="2" charset="0"/>
              </a:rPr>
              <a:t> Galatians 1:11—2:21</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439837" y="1436046"/>
            <a:ext cx="11671140" cy="5421954"/>
          </a:xfrm>
        </p:spPr>
        <p:txBody>
          <a:bodyPr>
            <a:normAutofit lnSpcReduction="10000"/>
          </a:bodyPr>
          <a:lstStyle/>
          <a:p>
            <a:pPr marL="0" indent="0">
              <a:spcBef>
                <a:spcPts val="600"/>
              </a:spcBef>
              <a:buNone/>
            </a:pPr>
            <a:r>
              <a:rPr lang="en-US" sz="3200" b="1" dirty="0">
                <a:solidFill>
                  <a:srgbClr val="FFFFFF"/>
                </a:solidFill>
                <a:highlight>
                  <a:srgbClr val="000000"/>
                </a:highlight>
              </a:rPr>
              <a:t>Jews and Gentiles are Justified by Faith</a:t>
            </a:r>
          </a:p>
          <a:p>
            <a:pPr>
              <a:spcBef>
                <a:spcPts val="600"/>
              </a:spcBef>
            </a:pPr>
            <a:r>
              <a:rPr lang="en-US" sz="3000" b="1" dirty="0">
                <a:solidFill>
                  <a:srgbClr val="FFFFFF"/>
                </a:solidFill>
              </a:rPr>
              <a:t>Paul and Peter (Jews) were justified by faith because “by the works of the Law shall no flesh be justified” (2:15-16)*.</a:t>
            </a:r>
          </a:p>
          <a:p>
            <a:pPr marL="509588" lvl="1" indent="-277813">
              <a:spcBef>
                <a:spcPts val="600"/>
              </a:spcBef>
            </a:pPr>
            <a:r>
              <a:rPr lang="en-US" sz="2600" i="1" dirty="0">
                <a:solidFill>
                  <a:schemeClr val="accent4">
                    <a:lumMod val="40000"/>
                    <a:lumOff val="60000"/>
                  </a:schemeClr>
                </a:solidFill>
              </a:rPr>
              <a:t>Note the terms “sinners” and “Gentiles” being used interchangeably.  </a:t>
            </a:r>
          </a:p>
          <a:p>
            <a:pPr>
              <a:lnSpc>
                <a:spcPct val="100000"/>
              </a:lnSpc>
              <a:spcBef>
                <a:spcPts val="600"/>
              </a:spcBef>
              <a:defRPr/>
            </a:pPr>
            <a:r>
              <a:rPr lang="en-US" b="1" dirty="0">
                <a:solidFill>
                  <a:srgbClr val="FFFFFF"/>
                </a:solidFill>
              </a:rPr>
              <a:t>If being in Christ means one must keep the law, then being in Christ just makes Jews sinners like the Gentiles (2:17).</a:t>
            </a:r>
          </a:p>
          <a:p>
            <a:pPr marL="509588" lvl="1" indent="-277813">
              <a:lnSpc>
                <a:spcPct val="100000"/>
              </a:lnSpc>
              <a:spcBef>
                <a:spcPts val="600"/>
              </a:spcBef>
              <a:defRPr/>
            </a:pPr>
            <a:r>
              <a:rPr lang="en-US" sz="2600" i="1" dirty="0">
                <a:solidFill>
                  <a:schemeClr val="accent4">
                    <a:lumMod val="40000"/>
                    <a:lumOff val="60000"/>
                  </a:schemeClr>
                </a:solidFill>
              </a:rPr>
              <a:t>Rebuilding the obligation to the Law, merely makes one a transgressor! (2:18).</a:t>
            </a:r>
          </a:p>
          <a:p>
            <a:pPr marL="509588" lvl="1" indent="-277813">
              <a:lnSpc>
                <a:spcPct val="100000"/>
              </a:lnSpc>
              <a:spcBef>
                <a:spcPts val="600"/>
              </a:spcBef>
              <a:defRPr/>
            </a:pPr>
            <a:r>
              <a:rPr lang="en-US" sz="2600" i="1" dirty="0">
                <a:solidFill>
                  <a:schemeClr val="accent4">
                    <a:lumMod val="40000"/>
                    <a:lumOff val="60000"/>
                  </a:schemeClr>
                </a:solidFill>
              </a:rPr>
              <a:t>But through the Law Paul had come to the point where he died to the Law   that he might live to God (2:19; Romans 7-8)</a:t>
            </a:r>
          </a:p>
          <a:p>
            <a:pPr marL="509588" lvl="1" indent="-277813">
              <a:lnSpc>
                <a:spcPct val="100000"/>
              </a:lnSpc>
              <a:spcBef>
                <a:spcPts val="600"/>
              </a:spcBef>
              <a:defRPr/>
            </a:pPr>
            <a:r>
              <a:rPr lang="en-US" sz="2600" i="1" dirty="0">
                <a:solidFill>
                  <a:schemeClr val="accent4">
                    <a:lumMod val="40000"/>
                    <a:lumOff val="60000"/>
                  </a:schemeClr>
                </a:solidFill>
              </a:rPr>
              <a:t>He is now living a life in which the Law, the flesh, sin, and the body of death have all been crucified (2:20; Romans 6-8).</a:t>
            </a:r>
          </a:p>
          <a:p>
            <a:pPr>
              <a:lnSpc>
                <a:spcPct val="100000"/>
              </a:lnSpc>
              <a:spcBef>
                <a:spcPts val="600"/>
              </a:spcBef>
              <a:defRPr/>
            </a:pPr>
            <a:r>
              <a:rPr lang="en-US" b="1" dirty="0">
                <a:solidFill>
                  <a:srgbClr val="FFFFFF"/>
                </a:solidFill>
                <a:effectLst>
                  <a:glow rad="228600">
                    <a:schemeClr val="accent2">
                      <a:satMod val="175000"/>
                      <a:alpha val="40000"/>
                    </a:schemeClr>
                  </a:glow>
                </a:effectLst>
              </a:rPr>
              <a:t>“I do not set aside the grace of God; for if righteousness comes through the law, then Christ died in vain” (2:21)</a:t>
            </a:r>
          </a:p>
        </p:txBody>
      </p:sp>
    </p:spTree>
    <p:extLst>
      <p:ext uri="{BB962C8B-B14F-4D97-AF65-F5344CB8AC3E}">
        <p14:creationId xmlns:p14="http://schemas.microsoft.com/office/powerpoint/2010/main" val="39446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6" y="1053296"/>
            <a:ext cx="10770247" cy="5023414"/>
          </a:xfrm>
        </p:spPr>
        <p:txBody>
          <a:bodyPr>
            <a:normAutofit/>
          </a:bodyPr>
          <a:lstStyle/>
          <a:p>
            <a:pPr>
              <a:spcBef>
                <a:spcPts val="600"/>
              </a:spcBef>
            </a:pPr>
            <a:r>
              <a:rPr lang="en-US" sz="3200" dirty="0">
                <a:solidFill>
                  <a:schemeClr val="bg1"/>
                </a:solidFill>
              </a:rPr>
              <a:t>The </a:t>
            </a:r>
            <a:r>
              <a:rPr lang="en-US" sz="3200" dirty="0">
                <a:solidFill>
                  <a:schemeClr val="bg1"/>
                </a:solidFill>
                <a:effectLst>
                  <a:glow rad="228600">
                    <a:schemeClr val="accent2">
                      <a:satMod val="175000"/>
                      <a:alpha val="40000"/>
                    </a:schemeClr>
                  </a:glow>
                </a:effectLst>
              </a:rPr>
              <a:t>gospel</a:t>
            </a:r>
            <a:r>
              <a:rPr lang="en-US" sz="3200" dirty="0">
                <a:solidFill>
                  <a:schemeClr val="bg1"/>
                </a:solidFill>
              </a:rPr>
              <a:t> Paul preached did not come from or through men but by revelation from God. </a:t>
            </a:r>
          </a:p>
          <a:p>
            <a:pPr>
              <a:spcBef>
                <a:spcPts val="600"/>
              </a:spcBef>
            </a:pPr>
            <a:r>
              <a:rPr lang="en-US" sz="3200" dirty="0">
                <a:solidFill>
                  <a:schemeClr val="bg1"/>
                </a:solidFill>
              </a:rPr>
              <a:t>The other </a:t>
            </a:r>
            <a:r>
              <a:rPr lang="en-US" sz="3200" dirty="0">
                <a:solidFill>
                  <a:schemeClr val="bg1"/>
                </a:solidFill>
                <a:effectLst>
                  <a:glow rad="228600">
                    <a:schemeClr val="accent2">
                      <a:satMod val="175000"/>
                      <a:alpha val="40000"/>
                    </a:schemeClr>
                  </a:glow>
                </a:effectLst>
              </a:rPr>
              <a:t>apostles</a:t>
            </a:r>
            <a:r>
              <a:rPr lang="en-US" sz="3200" dirty="0">
                <a:solidFill>
                  <a:schemeClr val="bg1"/>
                </a:solidFill>
              </a:rPr>
              <a:t> added nothing to what Paul preached, and they </a:t>
            </a:r>
            <a:r>
              <a:rPr lang="en-US" sz="3200" dirty="0">
                <a:solidFill>
                  <a:schemeClr val="bg1"/>
                </a:solidFill>
                <a:effectLst>
                  <a:glow rad="228600">
                    <a:schemeClr val="accent2">
                      <a:satMod val="175000"/>
                      <a:alpha val="40000"/>
                    </a:schemeClr>
                  </a:glow>
                </a:effectLst>
              </a:rPr>
              <a:t>acknowledged his apostleship</a:t>
            </a:r>
            <a:r>
              <a:rPr lang="en-US" sz="3200" dirty="0">
                <a:solidFill>
                  <a:schemeClr val="bg1"/>
                </a:solidFill>
              </a:rPr>
              <a:t>.</a:t>
            </a:r>
          </a:p>
          <a:p>
            <a:pPr>
              <a:spcBef>
                <a:spcPts val="600"/>
              </a:spcBef>
            </a:pPr>
            <a:r>
              <a:rPr lang="en-US" sz="3200" dirty="0">
                <a:solidFill>
                  <a:schemeClr val="bg1"/>
                </a:solidFill>
                <a:effectLst>
                  <a:glow rad="228600">
                    <a:schemeClr val="accent2">
                      <a:satMod val="175000"/>
                      <a:alpha val="40000"/>
                    </a:schemeClr>
                  </a:glow>
                </a:effectLst>
              </a:rPr>
              <a:t>Peer pressure </a:t>
            </a:r>
            <a:r>
              <a:rPr lang="en-US" sz="3200" dirty="0">
                <a:solidFill>
                  <a:schemeClr val="bg1"/>
                </a:solidFill>
              </a:rPr>
              <a:t>can cause us to act </a:t>
            </a:r>
            <a:r>
              <a:rPr lang="en-US" sz="3200" dirty="0">
                <a:solidFill>
                  <a:schemeClr val="bg1"/>
                </a:solidFill>
                <a:effectLst>
                  <a:glow rad="228600">
                    <a:schemeClr val="accent2">
                      <a:satMod val="175000"/>
                      <a:alpha val="40000"/>
                    </a:schemeClr>
                  </a:glow>
                </a:effectLst>
              </a:rPr>
              <a:t>hypocritically</a:t>
            </a:r>
            <a:r>
              <a:rPr lang="en-US" sz="3200" dirty="0">
                <a:solidFill>
                  <a:schemeClr val="bg1"/>
                </a:solidFill>
              </a:rPr>
              <a:t>, as Peter had in the way he treated Gentile Christians.</a:t>
            </a:r>
          </a:p>
          <a:p>
            <a:pPr>
              <a:spcBef>
                <a:spcPts val="600"/>
              </a:spcBef>
            </a:pPr>
            <a:r>
              <a:rPr lang="en-US" sz="3200" dirty="0">
                <a:solidFill>
                  <a:schemeClr val="bg1"/>
                </a:solidFill>
                <a:effectLst>
                  <a:glow rad="228600">
                    <a:schemeClr val="accent2">
                      <a:satMod val="175000"/>
                      <a:alpha val="40000"/>
                    </a:schemeClr>
                  </a:glow>
                </a:effectLst>
              </a:rPr>
              <a:t>Jews and Gentiles are justified by faith in Christ</a:t>
            </a:r>
            <a:r>
              <a:rPr lang="en-US" sz="3200" dirty="0">
                <a:solidFill>
                  <a:schemeClr val="bg1"/>
                </a:solidFill>
              </a:rPr>
              <a:t>. </a:t>
            </a:r>
          </a:p>
          <a:p>
            <a:pPr>
              <a:spcBef>
                <a:spcPts val="600"/>
              </a:spcBef>
            </a:pPr>
            <a:r>
              <a:rPr lang="en-US" sz="3200" dirty="0">
                <a:solidFill>
                  <a:schemeClr val="bg1"/>
                </a:solidFill>
              </a:rPr>
              <a:t>When one is </a:t>
            </a:r>
            <a:r>
              <a:rPr lang="en-US" sz="3200" dirty="0">
                <a:solidFill>
                  <a:schemeClr val="bg1"/>
                </a:solidFill>
                <a:effectLst>
                  <a:glow rad="228600">
                    <a:schemeClr val="accent2">
                      <a:satMod val="175000"/>
                      <a:alpha val="40000"/>
                    </a:schemeClr>
                  </a:glow>
                </a:effectLst>
              </a:rPr>
              <a:t>crucified with Christ</a:t>
            </a:r>
            <a:r>
              <a:rPr lang="en-US" sz="3200" dirty="0">
                <a:solidFill>
                  <a:schemeClr val="bg1"/>
                </a:solidFill>
              </a:rPr>
              <a:t>, the Law, the flesh, and sin are put death, and life is lived in faith.</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4555</TotalTime>
  <Words>1492</Words>
  <Application>Microsoft Office PowerPoint</Application>
  <PresentationFormat>Widescreen</PresentationFormat>
  <Paragraphs>90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Constantia</vt:lpstr>
      <vt:lpstr>Franklin Gothic Book</vt:lpstr>
      <vt:lpstr>Galatia SIL</vt:lpstr>
      <vt:lpstr>Office Theme</vt:lpstr>
      <vt:lpstr>Studies in the Epistles</vt:lpstr>
      <vt:lpstr>Outline of Galatians </vt:lpstr>
      <vt:lpstr>The Authority &amp; Authenticity of Paul’s Gospel An Independent Revelation  Galatians 1:11—2:21</vt:lpstr>
      <vt:lpstr>The Authority &amp; Authenticity of Paul’s Gospel An Independent Revelation  Galatians 1:11—2:21</vt:lpstr>
      <vt:lpstr>The Authority &amp; Authenticity of Paul’s Gospel An Independent Revelation  Galatians 1:11—2:21</vt:lpstr>
      <vt:lpstr>The Authority &amp; Authenticity of Paul’s Gospel An Independent Revelation  Galatians 1:11—2:21</vt:lpstr>
      <vt:lpstr>The Authority &amp; Authenticity of Paul’s Gospel An Independent Revelation  Galatians 1:11—2:21</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74</cp:revision>
  <cp:lastPrinted>2021-10-27T15:17:09Z</cp:lastPrinted>
  <dcterms:created xsi:type="dcterms:W3CDTF">2021-08-25T18:02:30Z</dcterms:created>
  <dcterms:modified xsi:type="dcterms:W3CDTF">2021-10-31T13:43:05Z</dcterms:modified>
</cp:coreProperties>
</file>