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337" r:id="rId3"/>
    <p:sldId id="342" r:id="rId4"/>
    <p:sldId id="263" r:id="rId5"/>
    <p:sldId id="350" r:id="rId6"/>
    <p:sldId id="351" r:id="rId7"/>
    <p:sldId id="352" r:id="rId8"/>
    <p:sldId id="353" r:id="rId9"/>
    <p:sldId id="266" r:id="rId1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4" autoAdjust="0"/>
  </p:normalViewPr>
  <p:slideViewPr>
    <p:cSldViewPr snapToGrid="0">
      <p:cViewPr varScale="1">
        <p:scale>
          <a:sx n="55" d="100"/>
          <a:sy n="55" d="100"/>
        </p:scale>
        <p:origin x="10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11/10/2021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ADC77-BFE4-4B54-BC7A-7C8C0DBAC915}" type="slidenum">
              <a:rPr lang="en-US" smtClean="0"/>
              <a:t>2</a:t>
            </a:fld>
            <a:endParaRPr lang="en-US"/>
          </a:p>
        </p:txBody>
      </p:sp>
    </p:spTree>
    <p:extLst>
      <p:ext uri="{BB962C8B-B14F-4D97-AF65-F5344CB8AC3E}">
        <p14:creationId xmlns:p14="http://schemas.microsoft.com/office/powerpoint/2010/main" val="281084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Corinthians 7:18-19  </a:t>
            </a:r>
            <a:r>
              <a:rPr lang="en-US" dirty="0"/>
              <a:t>Was anyone called while circumcised? Let him not become uncircumcised. Was anyone called while uncircumcised? Let him not be circumcised.  19  Circumcision is nothing and uncircumcision is nothing, but keeping the commandments of God is what matters.</a:t>
            </a:r>
          </a:p>
        </p:txBody>
      </p:sp>
      <p:sp>
        <p:nvSpPr>
          <p:cNvPr id="4" name="Slide Number Placeholder 3"/>
          <p:cNvSpPr>
            <a:spLocks noGrp="1"/>
          </p:cNvSpPr>
          <p:nvPr>
            <p:ph type="sldNum" sz="quarter" idx="10"/>
          </p:nvPr>
        </p:nvSpPr>
        <p:spPr/>
        <p:txBody>
          <a:bodyPr/>
          <a:lstStyle/>
          <a:p>
            <a:fld id="{4BDADC77-BFE4-4B54-BC7A-7C8C0DBAC915}" type="slidenum">
              <a:rPr lang="en-US" smtClean="0"/>
              <a:t>3</a:t>
            </a:fld>
            <a:endParaRPr lang="en-US"/>
          </a:p>
        </p:txBody>
      </p:sp>
    </p:spTree>
    <p:extLst>
      <p:ext uri="{BB962C8B-B14F-4D97-AF65-F5344CB8AC3E}">
        <p14:creationId xmlns:p14="http://schemas.microsoft.com/office/powerpoint/2010/main" val="83508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“Hindered” </a:t>
            </a:r>
            <a:r>
              <a:rPr lang="en-US" b="0" dirty="0"/>
              <a:t>is a military term describing the </a:t>
            </a:r>
            <a:r>
              <a:rPr lang="en-US" b="0" dirty="0" err="1"/>
              <a:t>bloking</a:t>
            </a:r>
            <a:r>
              <a:rPr lang="en-US" b="0" dirty="0"/>
              <a:t> of roads, burning of bridges, etc., which one army might use to impede the progress of another” (see McGarvey &amp; Pendleton, and RCH Lenski).</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Corinthians 5:4-7  </a:t>
            </a:r>
            <a:r>
              <a:rPr lang="en-US" b="0" dirty="0"/>
              <a:t>In the name of our Lord Jesus Christ, when you are gathered together, along with my spirit, with the power of our Lord Jesus Christ,  5  deliver such a one to Satan for the destruction of the flesh, that his spirit may be saved in the day of the Lord Jesus.  6  Your glorying is not good. Do you not know that a little leaven leavens the whole lump?  7  Therefore purge out the old leaven, that you may be a new lump, since you truly are unleavened. For indeed Christ, our Passover, was sacrificed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Corinthians 2:6  </a:t>
            </a:r>
            <a:r>
              <a:rPr lang="en-US" b="0" dirty="0"/>
              <a:t>This punishment which was inflicted by the majority is sufficient for such a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ἀπ</a:t>
            </a:r>
            <a:r>
              <a:rPr lang="en-US" b="0" dirty="0" err="1"/>
              <a:t>οκο</a:t>
            </a:r>
            <a:r>
              <a:rPr lang="en-US" b="0" dirty="0"/>
              <a:t>́π</a:t>
            </a:r>
            <a:r>
              <a:rPr lang="en-US" b="0" dirty="0" err="1"/>
              <a:t>τω</a:t>
            </a:r>
            <a:r>
              <a:rPr lang="en-US" b="0" dirty="0"/>
              <a:t>, </a:t>
            </a:r>
            <a:r>
              <a:rPr lang="en-US" b="0" dirty="0" err="1"/>
              <a:t>apokopto</a:t>
            </a:r>
            <a:r>
              <a:rPr lang="en-US" b="0" dirty="0"/>
              <a:t>̄, Thayer Definition: </a:t>
            </a:r>
            <a:r>
              <a:rPr lang="en-US" b="1" dirty="0"/>
              <a:t>to cut off, amputate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Mark 9:43 (and v45 re: “foot”)  </a:t>
            </a:r>
            <a:r>
              <a:rPr lang="en-US" b="0" dirty="0"/>
              <a:t>If your hand causes you to sin, cut it off. It is better for you to enter into life maimed, rather than having two hands, to go to hell, into the fire that shall never be quenched—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John 18:10  </a:t>
            </a:r>
            <a:r>
              <a:rPr lang="en-US" b="0" dirty="0"/>
              <a:t>Then Simon Peter, having a sword, drew it and struck the high priest's servant, and cut off his right ear. The servant's name was </a:t>
            </a:r>
            <a:r>
              <a:rPr lang="en-US" b="0" dirty="0" err="1"/>
              <a:t>Malchus</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27:32  </a:t>
            </a:r>
            <a:r>
              <a:rPr lang="en-US" b="0" dirty="0"/>
              <a:t>Then the soldiers cut away the ropes of the skiff and let it fall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The translation of “emasculate themselves” is plausible but seems unlikely to me given the grammar of the sentence and the probably reference to some form of withdrawal (vs. 9-10).  Some scholars suggest that Paul wishes sarcastically that the Judaizers would do as some of those in the pagan cults of Galatia did and emasculate themselves.</a:t>
            </a:r>
          </a:p>
        </p:txBody>
      </p:sp>
      <p:sp>
        <p:nvSpPr>
          <p:cNvPr id="4" name="Slide Number Placeholder 3"/>
          <p:cNvSpPr>
            <a:spLocks noGrp="1"/>
          </p:cNvSpPr>
          <p:nvPr>
            <p:ph type="sldNum" sz="quarter" idx="10"/>
          </p:nvPr>
        </p:nvSpPr>
        <p:spPr/>
        <p:txBody>
          <a:bodyPr/>
          <a:lstStyle/>
          <a:p>
            <a:fld id="{4BDADC77-BFE4-4B54-BC7A-7C8C0DBAC915}" type="slidenum">
              <a:rPr lang="en-US" smtClean="0"/>
              <a:t>4</a:t>
            </a:fld>
            <a:endParaRPr lang="en-US"/>
          </a:p>
        </p:txBody>
      </p:sp>
    </p:spTree>
    <p:extLst>
      <p:ext uri="{BB962C8B-B14F-4D97-AF65-F5344CB8AC3E}">
        <p14:creationId xmlns:p14="http://schemas.microsoft.com/office/powerpoint/2010/main" val="238898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Jude 4  </a:t>
            </a:r>
            <a:r>
              <a:rPr lang="en-US" b="0" dirty="0"/>
              <a:t>For certain men have crept in unnoticed, who long ago were marked out for this condemnation, ungodly men, who turn the grace of our God into lewdness and deny the only Lord God and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6:1-2  </a:t>
            </a:r>
            <a:r>
              <a:rPr lang="en-US" b="0" dirty="0"/>
              <a:t>What shall we say then? Shall we continue in sin that grace may abound?  2  Certainly not! How shall we who died to sin live any longer in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6:14-15  </a:t>
            </a:r>
            <a:r>
              <a:rPr lang="en-US" b="0" dirty="0"/>
              <a:t>For sin shall not have dominion over you, for you are not under law but under grace.  15  What then? Shall we sin because we are not under law but under grace? Certainly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13:8-10  </a:t>
            </a:r>
            <a:r>
              <a:rPr lang="en-US" b="0" dirty="0"/>
              <a:t>Owe no one anything except to love one another, for he who loves another has fulfilled the law.  9  For the commandments, "YOU SHALL NOT COMMIT ADULTERY," "YOU SHALL NOT MURDER," "YOU SHALL NOT STEAL," "YOU SHALL NOT BEAR FALSE WITNESS," "YOU SHALL NOT COVET," and if there is any other commandment, are all summed up in this saying, namely, "YOU SHALL LOVE YOUR NEIGHBOR AS YOURSELF."  10  Love does no harm to a neighbor; therefore love is the fulfillment of the law.</a:t>
            </a:r>
          </a:p>
        </p:txBody>
      </p:sp>
      <p:sp>
        <p:nvSpPr>
          <p:cNvPr id="4" name="Slide Number Placeholder 3"/>
          <p:cNvSpPr>
            <a:spLocks noGrp="1"/>
          </p:cNvSpPr>
          <p:nvPr>
            <p:ph type="sldNum" sz="quarter" idx="10"/>
          </p:nvPr>
        </p:nvSpPr>
        <p:spPr/>
        <p:txBody>
          <a:bodyPr/>
          <a:lstStyle/>
          <a:p>
            <a:fld id="{4BDADC77-BFE4-4B54-BC7A-7C8C0DBAC915}" type="slidenum">
              <a:rPr lang="en-US" smtClean="0"/>
              <a:t>5</a:t>
            </a:fld>
            <a:endParaRPr lang="en-US"/>
          </a:p>
        </p:txBody>
      </p:sp>
    </p:spTree>
    <p:extLst>
      <p:ext uri="{BB962C8B-B14F-4D97-AF65-F5344CB8AC3E}">
        <p14:creationId xmlns:p14="http://schemas.microsoft.com/office/powerpoint/2010/main" val="355588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works of the flesh fall into four broad categories (1) Sensual passions/sexual sins, (2) False religion/false gods, (3) Violations of brotherly love, (4) </a:t>
            </a:r>
            <a:r>
              <a:rPr lang="en-US" b="0" dirty="0" err="1"/>
              <a:t>Intemperent</a:t>
            </a:r>
            <a:r>
              <a:rPr lang="en-US" b="0" dirty="0"/>
              <a:t> excesses.</a:t>
            </a:r>
          </a:p>
        </p:txBody>
      </p:sp>
      <p:sp>
        <p:nvSpPr>
          <p:cNvPr id="4" name="Slide Number Placeholder 3"/>
          <p:cNvSpPr>
            <a:spLocks noGrp="1"/>
          </p:cNvSpPr>
          <p:nvPr>
            <p:ph type="sldNum" sz="quarter" idx="10"/>
          </p:nvPr>
        </p:nvSpPr>
        <p:spPr/>
        <p:txBody>
          <a:bodyPr/>
          <a:lstStyle/>
          <a:p>
            <a:fld id="{4BDADC77-BFE4-4B54-BC7A-7C8C0DBAC915}" type="slidenum">
              <a:rPr lang="en-US" smtClean="0"/>
              <a:t>6</a:t>
            </a:fld>
            <a:endParaRPr lang="en-US"/>
          </a:p>
        </p:txBody>
      </p:sp>
    </p:spTree>
    <p:extLst>
      <p:ext uri="{BB962C8B-B14F-4D97-AF65-F5344CB8AC3E}">
        <p14:creationId xmlns:p14="http://schemas.microsoft.com/office/powerpoint/2010/main" val="289542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12:3-5  </a:t>
            </a:r>
            <a:r>
              <a:rPr lang="en-US" b="0" dirty="0"/>
              <a:t>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Corinthians 9:11-14  </a:t>
            </a:r>
            <a:r>
              <a:rPr lang="en-US" b="1" i="1" dirty="0"/>
              <a:t>If we have sown spiritual things for you, is it a great thing if we reap your material things</a:t>
            </a:r>
            <a:r>
              <a:rPr lang="en-US" b="0" dirty="0"/>
              <a:t>?  12  If others are partakers of this right over you, are we not even more? Nevertheless we have not used this right, but endure all things lest we hinder the gospel of Christ.  13  Do you not know that those who minister the holy things eat of the things of the temple, and those who serve at the altar partake of the offerings of the altar?  14  Even so the Lord has commanded that those who preach the gospel should live from the gospel.</a:t>
            </a:r>
          </a:p>
        </p:txBody>
      </p:sp>
      <p:sp>
        <p:nvSpPr>
          <p:cNvPr id="4" name="Slide Number Placeholder 3"/>
          <p:cNvSpPr>
            <a:spLocks noGrp="1"/>
          </p:cNvSpPr>
          <p:nvPr>
            <p:ph type="sldNum" sz="quarter" idx="10"/>
          </p:nvPr>
        </p:nvSpPr>
        <p:spPr/>
        <p:txBody>
          <a:bodyPr/>
          <a:lstStyle/>
          <a:p>
            <a:fld id="{4BDADC77-BFE4-4B54-BC7A-7C8C0DBAC915}" type="slidenum">
              <a:rPr lang="en-US" smtClean="0"/>
              <a:t>7</a:t>
            </a:fld>
            <a:endParaRPr lang="en-US"/>
          </a:p>
        </p:txBody>
      </p:sp>
    </p:spTree>
    <p:extLst>
      <p:ext uri="{BB962C8B-B14F-4D97-AF65-F5344CB8AC3E}">
        <p14:creationId xmlns:p14="http://schemas.microsoft.com/office/powerpoint/2010/main" val="53588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Thessalonians 3:17  </a:t>
            </a:r>
            <a:r>
              <a:rPr lang="en-US" b="0" dirty="0"/>
              <a:t>The salutation of Paul with my own hand, which is a sign in every epistle; so I write.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Corinthians 11:23-25  </a:t>
            </a:r>
            <a:r>
              <a:rPr lang="en-US" b="0" dirty="0"/>
              <a:t>Are they ministers of Christ?—I speak as a fool—I am more: in labors more abundant, in stripes above measure, in prisons more frequently, in deaths often.  24  From the Jews five times I received forty stripes minus one.  25  Three times I was beaten with rods; once I was stoned; three times I was shipwrecked; a night and a day I have been in the deep;</a:t>
            </a:r>
          </a:p>
        </p:txBody>
      </p:sp>
      <p:sp>
        <p:nvSpPr>
          <p:cNvPr id="4" name="Slide Number Placeholder 3"/>
          <p:cNvSpPr>
            <a:spLocks noGrp="1"/>
          </p:cNvSpPr>
          <p:nvPr>
            <p:ph type="sldNum" sz="quarter" idx="10"/>
          </p:nvPr>
        </p:nvSpPr>
        <p:spPr/>
        <p:txBody>
          <a:bodyPr/>
          <a:lstStyle/>
          <a:p>
            <a:fld id="{4BDADC77-BFE4-4B54-BC7A-7C8C0DBAC915}" type="slidenum">
              <a:rPr lang="en-US" smtClean="0"/>
              <a:t>8</a:t>
            </a:fld>
            <a:endParaRPr lang="en-US"/>
          </a:p>
        </p:txBody>
      </p:sp>
    </p:spTree>
    <p:extLst>
      <p:ext uri="{BB962C8B-B14F-4D97-AF65-F5344CB8AC3E}">
        <p14:creationId xmlns:p14="http://schemas.microsoft.com/office/powerpoint/2010/main" val="283848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11/10/2021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11/10/2021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lstStyle/>
          <a:p>
            <a:r>
              <a:rPr lang="en-US"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3600" cap="small" dirty="0">
                <a:solidFill>
                  <a:schemeClr val="bg1"/>
                </a:solidFill>
                <a:effectLst>
                  <a:glow rad="228600">
                    <a:schemeClr val="accent1">
                      <a:lumMod val="50000"/>
                      <a:alpha val="40000"/>
                    </a:schemeClr>
                  </a:glow>
                </a:effectLst>
              </a:rPr>
              <a:t>Foundations  </a:t>
            </a:r>
            <a:r>
              <a:rPr lang="en-US" sz="3600" cap="small" dirty="0">
                <a:solidFill>
                  <a:schemeClr val="bg1"/>
                </a:solidFill>
                <a:effectLst>
                  <a:glow rad="228600">
                    <a:schemeClr val="accent1">
                      <a:lumMod val="50000"/>
                      <a:alpha val="40000"/>
                    </a:schemeClr>
                  </a:glow>
                </a:effectLst>
                <a:sym typeface="Wingdings" panose="05000000000000000000" pitchFamily="2" charset="2"/>
              </a:rPr>
              <a:t>  </a:t>
            </a:r>
            <a:r>
              <a:rPr lang="en-US" sz="3600" cap="small" dirty="0">
                <a:solidFill>
                  <a:schemeClr val="bg1"/>
                </a:solidFill>
                <a:effectLst>
                  <a:glow rad="228600">
                    <a:schemeClr val="accent1">
                      <a:lumMod val="50000"/>
                      <a:alpha val="40000"/>
                    </a:schemeClr>
                  </a:glow>
                </a:effectLst>
              </a:rPr>
              <a:t>Quarter 14</a:t>
            </a:r>
          </a:p>
          <a:p>
            <a:r>
              <a:rPr lang="en-US" sz="2800" dirty="0">
                <a:solidFill>
                  <a:schemeClr val="bg1"/>
                </a:solidFill>
                <a:effectLst>
                  <a:glow rad="228600">
                    <a:schemeClr val="accent1">
                      <a:lumMod val="50000"/>
                      <a:alpha val="40000"/>
                    </a:schemeClr>
                  </a:glow>
                </a:effectLst>
              </a:rPr>
              <a:t>Lesson Nine: Galatians 5 &amp; 6</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585434" y="5490942"/>
            <a:ext cx="2288409" cy="1212608"/>
          </a:xfrm>
          <a:prstGeom prst="rect">
            <a:avLst/>
          </a:prstGeom>
        </p:spPr>
      </p:pic>
    </p:spTree>
    <p:extLst>
      <p:ext uri="{BB962C8B-B14F-4D97-AF65-F5344CB8AC3E}">
        <p14:creationId xmlns:p14="http://schemas.microsoft.com/office/powerpoint/2010/main" val="373380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2152650" y="365126"/>
            <a:ext cx="7886700" cy="904875"/>
          </a:xfrm>
        </p:spPr>
        <p:txBody>
          <a:bodyPr>
            <a:normAutofit/>
          </a:bodyPr>
          <a:lstStyle/>
          <a:p>
            <a:pPr algn="ctr"/>
            <a:r>
              <a:rPr lang="en-US" dirty="0">
                <a:solidFill>
                  <a:schemeClr val="bg1"/>
                </a:solidFill>
                <a:effectLst>
                  <a:glow rad="63500">
                    <a:schemeClr val="accent3">
                      <a:satMod val="175000"/>
                      <a:alpha val="40000"/>
                    </a:schemeClr>
                  </a:glow>
                </a:effectLst>
              </a:rPr>
              <a:t>Outline of Galatians </a:t>
            </a:r>
            <a:endParaRPr lang="en-US" sz="6000" dirty="0">
              <a:solidFill>
                <a:schemeClr val="bg1"/>
              </a:solidFill>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625033" y="1354238"/>
            <a:ext cx="11111696" cy="5503762"/>
          </a:xfrm>
        </p:spPr>
        <p:txBody>
          <a:bodyPr>
            <a:normAutofit/>
          </a:bodyPr>
          <a:lstStyle/>
          <a:p>
            <a:pPr marL="0" indent="0">
              <a:buNone/>
            </a:pPr>
            <a:r>
              <a:rPr lang="en-US" sz="3200" b="1" dirty="0">
                <a:solidFill>
                  <a:srgbClr val="FFFFFF"/>
                </a:solidFill>
              </a:rPr>
              <a:t>Section 1: Personal – Paul’s Authentic and Authoritative Apostleship</a:t>
            </a:r>
          </a:p>
          <a:p>
            <a:pPr lvl="1"/>
            <a:r>
              <a:rPr lang="en-US" sz="2800" b="1" dirty="0">
                <a:solidFill>
                  <a:schemeClr val="accent4">
                    <a:lumMod val="40000"/>
                    <a:lumOff val="60000"/>
                  </a:schemeClr>
                </a:solidFill>
              </a:rPr>
              <a:t>Chapter 1 – The Authority of Paul’s Gospel (1:11-12)</a:t>
            </a:r>
          </a:p>
          <a:p>
            <a:pPr lvl="1"/>
            <a:r>
              <a:rPr lang="en-US" sz="2800" b="1" dirty="0">
                <a:solidFill>
                  <a:schemeClr val="accent4">
                    <a:lumMod val="40000"/>
                    <a:lumOff val="60000"/>
                  </a:schemeClr>
                </a:solidFill>
              </a:rPr>
              <a:t>Chapter 2 – The Authenticity of Paul’s Apostleship (2:8</a:t>
            </a:r>
            <a:r>
              <a:rPr lang="en-US" sz="3200" b="1" dirty="0">
                <a:solidFill>
                  <a:schemeClr val="accent4">
                    <a:lumMod val="40000"/>
                    <a:lumOff val="60000"/>
                  </a:schemeClr>
                </a:solidFill>
              </a:rPr>
              <a:t>)</a:t>
            </a:r>
          </a:p>
          <a:p>
            <a:pPr marL="0" indent="0">
              <a:buNone/>
            </a:pPr>
            <a:r>
              <a:rPr lang="en-US" sz="3200" b="1" dirty="0">
                <a:solidFill>
                  <a:srgbClr val="FFFFFF"/>
                </a:solidFill>
              </a:rPr>
              <a:t>Section 2: Doctrinal – The Law and the Faith</a:t>
            </a:r>
          </a:p>
          <a:p>
            <a:pPr lvl="1"/>
            <a:r>
              <a:rPr lang="en-US" sz="2800" b="1" dirty="0">
                <a:solidFill>
                  <a:schemeClr val="accent4">
                    <a:lumMod val="40000"/>
                    <a:lumOff val="60000"/>
                  </a:schemeClr>
                </a:solidFill>
              </a:rPr>
              <a:t>Chapter 3 – “The Law is not of faith” (3:12, 23-25)</a:t>
            </a:r>
          </a:p>
          <a:p>
            <a:pPr lvl="1"/>
            <a:r>
              <a:rPr lang="en-US" sz="2800" b="1" dirty="0">
                <a:solidFill>
                  <a:schemeClr val="accent4">
                    <a:lumMod val="40000"/>
                    <a:lumOff val="60000"/>
                  </a:schemeClr>
                </a:solidFill>
              </a:rPr>
              <a:t>Chapter 4 – Bondage versus Freedom: An Allegory (4:7, 31)</a:t>
            </a:r>
          </a:p>
          <a:p>
            <a:pPr marL="0" indent="0">
              <a:buNone/>
            </a:pPr>
            <a:r>
              <a:rPr lang="en-US" sz="3200" b="1" dirty="0">
                <a:solidFill>
                  <a:srgbClr val="FFFFFF"/>
                </a:solidFill>
              </a:rPr>
              <a:t>Section 3: Practical – Standing Fast in Liberty</a:t>
            </a:r>
          </a:p>
          <a:p>
            <a:pPr lvl="1"/>
            <a:r>
              <a:rPr lang="en-US" sz="2800" b="1" dirty="0">
                <a:solidFill>
                  <a:schemeClr val="accent4">
                    <a:lumMod val="40000"/>
                    <a:lumOff val="60000"/>
                  </a:schemeClr>
                </a:solidFill>
              </a:rPr>
              <a:t>Chapter 5 – Walk in the Spirit (5:16)</a:t>
            </a:r>
          </a:p>
          <a:p>
            <a:pPr lvl="1"/>
            <a:r>
              <a:rPr lang="en-US" sz="2800" b="1" dirty="0">
                <a:solidFill>
                  <a:schemeClr val="accent4">
                    <a:lumMod val="40000"/>
                    <a:lumOff val="60000"/>
                  </a:schemeClr>
                </a:solidFill>
              </a:rPr>
              <a:t>Chapter 6 – Walk by this Rule (6:16)</a:t>
            </a:r>
          </a:p>
        </p:txBody>
      </p:sp>
    </p:spTree>
    <p:extLst>
      <p:ext uri="{BB962C8B-B14F-4D97-AF65-F5344CB8AC3E}">
        <p14:creationId xmlns:p14="http://schemas.microsoft.com/office/powerpoint/2010/main" val="410141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a:bodyPr>
          <a:lstStyle/>
          <a:p>
            <a:pPr algn="ctr"/>
            <a:r>
              <a:rPr lang="en-US" dirty="0">
                <a:solidFill>
                  <a:srgbClr val="FFFFFF"/>
                </a:solidFill>
                <a:latin typeface="Galatia SIL" panose="02000600020000020004" pitchFamily="2" charset="0"/>
              </a:rPr>
              <a:t>Stand Fast in Liberty</a:t>
            </a:r>
            <a:br>
              <a:rPr lang="en-US" dirty="0">
                <a:solidFill>
                  <a:srgbClr val="FFFFFF"/>
                </a:solidFill>
                <a:latin typeface="Galatia SIL" panose="02000600020000020004" pitchFamily="2" charset="0"/>
              </a:rPr>
            </a:br>
            <a:r>
              <a:rPr lang="en-US" sz="3100" dirty="0">
                <a:solidFill>
                  <a:srgbClr val="FFFFFF"/>
                </a:solidFill>
                <a:latin typeface="Galatia SIL" panose="02000600020000020004" pitchFamily="2" charset="0"/>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690689"/>
            <a:ext cx="11435788" cy="5167311"/>
          </a:xfrm>
        </p:spPr>
        <p:txBody>
          <a:bodyPr>
            <a:normAutofit lnSpcReduction="10000"/>
          </a:bodyPr>
          <a:lstStyle/>
          <a:p>
            <a:pPr marL="0" indent="0">
              <a:buNone/>
            </a:pPr>
            <a:r>
              <a:rPr lang="en-US" sz="3200" b="1" dirty="0">
                <a:solidFill>
                  <a:srgbClr val="FFFFFF"/>
                </a:solidFill>
                <a:highlight>
                  <a:srgbClr val="000000"/>
                </a:highlight>
              </a:rPr>
              <a:t>Circumcision is a Portal to the Bondage of the Law</a:t>
            </a:r>
          </a:p>
          <a:p>
            <a:r>
              <a:rPr lang="en-US" sz="3000" b="1" dirty="0">
                <a:solidFill>
                  <a:srgbClr val="FFFFFF"/>
                </a:solidFill>
              </a:rPr>
              <a:t>Paul desires that the Galatians stand fast in the </a:t>
            </a:r>
            <a:r>
              <a:rPr lang="en-US" sz="3000" b="1" dirty="0">
                <a:solidFill>
                  <a:srgbClr val="FFFFFF"/>
                </a:solidFill>
                <a:effectLst>
                  <a:glow rad="228600">
                    <a:schemeClr val="accent2">
                      <a:satMod val="175000"/>
                      <a:alpha val="40000"/>
                    </a:schemeClr>
                  </a:glow>
                </a:effectLst>
              </a:rPr>
              <a:t>liberty</a:t>
            </a:r>
            <a:r>
              <a:rPr lang="en-US" sz="3000" b="1" dirty="0">
                <a:solidFill>
                  <a:srgbClr val="FFFFFF"/>
                </a:solidFill>
              </a:rPr>
              <a:t> that is in Christ and not become entangled again in a yoke of </a:t>
            </a:r>
            <a:r>
              <a:rPr lang="en-US" sz="3000" b="1" dirty="0">
                <a:solidFill>
                  <a:srgbClr val="FFFFFF"/>
                </a:solidFill>
                <a:effectLst>
                  <a:glow rad="228600">
                    <a:schemeClr val="accent2">
                      <a:satMod val="175000"/>
                      <a:alpha val="40000"/>
                    </a:schemeClr>
                  </a:glow>
                </a:effectLst>
              </a:rPr>
              <a:t>bondage</a:t>
            </a:r>
            <a:r>
              <a:rPr lang="en-US" sz="3000" b="1" dirty="0">
                <a:solidFill>
                  <a:srgbClr val="FFFFFF"/>
                </a:solidFill>
              </a:rPr>
              <a:t> (5:1).</a:t>
            </a:r>
          </a:p>
          <a:p>
            <a:r>
              <a:rPr lang="en-US" sz="3000" b="1" dirty="0">
                <a:solidFill>
                  <a:srgbClr val="FFFFFF"/>
                </a:solidFill>
              </a:rPr>
              <a:t>Adherence to Circumcision voids Grace (5:2-4).</a:t>
            </a:r>
          </a:p>
          <a:p>
            <a:pPr marL="463550" lvl="1" indent="-231775"/>
            <a:r>
              <a:rPr lang="en-US" sz="2800" i="1" dirty="0">
                <a:solidFill>
                  <a:schemeClr val="accent4">
                    <a:lumMod val="40000"/>
                    <a:lumOff val="60000"/>
                  </a:schemeClr>
                </a:solidFill>
              </a:rPr>
              <a:t>“If you become circumcised, Christ will profit you nothing.”</a:t>
            </a:r>
          </a:p>
          <a:p>
            <a:pPr marL="463550" lvl="1" indent="-231775"/>
            <a:r>
              <a:rPr lang="en-US" sz="2800" i="1" dirty="0">
                <a:solidFill>
                  <a:schemeClr val="accent4">
                    <a:lumMod val="40000"/>
                    <a:lumOff val="60000"/>
                  </a:schemeClr>
                </a:solidFill>
              </a:rPr>
              <a:t>You must keep the whole Law if you bind yourself to any of it.</a:t>
            </a:r>
          </a:p>
          <a:p>
            <a:pPr marL="463550" lvl="1" indent="-231775"/>
            <a:r>
              <a:rPr lang="en-US" sz="2800" i="1" dirty="0">
                <a:solidFill>
                  <a:schemeClr val="accent4">
                    <a:lumMod val="40000"/>
                    <a:lumOff val="60000"/>
                  </a:schemeClr>
                </a:solidFill>
              </a:rPr>
              <a:t>Attempting to be </a:t>
            </a:r>
            <a:r>
              <a:rPr lang="en-US" sz="2800" i="1" dirty="0">
                <a:solidFill>
                  <a:schemeClr val="accent4">
                    <a:lumMod val="40000"/>
                    <a:lumOff val="60000"/>
                  </a:schemeClr>
                </a:solidFill>
                <a:effectLst>
                  <a:glow rad="228600">
                    <a:schemeClr val="accent2">
                      <a:satMod val="175000"/>
                      <a:alpha val="40000"/>
                    </a:schemeClr>
                  </a:glow>
                </a:effectLst>
              </a:rPr>
              <a:t>justified by the Law </a:t>
            </a:r>
            <a:r>
              <a:rPr lang="en-US" sz="2800" i="1" dirty="0">
                <a:solidFill>
                  <a:schemeClr val="accent4">
                    <a:lumMod val="40000"/>
                    <a:lumOff val="60000"/>
                  </a:schemeClr>
                </a:solidFill>
              </a:rPr>
              <a:t>means that you </a:t>
            </a:r>
            <a:r>
              <a:rPr lang="en-US" sz="2800" i="1" dirty="0">
                <a:solidFill>
                  <a:schemeClr val="accent4">
                    <a:lumMod val="40000"/>
                    <a:lumOff val="60000"/>
                  </a:schemeClr>
                </a:solidFill>
                <a:effectLst>
                  <a:glow rad="228600">
                    <a:schemeClr val="accent2">
                      <a:satMod val="175000"/>
                      <a:alpha val="40000"/>
                    </a:schemeClr>
                  </a:glow>
                </a:effectLst>
              </a:rPr>
              <a:t>have fallen from grace.</a:t>
            </a:r>
          </a:p>
          <a:p>
            <a:pPr marL="282575" indent="-282575"/>
            <a:r>
              <a:rPr lang="en-US" sz="3200" b="1" dirty="0">
                <a:solidFill>
                  <a:schemeClr val="bg1"/>
                </a:solidFill>
              </a:rPr>
              <a:t>We must rely on faith (5:5-6).</a:t>
            </a:r>
          </a:p>
          <a:p>
            <a:pPr marL="463550" lvl="1" indent="-231775"/>
            <a:r>
              <a:rPr lang="en-US" sz="2800" i="1" dirty="0">
                <a:solidFill>
                  <a:schemeClr val="accent4">
                    <a:lumMod val="40000"/>
                    <a:lumOff val="60000"/>
                  </a:schemeClr>
                </a:solidFill>
              </a:rPr>
              <a:t>We anticipate our hope by </a:t>
            </a:r>
            <a:r>
              <a:rPr lang="en-US" sz="2800" i="1" dirty="0">
                <a:solidFill>
                  <a:schemeClr val="accent4">
                    <a:lumMod val="40000"/>
                    <a:lumOff val="60000"/>
                  </a:schemeClr>
                </a:solidFill>
                <a:effectLst>
                  <a:glow rad="228600">
                    <a:schemeClr val="accent2">
                      <a:satMod val="175000"/>
                      <a:alpha val="40000"/>
                    </a:schemeClr>
                  </a:glow>
                </a:effectLst>
              </a:rPr>
              <a:t>faith</a:t>
            </a:r>
            <a:r>
              <a:rPr lang="en-US" sz="2800" i="1" dirty="0">
                <a:solidFill>
                  <a:schemeClr val="accent4">
                    <a:lumMod val="40000"/>
                    <a:lumOff val="60000"/>
                  </a:schemeClr>
                </a:solidFill>
              </a:rPr>
              <a:t>.</a:t>
            </a:r>
          </a:p>
          <a:p>
            <a:pPr marL="463550" lvl="1" indent="-231775"/>
            <a:r>
              <a:rPr lang="en-US" sz="2800" i="1" dirty="0">
                <a:solidFill>
                  <a:schemeClr val="accent4">
                    <a:lumMod val="40000"/>
                    <a:lumOff val="60000"/>
                  </a:schemeClr>
                </a:solidFill>
              </a:rPr>
              <a:t>In Christ, circumcision does not avail anything, but </a:t>
            </a:r>
            <a:r>
              <a:rPr lang="en-US" sz="2800" i="1" dirty="0">
                <a:solidFill>
                  <a:schemeClr val="accent4">
                    <a:lumMod val="40000"/>
                    <a:lumOff val="60000"/>
                  </a:schemeClr>
                </a:solidFill>
                <a:effectLst>
                  <a:glow rad="228600">
                    <a:schemeClr val="accent2">
                      <a:satMod val="175000"/>
                      <a:alpha val="40000"/>
                    </a:schemeClr>
                  </a:glow>
                </a:effectLst>
              </a:rPr>
              <a:t>faith</a:t>
            </a:r>
            <a:r>
              <a:rPr lang="en-US" sz="2800" i="1" dirty="0">
                <a:solidFill>
                  <a:schemeClr val="accent4">
                    <a:lumMod val="40000"/>
                    <a:lumOff val="60000"/>
                  </a:schemeClr>
                </a:solidFill>
              </a:rPr>
              <a:t> </a:t>
            </a:r>
            <a:r>
              <a:rPr lang="en-US" sz="2800" i="1" dirty="0">
                <a:solidFill>
                  <a:schemeClr val="accent4">
                    <a:lumMod val="40000"/>
                    <a:lumOff val="60000"/>
                  </a:schemeClr>
                </a:solidFill>
                <a:effectLst>
                  <a:glow rad="228600">
                    <a:schemeClr val="accent2">
                      <a:satMod val="175000"/>
                      <a:alpha val="40000"/>
                    </a:schemeClr>
                  </a:glow>
                </a:effectLst>
              </a:rPr>
              <a:t>working </a:t>
            </a:r>
            <a:r>
              <a:rPr lang="en-US" sz="2800" i="1" dirty="0">
                <a:solidFill>
                  <a:schemeClr val="accent4">
                    <a:lumMod val="40000"/>
                    <a:lumOff val="60000"/>
                  </a:schemeClr>
                </a:solidFill>
              </a:rPr>
              <a:t>through </a:t>
            </a:r>
            <a:r>
              <a:rPr lang="en-US" sz="2800" i="1" dirty="0">
                <a:solidFill>
                  <a:schemeClr val="accent4">
                    <a:lumMod val="40000"/>
                    <a:lumOff val="60000"/>
                  </a:schemeClr>
                </a:solidFill>
                <a:effectLst>
                  <a:glow rad="228600">
                    <a:schemeClr val="accent2">
                      <a:satMod val="175000"/>
                      <a:alpha val="40000"/>
                    </a:schemeClr>
                  </a:glow>
                </a:effectLst>
              </a:rPr>
              <a:t>love </a:t>
            </a:r>
            <a:r>
              <a:rPr lang="en-US" sz="2800" i="1" dirty="0">
                <a:solidFill>
                  <a:schemeClr val="accent4">
                    <a:lumMod val="40000"/>
                    <a:lumOff val="60000"/>
                  </a:schemeClr>
                </a:solidFill>
                <a:effectLst/>
              </a:rPr>
              <a:t>(cf. 1 Cor. 7:18-19).</a:t>
            </a:r>
          </a:p>
        </p:txBody>
      </p:sp>
    </p:spTree>
    <p:extLst>
      <p:ext uri="{BB962C8B-B14F-4D97-AF65-F5344CB8AC3E}">
        <p14:creationId xmlns:p14="http://schemas.microsoft.com/office/powerpoint/2010/main" val="351590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a:bodyPr>
          <a:lstStyle/>
          <a:p>
            <a:pPr algn="ctr"/>
            <a: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Stand Fast in Liberty</a:t>
            </a:r>
            <a:b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br>
            <a:r>
              <a:rPr kumimoji="0" lang="en-US" sz="31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690689"/>
            <a:ext cx="11671140" cy="5045777"/>
          </a:xfrm>
        </p:spPr>
        <p:txBody>
          <a:bodyPr>
            <a:normAutofit/>
          </a:bodyPr>
          <a:lstStyle/>
          <a:p>
            <a:pPr marL="0" indent="0">
              <a:buNone/>
            </a:pPr>
            <a:r>
              <a:rPr lang="en-US" sz="3200" b="1" dirty="0">
                <a:solidFill>
                  <a:srgbClr val="FFFFFF"/>
                </a:solidFill>
                <a:highlight>
                  <a:srgbClr val="000000"/>
                </a:highlight>
              </a:rPr>
              <a:t>The Advocates of Circumcision are Leaven which must be Excised!</a:t>
            </a:r>
          </a:p>
          <a:p>
            <a:r>
              <a:rPr lang="en-US" sz="3000" b="1" dirty="0">
                <a:solidFill>
                  <a:srgbClr val="FFFFFF"/>
                </a:solidFill>
              </a:rPr>
              <a:t>They have </a:t>
            </a:r>
            <a:r>
              <a:rPr lang="en-US" sz="3000" b="1" dirty="0">
                <a:solidFill>
                  <a:srgbClr val="FFFFFF"/>
                </a:solidFill>
                <a:effectLst>
                  <a:glow rad="228600">
                    <a:schemeClr val="accent2">
                      <a:satMod val="175000"/>
                      <a:alpha val="40000"/>
                    </a:schemeClr>
                  </a:glow>
                </a:effectLst>
              </a:rPr>
              <a:t>hindered</a:t>
            </a:r>
            <a:r>
              <a:rPr lang="en-US" sz="3000" b="1" dirty="0">
                <a:solidFill>
                  <a:srgbClr val="FFFFFF"/>
                </a:solidFill>
              </a:rPr>
              <a:t> the Galatians from obeying the truth (5:7-12).  </a:t>
            </a:r>
          </a:p>
          <a:p>
            <a:pPr marL="463550" lvl="1" indent="-231775"/>
            <a:r>
              <a:rPr lang="en-US" sz="2800" i="1" dirty="0">
                <a:solidFill>
                  <a:schemeClr val="accent4">
                    <a:lumMod val="40000"/>
                    <a:lumOff val="60000"/>
                  </a:schemeClr>
                </a:solidFill>
              </a:rPr>
              <a:t>Their “persuasion” is not from the Lord.</a:t>
            </a:r>
          </a:p>
          <a:p>
            <a:pPr marL="463550" lvl="1" indent="-231775"/>
            <a:r>
              <a:rPr lang="en-US" sz="2800" i="1" dirty="0">
                <a:solidFill>
                  <a:schemeClr val="accent4">
                    <a:lumMod val="40000"/>
                    <a:lumOff val="60000"/>
                  </a:schemeClr>
                </a:solidFill>
              </a:rPr>
              <a:t>“A little leaven leavens the whole lump”</a:t>
            </a:r>
          </a:p>
          <a:p>
            <a:pPr marL="463550" lvl="1" indent="-231775"/>
            <a:r>
              <a:rPr lang="en-US" sz="2800" i="1" dirty="0">
                <a:solidFill>
                  <a:schemeClr val="accent4">
                    <a:lumMod val="40000"/>
                    <a:lumOff val="60000"/>
                  </a:schemeClr>
                </a:solidFill>
              </a:rPr>
              <a:t>This troubler must bear his </a:t>
            </a:r>
            <a:r>
              <a:rPr lang="en-US" sz="2800" i="1" dirty="0">
                <a:solidFill>
                  <a:schemeClr val="accent4">
                    <a:lumMod val="40000"/>
                    <a:lumOff val="60000"/>
                  </a:schemeClr>
                </a:solidFill>
                <a:effectLst>
                  <a:glow rad="228600">
                    <a:schemeClr val="accent2">
                      <a:satMod val="175000"/>
                      <a:alpha val="40000"/>
                    </a:schemeClr>
                  </a:glow>
                </a:effectLst>
              </a:rPr>
              <a:t>penalty</a:t>
            </a:r>
            <a:r>
              <a:rPr lang="en-US" sz="2800" i="1" dirty="0">
                <a:solidFill>
                  <a:schemeClr val="accent4">
                    <a:lumMod val="40000"/>
                    <a:lumOff val="60000"/>
                  </a:schemeClr>
                </a:solidFill>
              </a:rPr>
              <a:t> (cf. 1 Cor. 5:4-7; 2 Cor. 2:6).</a:t>
            </a:r>
          </a:p>
          <a:p>
            <a:pPr marL="463550" lvl="1" indent="-231775"/>
            <a:r>
              <a:rPr lang="en-US" sz="2800" i="1" dirty="0">
                <a:solidFill>
                  <a:schemeClr val="accent4">
                    <a:lumMod val="40000"/>
                    <a:lumOff val="60000"/>
                  </a:schemeClr>
                </a:solidFill>
              </a:rPr>
              <a:t>If what the troublers are saying is true, the offense of the cross has ceased (the very thing which brought both salvation and persecution).</a:t>
            </a:r>
          </a:p>
          <a:p>
            <a:pPr marL="463550" lvl="1" indent="-231775"/>
            <a:r>
              <a:rPr lang="en-US" sz="2800" i="1" dirty="0">
                <a:solidFill>
                  <a:schemeClr val="accent4">
                    <a:lumMod val="40000"/>
                    <a:lumOff val="60000"/>
                  </a:schemeClr>
                </a:solidFill>
              </a:rPr>
              <a:t>Paul desires that such ones would </a:t>
            </a:r>
            <a:r>
              <a:rPr lang="en-US" sz="2800" i="1" dirty="0">
                <a:solidFill>
                  <a:schemeClr val="accent4">
                    <a:lumMod val="40000"/>
                    <a:lumOff val="60000"/>
                  </a:schemeClr>
                </a:solidFill>
                <a:effectLst>
                  <a:glow rad="228600">
                    <a:schemeClr val="accent2">
                      <a:satMod val="175000"/>
                      <a:alpha val="40000"/>
                    </a:schemeClr>
                  </a:glow>
                </a:effectLst>
              </a:rPr>
              <a:t>“cut themselves off” </a:t>
            </a:r>
            <a:r>
              <a:rPr lang="en-US" sz="2800" i="1" dirty="0">
                <a:solidFill>
                  <a:schemeClr val="accent4">
                    <a:lumMod val="40000"/>
                    <a:lumOff val="60000"/>
                  </a:schemeClr>
                </a:solidFill>
              </a:rPr>
              <a:t>from the body of true believers (cf. Mark 9:43; John 18:10; Acts 27:32).</a:t>
            </a:r>
          </a:p>
          <a:p>
            <a:pPr marL="463550" lvl="1" indent="-231775"/>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247764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94167" y="365126"/>
            <a:ext cx="11076972" cy="1325563"/>
          </a:xfrm>
        </p:spPr>
        <p:txBody>
          <a:bodyPr>
            <a:normAutofit/>
          </a:bodyPr>
          <a:lstStyle/>
          <a:p>
            <a:pPr algn="ctr"/>
            <a: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Stand Fast in Liberty</a:t>
            </a:r>
            <a:b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br>
            <a:r>
              <a:rPr kumimoji="0" lang="en-US" sz="31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690689"/>
            <a:ext cx="11320041" cy="5045777"/>
          </a:xfrm>
        </p:spPr>
        <p:txBody>
          <a:bodyPr>
            <a:normAutofit/>
          </a:bodyPr>
          <a:lstStyle/>
          <a:p>
            <a:pPr marL="0" indent="0">
              <a:buNone/>
            </a:pPr>
            <a:r>
              <a:rPr lang="en-US" sz="3200" b="1" dirty="0">
                <a:solidFill>
                  <a:srgbClr val="FFFFFF"/>
                </a:solidFill>
                <a:highlight>
                  <a:srgbClr val="000000"/>
                </a:highlight>
              </a:rPr>
              <a:t>What are the Galatians freed to do?</a:t>
            </a:r>
          </a:p>
          <a:p>
            <a:r>
              <a:rPr lang="en-US" sz="3000" b="1" dirty="0">
                <a:solidFill>
                  <a:srgbClr val="FFFFFF"/>
                </a:solidFill>
              </a:rPr>
              <a:t>“You were called to freedom” (5:13-15).  </a:t>
            </a:r>
          </a:p>
          <a:p>
            <a:pPr marL="463550" lvl="1" indent="-231775"/>
            <a:r>
              <a:rPr lang="en-US" sz="2800" i="1" dirty="0">
                <a:solidFill>
                  <a:schemeClr val="accent4">
                    <a:lumMod val="40000"/>
                    <a:lumOff val="60000"/>
                  </a:schemeClr>
                </a:solidFill>
              </a:rPr>
              <a:t>They are </a:t>
            </a:r>
            <a:r>
              <a:rPr lang="en-US" sz="2800" i="1" dirty="0">
                <a:solidFill>
                  <a:schemeClr val="accent4">
                    <a:lumMod val="40000"/>
                    <a:lumOff val="60000"/>
                  </a:schemeClr>
                </a:solidFill>
                <a:effectLst>
                  <a:glow rad="228600">
                    <a:schemeClr val="accent2">
                      <a:satMod val="175000"/>
                      <a:alpha val="40000"/>
                    </a:schemeClr>
                  </a:glow>
                </a:effectLst>
              </a:rPr>
              <a:t>not free to sin </a:t>
            </a:r>
            <a:r>
              <a:rPr lang="en-US" sz="2800" i="1" dirty="0">
                <a:solidFill>
                  <a:schemeClr val="accent4">
                    <a:lumMod val="40000"/>
                    <a:lumOff val="60000"/>
                  </a:schemeClr>
                </a:solidFill>
              </a:rPr>
              <a:t>(cf. Jude 4; Rom. 6:1-2, 14-15).</a:t>
            </a:r>
          </a:p>
          <a:p>
            <a:pPr marL="463550" lvl="1" indent="-231775"/>
            <a:r>
              <a:rPr lang="en-US" sz="2800" i="1" dirty="0">
                <a:solidFill>
                  <a:schemeClr val="accent4">
                    <a:lumMod val="40000"/>
                    <a:lumOff val="60000"/>
                  </a:schemeClr>
                </a:solidFill>
              </a:rPr>
              <a:t>They are </a:t>
            </a:r>
            <a:r>
              <a:rPr lang="en-US" sz="2800" i="1" dirty="0">
                <a:solidFill>
                  <a:schemeClr val="accent4">
                    <a:lumMod val="40000"/>
                    <a:lumOff val="60000"/>
                  </a:schemeClr>
                </a:solidFill>
                <a:effectLst>
                  <a:glow rad="228600">
                    <a:schemeClr val="accent2">
                      <a:satMod val="175000"/>
                      <a:alpha val="40000"/>
                    </a:schemeClr>
                  </a:glow>
                </a:effectLst>
              </a:rPr>
              <a:t>free to serve one another </a:t>
            </a:r>
            <a:r>
              <a:rPr lang="en-US" sz="2800" i="1" dirty="0">
                <a:solidFill>
                  <a:schemeClr val="accent4">
                    <a:lumMod val="40000"/>
                    <a:lumOff val="60000"/>
                  </a:schemeClr>
                </a:solidFill>
              </a:rPr>
              <a:t>through love. </a:t>
            </a:r>
          </a:p>
          <a:p>
            <a:pPr marL="463550" lvl="1" indent="-231775"/>
            <a:r>
              <a:rPr lang="en-US" sz="2800" i="1" dirty="0">
                <a:solidFill>
                  <a:schemeClr val="accent4">
                    <a:lumMod val="40000"/>
                    <a:lumOff val="60000"/>
                  </a:schemeClr>
                </a:solidFill>
              </a:rPr>
              <a:t>This is the </a:t>
            </a:r>
            <a:r>
              <a:rPr lang="en-US" sz="2800" i="1" dirty="0">
                <a:solidFill>
                  <a:schemeClr val="accent4">
                    <a:lumMod val="40000"/>
                    <a:lumOff val="60000"/>
                  </a:schemeClr>
                </a:solidFill>
                <a:effectLst>
                  <a:glow rad="228600">
                    <a:schemeClr val="accent2">
                      <a:satMod val="175000"/>
                      <a:alpha val="40000"/>
                    </a:schemeClr>
                  </a:glow>
                </a:effectLst>
              </a:rPr>
              <a:t>fulfillment of the Law </a:t>
            </a:r>
            <a:r>
              <a:rPr lang="en-US" sz="2800" i="1" dirty="0">
                <a:solidFill>
                  <a:schemeClr val="accent4">
                    <a:lumMod val="40000"/>
                    <a:lumOff val="60000"/>
                  </a:schemeClr>
                </a:solidFill>
              </a:rPr>
              <a:t>(cf. Romans 13:8-10).</a:t>
            </a:r>
          </a:p>
          <a:p>
            <a:pPr marL="463550" lvl="1" indent="-231775"/>
            <a:r>
              <a:rPr lang="en-US" sz="2800" i="1" dirty="0">
                <a:solidFill>
                  <a:schemeClr val="accent4">
                    <a:lumMod val="40000"/>
                    <a:lumOff val="60000"/>
                  </a:schemeClr>
                </a:solidFill>
              </a:rPr>
              <a:t>But if they bite and devour each other like dogs or wild beasts, they may well be consumed by one another. </a:t>
            </a:r>
          </a:p>
          <a:p>
            <a:pPr marL="463550" lvl="1" indent="-231775"/>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214528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87333"/>
            <a:ext cx="11076972" cy="1325563"/>
          </a:xfrm>
        </p:spPr>
        <p:txBody>
          <a:bodyPr>
            <a:normAutofit/>
          </a:bodyPr>
          <a:lstStyle/>
          <a:p>
            <a:pPr algn="ctr"/>
            <a: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Stand Fast in Liberty</a:t>
            </a:r>
            <a:b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br>
            <a:r>
              <a:rPr kumimoji="0" lang="en-US" sz="31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284791"/>
            <a:ext cx="11671140" cy="5573210"/>
          </a:xfrm>
        </p:spPr>
        <p:txBody>
          <a:bodyPr>
            <a:normAutofit lnSpcReduction="10000"/>
          </a:bodyPr>
          <a:lstStyle/>
          <a:p>
            <a:pPr marL="0" indent="0">
              <a:buNone/>
            </a:pPr>
            <a:r>
              <a:rPr lang="en-US" sz="3200" b="1" dirty="0">
                <a:solidFill>
                  <a:srgbClr val="FFFFFF"/>
                </a:solidFill>
                <a:highlight>
                  <a:srgbClr val="000000"/>
                </a:highlight>
              </a:rPr>
              <a:t>The Spirit-led walk.</a:t>
            </a:r>
          </a:p>
          <a:p>
            <a:r>
              <a:rPr lang="en-US" sz="3000" b="1" dirty="0">
                <a:solidFill>
                  <a:srgbClr val="FFFFFF"/>
                </a:solidFill>
                <a:effectLst>
                  <a:glow rad="228600">
                    <a:schemeClr val="accent2">
                      <a:satMod val="175000"/>
                      <a:alpha val="40000"/>
                    </a:schemeClr>
                  </a:glow>
                </a:effectLst>
              </a:rPr>
              <a:t>Walk in the Spirit </a:t>
            </a:r>
            <a:r>
              <a:rPr lang="en-US" sz="3000" b="1" dirty="0">
                <a:solidFill>
                  <a:srgbClr val="FFFFFF"/>
                </a:solidFill>
              </a:rPr>
              <a:t>and you will not fulfill the lusts of the flesh </a:t>
            </a:r>
            <a:r>
              <a:rPr lang="en-US" b="1" dirty="0">
                <a:solidFill>
                  <a:srgbClr val="FFFFFF"/>
                </a:solidFill>
              </a:rPr>
              <a:t>(5:16-18).</a:t>
            </a:r>
            <a:endParaRPr lang="en-US" sz="3000" b="1" dirty="0">
              <a:solidFill>
                <a:srgbClr val="FFFFFF"/>
              </a:solidFill>
            </a:endParaRPr>
          </a:p>
          <a:p>
            <a:pPr marL="463550" lvl="1" indent="-231775"/>
            <a:r>
              <a:rPr lang="en-US" sz="2800" i="1" dirty="0">
                <a:solidFill>
                  <a:schemeClr val="accent4">
                    <a:lumMod val="40000"/>
                    <a:lumOff val="60000"/>
                  </a:schemeClr>
                </a:solidFill>
              </a:rPr>
              <a:t>Flesh and Spirit war with one another within us (cf. Rom. 7:18-23).</a:t>
            </a:r>
          </a:p>
          <a:p>
            <a:pPr marL="463550" lvl="1" indent="-231775"/>
            <a:r>
              <a:rPr lang="en-US" sz="2800" i="1" dirty="0">
                <a:solidFill>
                  <a:schemeClr val="accent4">
                    <a:lumMod val="40000"/>
                    <a:lumOff val="60000"/>
                  </a:schemeClr>
                </a:solidFill>
              </a:rPr>
              <a:t>If we are led by the Spirit, we are not under the Law (cf. Rom. 8:1-14).</a:t>
            </a:r>
          </a:p>
          <a:p>
            <a:pPr marL="231775" indent="-231775"/>
            <a:r>
              <a:rPr lang="en-US" sz="3000" b="1" dirty="0">
                <a:solidFill>
                  <a:schemeClr val="bg1"/>
                </a:solidFill>
              </a:rPr>
              <a:t>Those who are </a:t>
            </a:r>
            <a:r>
              <a:rPr lang="en-US" sz="3000" b="1" dirty="0">
                <a:solidFill>
                  <a:schemeClr val="bg1"/>
                </a:solidFill>
                <a:effectLst/>
              </a:rPr>
              <a:t>Christ’s</a:t>
            </a:r>
            <a:r>
              <a:rPr lang="en-US" sz="3000" b="1" dirty="0">
                <a:solidFill>
                  <a:schemeClr val="bg1"/>
                </a:solidFill>
                <a:effectLst>
                  <a:glow rad="228600">
                    <a:schemeClr val="accent2">
                      <a:satMod val="175000"/>
                      <a:alpha val="40000"/>
                    </a:schemeClr>
                  </a:glow>
                </a:effectLst>
              </a:rPr>
              <a:t> have crucified the flesh</a:t>
            </a:r>
            <a:r>
              <a:rPr lang="en-US" sz="3000" b="1" dirty="0">
                <a:solidFill>
                  <a:schemeClr val="bg1"/>
                </a:solidFill>
              </a:rPr>
              <a:t>; they live in the Spirit and are </a:t>
            </a:r>
            <a:r>
              <a:rPr lang="en-US" sz="3000" b="1" dirty="0">
                <a:solidFill>
                  <a:schemeClr val="bg1"/>
                </a:solidFill>
                <a:effectLst>
                  <a:glow rad="228600">
                    <a:schemeClr val="accent2">
                      <a:satMod val="175000"/>
                      <a:alpha val="40000"/>
                    </a:schemeClr>
                  </a:glow>
                </a:effectLst>
              </a:rPr>
              <a:t>led by the Spirit </a:t>
            </a:r>
            <a:r>
              <a:rPr lang="en-US" sz="3000" b="1" dirty="0">
                <a:solidFill>
                  <a:schemeClr val="bg1"/>
                </a:solidFill>
              </a:rPr>
              <a:t>(5:19-26).</a:t>
            </a:r>
          </a:p>
          <a:p>
            <a:pPr marL="463550" lvl="2" indent="-231775"/>
            <a:r>
              <a:rPr lang="en-US" sz="2800" i="1" dirty="0">
                <a:solidFill>
                  <a:schemeClr val="accent4">
                    <a:lumMod val="40000"/>
                    <a:lumOff val="60000"/>
                  </a:schemeClr>
                </a:solidFill>
              </a:rPr>
              <a:t>Representative </a:t>
            </a:r>
            <a:r>
              <a:rPr lang="en-US" sz="2800" b="1" i="1" dirty="0">
                <a:solidFill>
                  <a:schemeClr val="accent4">
                    <a:lumMod val="40000"/>
                    <a:lumOff val="60000"/>
                  </a:schemeClr>
                </a:solidFill>
                <a:effectLst>
                  <a:glow rad="228600">
                    <a:schemeClr val="accent1">
                      <a:satMod val="175000"/>
                      <a:alpha val="40000"/>
                    </a:schemeClr>
                  </a:glow>
                </a:effectLst>
              </a:rPr>
              <a:t>works of the flesh </a:t>
            </a:r>
            <a:r>
              <a:rPr lang="en-US" sz="2800" i="1" dirty="0">
                <a:solidFill>
                  <a:schemeClr val="accent4">
                    <a:lumMod val="40000"/>
                    <a:lumOff val="60000"/>
                  </a:schemeClr>
                </a:solidFill>
              </a:rPr>
              <a:t>are adultery, fornication, uncleanness, lewdness, idolatry, sorcery, hatred, contentions, jealousies, outbursts of wrath, selfish ambitions, dissensions, heresies,  envy, murders, drunkenness, revelries. </a:t>
            </a:r>
            <a:r>
              <a:rPr lang="en-US" sz="2800" i="1" dirty="0">
                <a:solidFill>
                  <a:schemeClr val="accent4">
                    <a:lumMod val="40000"/>
                    <a:lumOff val="60000"/>
                  </a:schemeClr>
                </a:solidFill>
                <a:effectLst>
                  <a:glow rad="228600">
                    <a:schemeClr val="accent2">
                      <a:satMod val="175000"/>
                      <a:alpha val="40000"/>
                    </a:schemeClr>
                  </a:glow>
                </a:effectLst>
              </a:rPr>
              <a:t>These UNLAWFUL works prevent one from entering the Kingdom.</a:t>
            </a:r>
          </a:p>
          <a:p>
            <a:pPr marL="463550" lvl="2" indent="-231775"/>
            <a:r>
              <a:rPr lang="en-US" sz="2800" b="1" i="1" dirty="0">
                <a:solidFill>
                  <a:schemeClr val="accent4">
                    <a:lumMod val="40000"/>
                    <a:lumOff val="60000"/>
                  </a:schemeClr>
                </a:solidFill>
              </a:rPr>
              <a:t>The </a:t>
            </a:r>
            <a:r>
              <a:rPr lang="en-US" sz="2800" b="1" i="1" dirty="0">
                <a:solidFill>
                  <a:schemeClr val="accent4">
                    <a:lumMod val="40000"/>
                    <a:lumOff val="60000"/>
                  </a:schemeClr>
                </a:solidFill>
                <a:effectLst>
                  <a:glow rad="228600">
                    <a:schemeClr val="accent1">
                      <a:satMod val="175000"/>
                      <a:alpha val="40000"/>
                    </a:schemeClr>
                  </a:glow>
                </a:effectLst>
              </a:rPr>
              <a:t>fruit of the Spirit </a:t>
            </a:r>
            <a:r>
              <a:rPr lang="en-US" sz="2800" i="1" dirty="0">
                <a:solidFill>
                  <a:schemeClr val="accent4">
                    <a:lumMod val="40000"/>
                    <a:lumOff val="60000"/>
                  </a:schemeClr>
                </a:solidFill>
              </a:rPr>
              <a:t>is love, joy, peace, longsuffering, kindness, goodness, faithfulness, gentleness, self-control. </a:t>
            </a:r>
          </a:p>
          <a:p>
            <a:pPr marL="463550" lvl="2" indent="-231775"/>
            <a:r>
              <a:rPr lang="en-US" sz="2800" i="1" dirty="0">
                <a:solidFill>
                  <a:schemeClr val="accent4">
                    <a:lumMod val="40000"/>
                    <a:lumOff val="60000"/>
                  </a:schemeClr>
                </a:solidFill>
                <a:effectLst>
                  <a:glow rad="228600">
                    <a:schemeClr val="accent2">
                      <a:satMod val="175000"/>
                      <a:alpha val="40000"/>
                    </a:schemeClr>
                  </a:glow>
                </a:effectLst>
              </a:rPr>
              <a:t>Against such there is no law. </a:t>
            </a:r>
          </a:p>
          <a:p>
            <a:pPr marL="920750" lvl="2" indent="-231775"/>
            <a:endParaRPr lang="en-US" sz="2400" i="1" dirty="0">
              <a:solidFill>
                <a:schemeClr val="accent4">
                  <a:lumMod val="40000"/>
                  <a:lumOff val="60000"/>
                </a:schemeClr>
              </a:solidFill>
            </a:endParaRPr>
          </a:p>
          <a:p>
            <a:pPr marL="463550" lvl="1" indent="-231775"/>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26470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87333"/>
            <a:ext cx="11076972" cy="1325563"/>
          </a:xfrm>
        </p:spPr>
        <p:txBody>
          <a:bodyPr>
            <a:normAutofit/>
          </a:bodyPr>
          <a:lstStyle/>
          <a:p>
            <a:pPr algn="ctr"/>
            <a: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Stand Fast in Liberty</a:t>
            </a:r>
            <a:b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br>
            <a:r>
              <a:rPr kumimoji="0" lang="en-US" sz="31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284791"/>
            <a:ext cx="11528386" cy="5573210"/>
          </a:xfrm>
        </p:spPr>
        <p:txBody>
          <a:bodyPr>
            <a:normAutofit/>
          </a:bodyPr>
          <a:lstStyle/>
          <a:p>
            <a:pPr marL="0" indent="0">
              <a:buNone/>
            </a:pPr>
            <a:r>
              <a:rPr lang="en-US" sz="3200" b="1" dirty="0">
                <a:solidFill>
                  <a:srgbClr val="FFFFFF"/>
                </a:solidFill>
                <a:highlight>
                  <a:srgbClr val="000000"/>
                </a:highlight>
              </a:rPr>
              <a:t>Fulfilling the “law of Christ.”</a:t>
            </a:r>
          </a:p>
          <a:p>
            <a:r>
              <a:rPr lang="en-US" sz="3000" b="1" dirty="0">
                <a:solidFill>
                  <a:srgbClr val="FFFFFF"/>
                </a:solidFill>
              </a:rPr>
              <a:t>Helping one another overcome the burden of sin </a:t>
            </a:r>
            <a:r>
              <a:rPr lang="en-US" b="1" dirty="0">
                <a:solidFill>
                  <a:srgbClr val="FFFFFF"/>
                </a:solidFill>
              </a:rPr>
              <a:t>(6:1-2).</a:t>
            </a:r>
            <a:endParaRPr lang="en-US" sz="3000" b="1" dirty="0">
              <a:solidFill>
                <a:srgbClr val="FFFFFF"/>
              </a:solidFill>
            </a:endParaRPr>
          </a:p>
          <a:p>
            <a:pPr marL="463550" lvl="1" indent="-231775"/>
            <a:r>
              <a:rPr lang="en-US" sz="2800" i="1" dirty="0">
                <a:solidFill>
                  <a:schemeClr val="accent4">
                    <a:lumMod val="40000"/>
                    <a:lumOff val="60000"/>
                  </a:schemeClr>
                </a:solidFill>
              </a:rPr>
              <a:t>Those who are spiritual restore those in sin in a </a:t>
            </a:r>
            <a:r>
              <a:rPr lang="en-US" sz="2800" i="1" dirty="0">
                <a:solidFill>
                  <a:schemeClr val="accent4">
                    <a:lumMod val="40000"/>
                    <a:lumOff val="60000"/>
                  </a:schemeClr>
                </a:solidFill>
                <a:effectLst>
                  <a:glow rad="228600">
                    <a:schemeClr val="accent2">
                      <a:satMod val="175000"/>
                      <a:alpha val="40000"/>
                    </a:schemeClr>
                  </a:glow>
                </a:effectLst>
              </a:rPr>
              <a:t>spirit of gentleness </a:t>
            </a:r>
            <a:r>
              <a:rPr lang="en-US" sz="2800" i="1" dirty="0">
                <a:solidFill>
                  <a:schemeClr val="accent4">
                    <a:lumMod val="40000"/>
                    <a:lumOff val="60000"/>
                  </a:schemeClr>
                </a:solidFill>
              </a:rPr>
              <a:t>and </a:t>
            </a:r>
            <a:r>
              <a:rPr lang="en-US" sz="2800" i="1" dirty="0">
                <a:solidFill>
                  <a:schemeClr val="accent4">
                    <a:lumMod val="40000"/>
                    <a:lumOff val="60000"/>
                  </a:schemeClr>
                </a:solidFill>
                <a:effectLst>
                  <a:glow rad="228600">
                    <a:schemeClr val="accent2">
                      <a:satMod val="175000"/>
                      <a:alpha val="40000"/>
                    </a:schemeClr>
                  </a:glow>
                </a:effectLst>
              </a:rPr>
              <a:t>self-examination</a:t>
            </a:r>
            <a:r>
              <a:rPr lang="en-US" sz="2800" i="1" dirty="0">
                <a:solidFill>
                  <a:schemeClr val="accent4">
                    <a:lumMod val="40000"/>
                    <a:lumOff val="60000"/>
                  </a:schemeClr>
                </a:solidFill>
              </a:rPr>
              <a:t> (cf. Matt. 7:1-5).</a:t>
            </a:r>
          </a:p>
          <a:p>
            <a:pPr marL="463550" lvl="1" indent="-231775"/>
            <a:r>
              <a:rPr lang="en-US" sz="2800" i="1" dirty="0">
                <a:solidFill>
                  <a:schemeClr val="accent4">
                    <a:lumMod val="40000"/>
                    <a:lumOff val="60000"/>
                  </a:schemeClr>
                </a:solidFill>
              </a:rPr>
              <a:t>Bearing each other’s burdens fulfills </a:t>
            </a:r>
            <a:r>
              <a:rPr lang="en-US" sz="2800" i="1" dirty="0">
                <a:solidFill>
                  <a:schemeClr val="accent4">
                    <a:lumMod val="40000"/>
                    <a:lumOff val="60000"/>
                  </a:schemeClr>
                </a:solidFill>
                <a:effectLst>
                  <a:glow rad="228600">
                    <a:schemeClr val="accent2">
                      <a:satMod val="175000"/>
                      <a:alpha val="40000"/>
                    </a:schemeClr>
                  </a:glow>
                </a:effectLst>
              </a:rPr>
              <a:t>the law of Christ </a:t>
            </a:r>
            <a:r>
              <a:rPr lang="en-US" sz="2800" i="1" dirty="0">
                <a:solidFill>
                  <a:schemeClr val="accent4">
                    <a:lumMod val="40000"/>
                    <a:lumOff val="60000"/>
                  </a:schemeClr>
                </a:solidFill>
              </a:rPr>
              <a:t>(5:14; James 2:8).</a:t>
            </a:r>
          </a:p>
          <a:p>
            <a:pPr marL="231775" indent="-231775"/>
            <a:r>
              <a:rPr lang="en-US" sz="3000" b="1" dirty="0">
                <a:solidFill>
                  <a:schemeClr val="bg1"/>
                </a:solidFill>
              </a:rPr>
              <a:t>Each must accurately assess himself and fulfill his duties (6:3-10). </a:t>
            </a:r>
          </a:p>
          <a:p>
            <a:pPr marL="463550" lvl="2" indent="-231775"/>
            <a:r>
              <a:rPr lang="en-US" sz="2800" i="1" dirty="0">
                <a:solidFill>
                  <a:schemeClr val="accent4">
                    <a:lumMod val="40000"/>
                    <a:lumOff val="60000"/>
                  </a:schemeClr>
                </a:solidFill>
              </a:rPr>
              <a:t>Accurate self-examination will not lead to pride; however, doing one’s duty and bearing one’s own load is reason to rejoice (cf. Rom. 12:3-5).</a:t>
            </a:r>
          </a:p>
          <a:p>
            <a:pPr marL="463550" lvl="2" indent="-231775"/>
            <a:r>
              <a:rPr lang="en-US" sz="2800" i="1" dirty="0">
                <a:solidFill>
                  <a:schemeClr val="accent4">
                    <a:lumMod val="40000"/>
                    <a:lumOff val="60000"/>
                  </a:schemeClr>
                </a:solidFill>
              </a:rPr>
              <a:t>Sharing with those who teach the word illustrates how individuals fulfill their own duties while supporting one another (cf. 1 Cor. 9:11-14)</a:t>
            </a:r>
          </a:p>
          <a:p>
            <a:pPr marL="463550" lvl="2" indent="-231775"/>
            <a:r>
              <a:rPr lang="en-US" sz="2800" i="1" dirty="0">
                <a:solidFill>
                  <a:schemeClr val="accent4">
                    <a:lumMod val="40000"/>
                    <a:lumOff val="60000"/>
                  </a:schemeClr>
                </a:solidFill>
              </a:rPr>
              <a:t>We will </a:t>
            </a:r>
            <a:r>
              <a:rPr lang="en-US" sz="2800" i="1" dirty="0">
                <a:solidFill>
                  <a:schemeClr val="accent4">
                    <a:lumMod val="40000"/>
                    <a:lumOff val="60000"/>
                  </a:schemeClr>
                </a:solidFill>
                <a:effectLst>
                  <a:glow rad="228600">
                    <a:schemeClr val="accent2">
                      <a:satMod val="175000"/>
                      <a:alpha val="40000"/>
                    </a:schemeClr>
                  </a:glow>
                </a:effectLst>
              </a:rPr>
              <a:t>reap what we sow</a:t>
            </a:r>
            <a:r>
              <a:rPr lang="en-US" sz="2800" i="1" dirty="0">
                <a:solidFill>
                  <a:schemeClr val="accent4">
                    <a:lumMod val="40000"/>
                    <a:lumOff val="60000"/>
                  </a:schemeClr>
                </a:solidFill>
              </a:rPr>
              <a:t>, therefore let us not grow weary in doing good, especially to those of the </a:t>
            </a:r>
            <a:r>
              <a:rPr lang="en-US" sz="2800" i="1" dirty="0">
                <a:solidFill>
                  <a:schemeClr val="accent4">
                    <a:lumMod val="40000"/>
                    <a:lumOff val="60000"/>
                  </a:schemeClr>
                </a:solidFill>
                <a:effectLst>
                  <a:glow rad="228600">
                    <a:schemeClr val="accent2">
                      <a:satMod val="175000"/>
                      <a:alpha val="40000"/>
                    </a:schemeClr>
                  </a:glow>
                </a:effectLst>
              </a:rPr>
              <a:t>household of faith.</a:t>
            </a:r>
          </a:p>
          <a:p>
            <a:pPr marL="282575" lvl="1" indent="-282575"/>
            <a:endParaRPr lang="en-US" sz="3200" i="1" dirty="0">
              <a:solidFill>
                <a:schemeClr val="accent4">
                  <a:lumMod val="40000"/>
                  <a:lumOff val="60000"/>
                </a:schemeClr>
              </a:solidFill>
            </a:endParaRPr>
          </a:p>
          <a:p>
            <a:pPr marL="463550" lvl="2" indent="-231775"/>
            <a:endParaRPr lang="en-US" sz="2800" i="1" dirty="0">
              <a:solidFill>
                <a:schemeClr val="accent4">
                  <a:lumMod val="40000"/>
                  <a:lumOff val="60000"/>
                </a:schemeClr>
              </a:solidFill>
            </a:endParaRPr>
          </a:p>
          <a:p>
            <a:pPr marL="463550" lvl="2" indent="-231775"/>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7823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5A4B-DD69-4746-8A5E-BFC02651D89A}"/>
              </a:ext>
            </a:extLst>
          </p:cNvPr>
          <p:cNvSpPr>
            <a:spLocks noGrp="1"/>
          </p:cNvSpPr>
          <p:nvPr>
            <p:ph type="title"/>
          </p:nvPr>
        </p:nvSpPr>
        <p:spPr>
          <a:xfrm>
            <a:off x="557514" y="87333"/>
            <a:ext cx="11076972" cy="1325563"/>
          </a:xfrm>
        </p:spPr>
        <p:txBody>
          <a:bodyPr>
            <a:normAutofit/>
          </a:bodyPr>
          <a:lstStyle/>
          <a:p>
            <a:pPr algn="ctr"/>
            <a: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Stand Fast in Liberty</a:t>
            </a:r>
            <a:br>
              <a:rPr kumimoji="0" lang="en-US" sz="44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br>
            <a:r>
              <a:rPr kumimoji="0" lang="en-US" sz="3100" b="0" i="0" u="none" strike="noStrike" kern="1200" cap="none" spc="0" normalizeH="0" baseline="0" noProof="0" dirty="0">
                <a:ln>
                  <a:noFill/>
                </a:ln>
                <a:solidFill>
                  <a:srgbClr val="FFFFFF"/>
                </a:solidFill>
                <a:effectLst/>
                <a:uLnTx/>
                <a:uFillTx/>
                <a:latin typeface="Galatia SIL" panose="02000600020000020004" pitchFamily="2" charset="0"/>
                <a:ea typeface="+mj-ea"/>
                <a:cs typeface="+mj-cs"/>
              </a:rPr>
              <a:t>Galatians 5 &amp; 6</a:t>
            </a:r>
            <a:endParaRPr lang="en-US" dirty="0">
              <a:solidFill>
                <a:srgbClr val="FFFFFF"/>
              </a:solidFill>
              <a:latin typeface="Galatia SIL" panose="02000600020000020004" pitchFamily="2" charset="0"/>
            </a:endParaRPr>
          </a:p>
        </p:txBody>
      </p:sp>
      <p:sp>
        <p:nvSpPr>
          <p:cNvPr id="3" name="Content Placeholder 2">
            <a:extLst>
              <a:ext uri="{FF2B5EF4-FFF2-40B4-BE49-F238E27FC236}">
                <a16:creationId xmlns:a16="http://schemas.microsoft.com/office/drawing/2014/main" id="{C3674C89-F20E-4D0F-9531-A6C6061D7356}"/>
              </a:ext>
            </a:extLst>
          </p:cNvPr>
          <p:cNvSpPr>
            <a:spLocks noGrp="1"/>
          </p:cNvSpPr>
          <p:nvPr>
            <p:ph idx="1"/>
          </p:nvPr>
        </p:nvSpPr>
        <p:spPr>
          <a:xfrm>
            <a:off x="520860" y="1284791"/>
            <a:ext cx="11528386" cy="5573210"/>
          </a:xfrm>
        </p:spPr>
        <p:txBody>
          <a:bodyPr>
            <a:normAutofit lnSpcReduction="10000"/>
          </a:bodyPr>
          <a:lstStyle/>
          <a:p>
            <a:pPr marL="0" indent="0">
              <a:buNone/>
            </a:pPr>
            <a:r>
              <a:rPr lang="en-US" sz="3200" b="1" dirty="0">
                <a:solidFill>
                  <a:srgbClr val="FFFFFF"/>
                </a:solidFill>
                <a:highlight>
                  <a:srgbClr val="000000"/>
                </a:highlight>
              </a:rPr>
              <a:t>Summation and Salutation</a:t>
            </a:r>
          </a:p>
          <a:p>
            <a:r>
              <a:rPr lang="en-US" sz="3000" b="1" dirty="0">
                <a:solidFill>
                  <a:srgbClr val="FFFFFF"/>
                </a:solidFill>
              </a:rPr>
              <a:t>Paul writes in his own hand, authenticating his apostolic identity, authority, and personal concern (6:11; cf. 2 Thess. 3:17).</a:t>
            </a:r>
          </a:p>
          <a:p>
            <a:r>
              <a:rPr lang="en-US" sz="3000" b="1" dirty="0">
                <a:solidFill>
                  <a:srgbClr val="FFFFFF"/>
                </a:solidFill>
                <a:effectLst/>
              </a:rPr>
              <a:t>The Judaizing teachers stand in stark contrast to Paul (6:12-18).</a:t>
            </a:r>
          </a:p>
          <a:p>
            <a:pPr marL="509588" lvl="1" indent="-277813"/>
            <a:r>
              <a:rPr lang="en-US" sz="2800" i="1" dirty="0">
                <a:solidFill>
                  <a:schemeClr val="accent4">
                    <a:lumMod val="40000"/>
                    <a:lumOff val="60000"/>
                  </a:schemeClr>
                </a:solidFill>
                <a:effectLst/>
              </a:rPr>
              <a:t>The Judaizing teachers are seeking to make a show in the flesh, while avoiding persecution. </a:t>
            </a:r>
            <a:r>
              <a:rPr lang="en-US" sz="2800" b="1" i="1" dirty="0">
                <a:solidFill>
                  <a:schemeClr val="accent4">
                    <a:lumMod val="40000"/>
                    <a:lumOff val="60000"/>
                  </a:schemeClr>
                </a:solidFill>
              </a:rPr>
              <a:t>They are feckless, faithless cowards!</a:t>
            </a:r>
          </a:p>
          <a:p>
            <a:pPr marL="798513" lvl="2" indent="-288925"/>
            <a:r>
              <a:rPr lang="en-US" sz="2600" dirty="0">
                <a:solidFill>
                  <a:schemeClr val="accent1">
                    <a:lumMod val="20000"/>
                    <a:lumOff val="80000"/>
                  </a:schemeClr>
                </a:solidFill>
                <a:effectLst/>
              </a:rPr>
              <a:t>They do not keep the Law themselves, but desire to boast of their superiority by forcing the Gentiles to conform to their ways. </a:t>
            </a:r>
          </a:p>
          <a:p>
            <a:pPr marL="509588" lvl="1" indent="-277813"/>
            <a:r>
              <a:rPr lang="en-US" sz="2800" i="1" dirty="0">
                <a:solidFill>
                  <a:schemeClr val="accent4">
                    <a:lumMod val="40000"/>
                    <a:lumOff val="60000"/>
                  </a:schemeClr>
                </a:solidFill>
                <a:effectLst/>
              </a:rPr>
              <a:t>Paul’s boast is that he has been crucified to the world.  </a:t>
            </a:r>
          </a:p>
          <a:p>
            <a:pPr marL="798513" lvl="2" indent="-288925"/>
            <a:r>
              <a:rPr lang="en-US" sz="2600" dirty="0">
                <a:solidFill>
                  <a:schemeClr val="accent1">
                    <a:lumMod val="20000"/>
                    <a:lumOff val="80000"/>
                  </a:schemeClr>
                </a:solidFill>
                <a:effectLst/>
              </a:rPr>
              <a:t>The old fleshly self avails nothing in Christ; being a </a:t>
            </a:r>
            <a:r>
              <a:rPr lang="en-US" sz="2600" dirty="0">
                <a:solidFill>
                  <a:schemeClr val="accent1">
                    <a:lumMod val="20000"/>
                    <a:lumOff val="80000"/>
                  </a:schemeClr>
                </a:solidFill>
                <a:effectLst>
                  <a:glow rad="228600">
                    <a:schemeClr val="accent2">
                      <a:satMod val="175000"/>
                      <a:alpha val="40000"/>
                    </a:schemeClr>
                  </a:glow>
                </a:effectLst>
              </a:rPr>
              <a:t>NEW CREATION </a:t>
            </a:r>
            <a:r>
              <a:rPr lang="en-US" sz="2600" dirty="0">
                <a:solidFill>
                  <a:schemeClr val="accent1">
                    <a:lumMod val="20000"/>
                    <a:lumOff val="80000"/>
                  </a:schemeClr>
                </a:solidFill>
                <a:effectLst/>
              </a:rPr>
              <a:t>is what counts!</a:t>
            </a:r>
          </a:p>
          <a:p>
            <a:pPr marL="798513" lvl="2" indent="-288925"/>
            <a:r>
              <a:rPr lang="en-US" sz="2600" dirty="0">
                <a:solidFill>
                  <a:schemeClr val="accent1">
                    <a:lumMod val="20000"/>
                    <a:lumOff val="80000"/>
                  </a:schemeClr>
                </a:solidFill>
                <a:effectLst/>
              </a:rPr>
              <a:t>This is the rule </a:t>
            </a:r>
            <a:r>
              <a:rPr lang="en-US" sz="2600" dirty="0">
                <a:solidFill>
                  <a:schemeClr val="accent1">
                    <a:lumMod val="20000"/>
                    <a:lumOff val="80000"/>
                  </a:schemeClr>
                </a:solidFill>
                <a:effectLst>
                  <a:glow rad="228600">
                    <a:schemeClr val="accent2">
                      <a:satMod val="175000"/>
                      <a:alpha val="40000"/>
                    </a:schemeClr>
                  </a:glow>
                </a:effectLst>
              </a:rPr>
              <a:t>the Israel of God </a:t>
            </a:r>
            <a:r>
              <a:rPr lang="en-US" sz="2600" dirty="0">
                <a:solidFill>
                  <a:schemeClr val="accent1">
                    <a:lumMod val="20000"/>
                    <a:lumOff val="80000"/>
                  </a:schemeClr>
                </a:solidFill>
                <a:effectLst/>
              </a:rPr>
              <a:t>walks by to receive peace and mercy.</a:t>
            </a:r>
          </a:p>
          <a:p>
            <a:pPr marL="798513" lvl="2" indent="-288925"/>
            <a:r>
              <a:rPr lang="en-US" sz="2600" dirty="0">
                <a:solidFill>
                  <a:schemeClr val="accent1">
                    <a:lumMod val="20000"/>
                    <a:lumOff val="80000"/>
                  </a:schemeClr>
                </a:solidFill>
                <a:effectLst/>
              </a:rPr>
              <a:t>Paul had been crucified with Christ, and his body bore physical evidence of his willingness to suffer for Him (cf. 2 Cor. 11:23-25).</a:t>
            </a:r>
          </a:p>
          <a:p>
            <a:pPr marL="798513" lvl="2" indent="-288925"/>
            <a:endParaRPr lang="en-US" sz="2400" i="1" dirty="0">
              <a:solidFill>
                <a:schemeClr val="accent4">
                  <a:lumMod val="40000"/>
                  <a:lumOff val="60000"/>
                </a:schemeClr>
              </a:solidFill>
              <a:effectLst/>
            </a:endParaRPr>
          </a:p>
          <a:p>
            <a:pPr lvl="1"/>
            <a:endParaRPr lang="en-US" dirty="0">
              <a:solidFill>
                <a:schemeClr val="accent4">
                  <a:lumMod val="40000"/>
                  <a:lumOff val="60000"/>
                </a:schemeClr>
              </a:solidFill>
              <a:effectLst/>
            </a:endParaRPr>
          </a:p>
          <a:p>
            <a:pPr marL="282575" lvl="1" indent="-282575"/>
            <a:endParaRPr lang="en-US" sz="3200" i="1" dirty="0">
              <a:solidFill>
                <a:schemeClr val="accent4">
                  <a:lumMod val="40000"/>
                  <a:lumOff val="60000"/>
                </a:schemeClr>
              </a:solidFill>
            </a:endParaRPr>
          </a:p>
          <a:p>
            <a:pPr marL="463550" lvl="2" indent="-231775"/>
            <a:endParaRPr lang="en-US" sz="2800" i="1" dirty="0">
              <a:solidFill>
                <a:schemeClr val="accent4">
                  <a:lumMod val="40000"/>
                  <a:lumOff val="60000"/>
                </a:schemeClr>
              </a:solidFill>
            </a:endParaRPr>
          </a:p>
          <a:p>
            <a:pPr marL="463550" lvl="2" indent="-231775"/>
            <a:endParaRPr lang="en-US" sz="2800" i="1" dirty="0">
              <a:solidFill>
                <a:schemeClr val="accent4">
                  <a:lumMod val="40000"/>
                  <a:lumOff val="60000"/>
                </a:schemeClr>
              </a:solidFill>
            </a:endParaRPr>
          </a:p>
        </p:txBody>
      </p:sp>
    </p:spTree>
    <p:extLst>
      <p:ext uri="{BB962C8B-B14F-4D97-AF65-F5344CB8AC3E}">
        <p14:creationId xmlns:p14="http://schemas.microsoft.com/office/powerpoint/2010/main" val="23268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618279" y="1053295"/>
            <a:ext cx="11361519" cy="5804705"/>
          </a:xfrm>
        </p:spPr>
        <p:txBody>
          <a:bodyPr>
            <a:normAutofit fontScale="92500" lnSpcReduction="10000"/>
          </a:bodyPr>
          <a:lstStyle/>
          <a:p>
            <a:pPr>
              <a:spcBef>
                <a:spcPts val="600"/>
              </a:spcBef>
            </a:pPr>
            <a:r>
              <a:rPr lang="en-US" sz="3200" dirty="0">
                <a:solidFill>
                  <a:schemeClr val="bg1"/>
                </a:solidFill>
              </a:rPr>
              <a:t>Requiring </a:t>
            </a:r>
            <a:r>
              <a:rPr lang="en-US" sz="3200" dirty="0">
                <a:solidFill>
                  <a:schemeClr val="bg1"/>
                </a:solidFill>
                <a:effectLst>
                  <a:glow rad="228600">
                    <a:schemeClr val="accent2">
                      <a:satMod val="175000"/>
                      <a:alpha val="40000"/>
                    </a:schemeClr>
                  </a:glow>
                </a:effectLst>
              </a:rPr>
              <a:t>circumcision</a:t>
            </a:r>
            <a:r>
              <a:rPr lang="en-US" sz="3200" dirty="0">
                <a:solidFill>
                  <a:schemeClr val="bg1"/>
                </a:solidFill>
              </a:rPr>
              <a:t> puts one under a </a:t>
            </a:r>
            <a:r>
              <a:rPr lang="en-US" sz="3200" dirty="0">
                <a:solidFill>
                  <a:schemeClr val="bg1"/>
                </a:solidFill>
                <a:effectLst>
                  <a:glow rad="228600">
                    <a:schemeClr val="accent2">
                      <a:satMod val="175000"/>
                      <a:alpha val="40000"/>
                    </a:schemeClr>
                  </a:glow>
                </a:effectLst>
              </a:rPr>
              <a:t>yoke of bondage </a:t>
            </a:r>
            <a:r>
              <a:rPr lang="en-US" sz="3200" dirty="0">
                <a:solidFill>
                  <a:schemeClr val="bg1"/>
                </a:solidFill>
              </a:rPr>
              <a:t>– the Law. Binding yourself to any part of the Law obligates you to keep all of it.</a:t>
            </a:r>
          </a:p>
          <a:p>
            <a:pPr>
              <a:spcBef>
                <a:spcPts val="600"/>
              </a:spcBef>
            </a:pPr>
            <a:r>
              <a:rPr lang="en-US" sz="3200" dirty="0">
                <a:solidFill>
                  <a:schemeClr val="bg1"/>
                </a:solidFill>
                <a:effectLst>
                  <a:glow rad="228600">
                    <a:schemeClr val="accent2">
                      <a:satMod val="175000"/>
                      <a:alpha val="40000"/>
                    </a:schemeClr>
                  </a:glow>
                </a:effectLst>
              </a:rPr>
              <a:t>False teachers </a:t>
            </a:r>
            <a:r>
              <a:rPr lang="en-US" sz="3200" dirty="0">
                <a:solidFill>
                  <a:schemeClr val="bg1"/>
                </a:solidFill>
              </a:rPr>
              <a:t>are like </a:t>
            </a:r>
            <a:r>
              <a:rPr lang="en-US" sz="3200" dirty="0">
                <a:solidFill>
                  <a:schemeClr val="bg1"/>
                </a:solidFill>
                <a:effectLst>
                  <a:glow rad="228600">
                    <a:schemeClr val="accent2">
                      <a:satMod val="175000"/>
                      <a:alpha val="40000"/>
                    </a:schemeClr>
                  </a:glow>
                </a:effectLst>
              </a:rPr>
              <a:t>leaven</a:t>
            </a:r>
            <a:r>
              <a:rPr lang="en-US" sz="3200" dirty="0">
                <a:solidFill>
                  <a:schemeClr val="bg1"/>
                </a:solidFill>
              </a:rPr>
              <a:t> which must be removed to prevent it from infecting everyone.</a:t>
            </a:r>
          </a:p>
          <a:p>
            <a:pPr>
              <a:spcBef>
                <a:spcPts val="600"/>
              </a:spcBef>
            </a:pPr>
            <a:r>
              <a:rPr lang="en-US" sz="3200" dirty="0">
                <a:solidFill>
                  <a:schemeClr val="bg1"/>
                </a:solidFill>
              </a:rPr>
              <a:t>We are not freed to sin; </a:t>
            </a:r>
            <a:r>
              <a:rPr lang="en-US" sz="3200" dirty="0">
                <a:solidFill>
                  <a:schemeClr val="bg1"/>
                </a:solidFill>
                <a:effectLst>
                  <a:glow rad="228600">
                    <a:schemeClr val="accent2">
                      <a:satMod val="175000"/>
                      <a:alpha val="40000"/>
                    </a:schemeClr>
                  </a:glow>
                </a:effectLst>
              </a:rPr>
              <a:t>we are freed to serve</a:t>
            </a:r>
            <a:r>
              <a:rPr lang="en-US" sz="3200" dirty="0">
                <a:solidFill>
                  <a:schemeClr val="bg1"/>
                </a:solidFill>
              </a:rPr>
              <a:t>.</a:t>
            </a:r>
          </a:p>
          <a:p>
            <a:pPr>
              <a:spcBef>
                <a:spcPts val="600"/>
              </a:spcBef>
            </a:pPr>
            <a:r>
              <a:rPr lang="en-US" sz="3200" dirty="0">
                <a:solidFill>
                  <a:schemeClr val="bg1"/>
                </a:solidFill>
                <a:effectLst>
                  <a:glow rad="228600">
                    <a:schemeClr val="accent2">
                      <a:satMod val="175000"/>
                      <a:alpha val="40000"/>
                    </a:schemeClr>
                  </a:glow>
                </a:effectLst>
              </a:rPr>
              <a:t>Love is the fulfillment of the law.</a:t>
            </a:r>
          </a:p>
          <a:p>
            <a:pPr>
              <a:spcBef>
                <a:spcPts val="600"/>
              </a:spcBef>
            </a:pPr>
            <a:r>
              <a:rPr lang="en-US" sz="3200" dirty="0">
                <a:solidFill>
                  <a:schemeClr val="bg1"/>
                </a:solidFill>
              </a:rPr>
              <a:t>Flesh and spirit are at war; we must be </a:t>
            </a:r>
            <a:r>
              <a:rPr lang="en-US" sz="3200" dirty="0">
                <a:solidFill>
                  <a:schemeClr val="bg1"/>
                </a:solidFill>
                <a:effectLst>
                  <a:glow rad="228600">
                    <a:schemeClr val="accent2">
                      <a:satMod val="175000"/>
                      <a:alpha val="40000"/>
                    </a:schemeClr>
                  </a:glow>
                </a:effectLst>
              </a:rPr>
              <a:t>led by the Spirit </a:t>
            </a:r>
            <a:r>
              <a:rPr lang="en-US" sz="3200" dirty="0">
                <a:solidFill>
                  <a:schemeClr val="bg1"/>
                </a:solidFill>
              </a:rPr>
              <a:t>and produce its fruits. </a:t>
            </a:r>
          </a:p>
          <a:p>
            <a:pPr>
              <a:spcBef>
                <a:spcPts val="600"/>
              </a:spcBef>
            </a:pPr>
            <a:r>
              <a:rPr lang="en-US" sz="3200" dirty="0">
                <a:solidFill>
                  <a:schemeClr val="bg1"/>
                </a:solidFill>
              </a:rPr>
              <a:t>We are all responsible to help one another </a:t>
            </a:r>
            <a:r>
              <a:rPr lang="en-US" sz="3200" dirty="0">
                <a:solidFill>
                  <a:schemeClr val="bg1"/>
                </a:solidFill>
                <a:effectLst>
                  <a:glow rad="228600">
                    <a:schemeClr val="accent2">
                      <a:satMod val="175000"/>
                      <a:alpha val="40000"/>
                    </a:schemeClr>
                  </a:glow>
                </a:effectLst>
              </a:rPr>
              <a:t>bear burdens </a:t>
            </a:r>
            <a:r>
              <a:rPr lang="en-US" sz="3200" dirty="0">
                <a:solidFill>
                  <a:schemeClr val="bg1"/>
                </a:solidFill>
              </a:rPr>
              <a:t>while at the same time doing our own </a:t>
            </a:r>
            <a:r>
              <a:rPr lang="en-US" sz="3200" dirty="0">
                <a:solidFill>
                  <a:schemeClr val="bg1"/>
                </a:solidFill>
                <a:effectLst>
                  <a:glow rad="228600">
                    <a:schemeClr val="accent2">
                      <a:satMod val="175000"/>
                      <a:alpha val="40000"/>
                    </a:schemeClr>
                  </a:glow>
                </a:effectLst>
              </a:rPr>
              <a:t>individual duty</a:t>
            </a:r>
            <a:r>
              <a:rPr lang="en-US" sz="3200" dirty="0">
                <a:solidFill>
                  <a:schemeClr val="bg1"/>
                </a:solidFill>
              </a:rPr>
              <a:t>.</a:t>
            </a:r>
          </a:p>
          <a:p>
            <a:pPr>
              <a:spcBef>
                <a:spcPts val="600"/>
              </a:spcBef>
            </a:pPr>
            <a:r>
              <a:rPr lang="en-US" sz="3200" dirty="0">
                <a:solidFill>
                  <a:schemeClr val="bg1"/>
                </a:solidFill>
                <a:effectLst>
                  <a:glow rad="228600">
                    <a:schemeClr val="accent2">
                      <a:satMod val="175000"/>
                      <a:alpha val="40000"/>
                    </a:schemeClr>
                  </a:glow>
                </a:effectLst>
              </a:rPr>
              <a:t>We reap what we sow.</a:t>
            </a:r>
          </a:p>
          <a:p>
            <a:pPr>
              <a:spcBef>
                <a:spcPts val="600"/>
              </a:spcBef>
            </a:pPr>
            <a:r>
              <a:rPr lang="en-US" sz="3200" dirty="0">
                <a:solidFill>
                  <a:schemeClr val="bg1"/>
                </a:solidFill>
              </a:rPr>
              <a:t>Pride in our fleshly selves will get us nowhere with God; we must become </a:t>
            </a:r>
            <a:r>
              <a:rPr lang="en-US" sz="3200" dirty="0">
                <a:solidFill>
                  <a:schemeClr val="bg1"/>
                </a:solidFill>
                <a:effectLst>
                  <a:glow rad="228600">
                    <a:schemeClr val="accent2">
                      <a:satMod val="175000"/>
                      <a:alpha val="40000"/>
                    </a:schemeClr>
                  </a:glow>
                </a:effectLst>
              </a:rPr>
              <a:t>new creatures.</a:t>
            </a:r>
          </a:p>
          <a:p>
            <a:pPr>
              <a:spcBef>
                <a:spcPts val="600"/>
              </a:spcBef>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pPr>
              <a:spcBef>
                <a:spcPts val="600"/>
              </a:spcBef>
            </a:pPr>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5368</TotalTime>
  <Words>2095</Words>
  <Application>Microsoft Office PowerPoint</Application>
  <PresentationFormat>Widescreen</PresentationFormat>
  <Paragraphs>115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Franklin Gothic Book</vt:lpstr>
      <vt:lpstr>Galatia SIL</vt:lpstr>
      <vt:lpstr>Office Theme</vt:lpstr>
      <vt:lpstr>Studies in the Epistles</vt:lpstr>
      <vt:lpstr>Outline of Galatians </vt:lpstr>
      <vt:lpstr>Stand Fast in Liberty Galatians 5 &amp; 6</vt:lpstr>
      <vt:lpstr>Stand Fast in Liberty Galatians 5 &amp; 6</vt:lpstr>
      <vt:lpstr>Stand Fast in Liberty Galatians 5 &amp; 6</vt:lpstr>
      <vt:lpstr>Stand Fast in Liberty Galatians 5 &amp; 6</vt:lpstr>
      <vt:lpstr>Stand Fast in Liberty Galatians 5 &amp; 6</vt:lpstr>
      <vt:lpstr>Stand Fast in Liberty Galatians 5 &amp; 6</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105</cp:revision>
  <cp:lastPrinted>2021-11-02T21:01:23Z</cp:lastPrinted>
  <dcterms:created xsi:type="dcterms:W3CDTF">2021-08-25T18:02:30Z</dcterms:created>
  <dcterms:modified xsi:type="dcterms:W3CDTF">2021-11-10T22:15:44Z</dcterms:modified>
</cp:coreProperties>
</file>