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277" r:id="rId3"/>
    <p:sldId id="273" r:id="rId4"/>
    <p:sldId id="469" r:id="rId5"/>
    <p:sldId id="470" r:id="rId6"/>
    <p:sldId id="474" r:id="rId7"/>
    <p:sldId id="476" r:id="rId8"/>
    <p:sldId id="477" r:id="rId9"/>
    <p:sldId id="266" r:id="rId1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269" autoAdjust="0"/>
  </p:normalViewPr>
  <p:slideViewPr>
    <p:cSldViewPr snapToGrid="0">
      <p:cViewPr varScale="1">
        <p:scale>
          <a:sx n="43" d="100"/>
          <a:sy n="43"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3/15/2022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had heard that the Colossian Christians, who had at one time been strong in their faith, were now vulnerable to deception about the faith (2:4, 8, 16, 18, 21–23). </a:t>
            </a: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92877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678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28747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1:4-5  </a:t>
            </a:r>
            <a:r>
              <a:rPr lang="en-US" b="0" dirty="0"/>
              <a:t>so that we ourselves boast of you among the churches of God for your patience and faith in all your persecutions and tribulations that you endure,  5  which is manifest evidence of the righteous judgment of God, that you may be counted worthy of the kingdom of God, for which you also suffer;</a:t>
            </a:r>
          </a:p>
          <a:p>
            <a:r>
              <a:rPr lang="en-US" b="1" dirty="0"/>
              <a:t>Acts 14:22  </a:t>
            </a:r>
            <a:r>
              <a:rPr lang="en-US" dirty="0"/>
              <a:t>strengthening the souls of the disciples, exhorting them to continue in the faith, and saying, "We must through many tribulations enter the kingdom of God.“</a:t>
            </a:r>
          </a:p>
          <a:p>
            <a:r>
              <a:rPr lang="en-US" b="1" dirty="0"/>
              <a:t>2 Corinthians 1:6  </a:t>
            </a:r>
            <a:r>
              <a:rPr lang="en-US" dirty="0"/>
              <a:t>Now if we are afflicted, it is for your consolation and salvation, which is effective for enduring the same sufferings which we also suffer. Or if we are comforted, it is for your consolation and salvation.</a:t>
            </a:r>
          </a:p>
          <a:p>
            <a:r>
              <a:rPr lang="en-US" b="1" dirty="0"/>
              <a:t>Hebrews 13:3  </a:t>
            </a:r>
            <a:r>
              <a:rPr lang="en-US" dirty="0"/>
              <a:t>Remember the prisoners as if chained with them—those who are mistreated—since you yourselves are in the body also.</a:t>
            </a:r>
          </a:p>
          <a:p>
            <a:r>
              <a:rPr lang="en-US" dirty="0"/>
              <a:t>“Perfect” (mature, ESV) is from </a:t>
            </a:r>
            <a:r>
              <a:rPr lang="en-US" dirty="0" err="1"/>
              <a:t>τέλειος</a:t>
            </a:r>
            <a:r>
              <a:rPr lang="en-US" dirty="0"/>
              <a:t> Thayer Definition:</a:t>
            </a:r>
          </a:p>
          <a:p>
            <a:r>
              <a:rPr lang="en-US" dirty="0"/>
              <a:t>1) brought to its end, finished</a:t>
            </a:r>
          </a:p>
          <a:p>
            <a:r>
              <a:rPr lang="en-US" dirty="0"/>
              <a:t>2) wanting nothing necessary to completeness</a:t>
            </a:r>
          </a:p>
          <a:p>
            <a:r>
              <a:rPr lang="en-US" dirty="0"/>
              <a:t>3) perfect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98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is from τά</a:t>
            </a:r>
            <a:r>
              <a:rPr lang="en-US" dirty="0" err="1"/>
              <a:t>ξις</a:t>
            </a:r>
            <a:r>
              <a:rPr lang="en-US" dirty="0"/>
              <a:t> (taxis) Thayer Definition: 1) an arranging, arrangement 2) order  2a) a fixed succession observing a fixed time 3) due or right order, orderly condition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92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Baptism is effective because of our </a:t>
            </a:r>
            <a:r>
              <a:rPr lang="en-US" b="1" dirty="0"/>
              <a:t>faith</a:t>
            </a:r>
            <a:r>
              <a:rPr lang="en-US" dirty="0"/>
              <a:t> AND </a:t>
            </a:r>
            <a:r>
              <a:rPr lang="en-US" b="1" dirty="0"/>
              <a:t>the working of God!</a:t>
            </a:r>
          </a:p>
          <a:p>
            <a:r>
              <a:rPr lang="en-US" dirty="0"/>
              <a:t>In 2:14, some modern translations lean toward the idea of our sin record being canceled our wiped away at the cross (indicated also in v. 13).  So the ESV translates Colossians 2:14  “by canceling the record of debt that stood against us with its legal demands. This he set aside, nailing it to the cross.”</a:t>
            </a:r>
          </a:p>
          <a:p>
            <a:r>
              <a:rPr lang="en-US" dirty="0"/>
              <a:t>But even here, the “legal demands” (i.e., the Law of Moses) is also under consideration.  </a:t>
            </a:r>
          </a:p>
          <a:p>
            <a:r>
              <a:rPr lang="en-US" dirty="0"/>
              <a:t>The Law of Moses was nailed to the cross!!!!!!!!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00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10:1  </a:t>
            </a:r>
            <a:r>
              <a:rPr lang="en-US" dirty="0"/>
              <a:t>For the law, having a shadow of the good things to come, and not the very image of the things, can never with these same sacrifices, which they offer continually year by year, make those who approach perfect.</a:t>
            </a:r>
          </a:p>
          <a:p>
            <a:r>
              <a:rPr lang="en-US" b="1" dirty="0"/>
              <a:t>Hebrews 9:23-24  </a:t>
            </a:r>
            <a:r>
              <a:rPr lang="en-US" dirty="0"/>
              <a:t>Therefore it was necessary that the copies of the things in the heavens should be purified with these, but the heavenly things themselves with better sacrifices than these.  24  For Christ has not entered the holy places made with hands, which are copies of the true, but into heaven itself, now to appear in the presence of God for us;</a:t>
            </a:r>
          </a:p>
          <a:p>
            <a:r>
              <a:rPr lang="en-US" b="1" dirty="0"/>
              <a:t>1 Peter 1:18-19  </a:t>
            </a:r>
            <a:r>
              <a:rPr lang="en-US" dirty="0"/>
              <a:t>knowing that you were not redeemed with corruptible things, like silver or gold, from your aimless conduct received by tradition from your fathers,  19  but with the precious blood of Christ, as of a lamb without blemish and without spot.</a:t>
            </a:r>
          </a:p>
          <a:p>
            <a:r>
              <a:rPr lang="en-US" b="1" dirty="0"/>
              <a:t>Mark 7:8-9  </a:t>
            </a:r>
            <a:r>
              <a:rPr lang="en-US" dirty="0"/>
              <a:t>For laying aside the commandment of God, you hold the tradition of men—the washing of pitchers and cups, and many other such things you do."  9  He said to them, "All too well you reject the commandment of God, that you may keep your tradition.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62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9</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3/15/2022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3/15/2022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Eleven: Colossians 1:24—2:23</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38139"/>
            <a:ext cx="7886700" cy="993775"/>
          </a:xfrm>
        </p:spPr>
        <p:txBody>
          <a:bodyPr rtlCol="0">
            <a:normAutofit fontScale="90000"/>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737016" y="1314713"/>
            <a:ext cx="10717967" cy="5353517"/>
          </a:xfrm>
        </p:spPr>
        <p:txBody>
          <a:bodyPr>
            <a:normAutofit/>
          </a:bodyPr>
          <a:lstStyle/>
          <a:p>
            <a:pPr marL="347663" indent="-347663">
              <a:buFont typeface="Wingdings" pitchFamily="2" charset="2"/>
              <a:buChar char="§"/>
            </a:pPr>
            <a:r>
              <a:rPr lang="en-US" altLang="en-US" sz="3200" b="1" dirty="0">
                <a:solidFill>
                  <a:schemeClr val="bg1"/>
                </a:solidFill>
              </a:rPr>
              <a:t>Theme: </a:t>
            </a:r>
            <a:r>
              <a:rPr lang="en-US" altLang="en-US" sz="3200" b="1" dirty="0">
                <a:solidFill>
                  <a:schemeClr val="bg1"/>
                </a:solidFill>
                <a:effectLst>
                  <a:glow rad="228600">
                    <a:schemeClr val="accent2">
                      <a:satMod val="175000"/>
                      <a:alpha val="40000"/>
                    </a:schemeClr>
                  </a:glow>
                </a:effectLst>
              </a:rPr>
              <a:t>You are Complete in Christ !</a:t>
            </a:r>
          </a:p>
          <a:p>
            <a:pPr marL="347663" indent="-347663">
              <a:buFont typeface="Wingdings" pitchFamily="2" charset="2"/>
              <a:buChar char="§"/>
            </a:pPr>
            <a:r>
              <a:rPr lang="en-US" altLang="en-US" sz="3200" b="1" dirty="0">
                <a:solidFill>
                  <a:schemeClr val="bg1"/>
                </a:solidFill>
              </a:rPr>
              <a:t>Key Verse: “And you are complete in Him, who is the head of all principality and power” (Col. 2.10). </a:t>
            </a:r>
          </a:p>
          <a:p>
            <a:pPr marL="347663" indent="-347663">
              <a:buFont typeface="Wingdings" pitchFamily="2" charset="2"/>
              <a:buChar char="§"/>
            </a:pPr>
            <a:r>
              <a:rPr lang="en-US" altLang="en-US" sz="3200" b="1" dirty="0">
                <a:solidFill>
                  <a:schemeClr val="bg1"/>
                </a:solidFill>
              </a:rPr>
              <a:t>Purpose…</a:t>
            </a:r>
          </a:p>
          <a:p>
            <a:pPr marL="804863" lvl="1" indent="-347663">
              <a:buFont typeface="Wingdings" pitchFamily="2" charset="2"/>
              <a:buChar char="§"/>
            </a:pPr>
            <a:r>
              <a:rPr lang="en-US" altLang="en-US" sz="2900" i="1" dirty="0">
                <a:solidFill>
                  <a:schemeClr val="accent4">
                    <a:lumMod val="60000"/>
                    <a:lumOff val="40000"/>
                  </a:schemeClr>
                </a:solidFill>
              </a:rPr>
              <a:t>To assure the Colossians that Christ is all they need  (1:1-29).</a:t>
            </a:r>
          </a:p>
          <a:p>
            <a:pPr marL="804863" lvl="1" indent="-347663">
              <a:buFont typeface="Wingdings" pitchFamily="2" charset="2"/>
              <a:buChar char="§"/>
            </a:pPr>
            <a:r>
              <a:rPr lang="en-US" altLang="en-US" sz="2900" i="1" dirty="0">
                <a:solidFill>
                  <a:schemeClr val="accent4">
                    <a:lumMod val="60000"/>
                    <a:lumOff val="40000"/>
                  </a:schemeClr>
                </a:solidFill>
              </a:rPr>
              <a:t>To warn them not to let anyone spoil what they have (2: 1-23).</a:t>
            </a:r>
          </a:p>
          <a:p>
            <a:pPr marL="804863" lvl="1" indent="-347663">
              <a:buFont typeface="Wingdings" pitchFamily="2" charset="2"/>
              <a:buChar char="§"/>
            </a:pPr>
            <a:r>
              <a:rPr lang="en-US" altLang="en-US" sz="2900" i="1" dirty="0">
                <a:solidFill>
                  <a:schemeClr val="accent4">
                    <a:lumMod val="60000"/>
                    <a:lumOff val="40000"/>
                  </a:schemeClr>
                </a:solidFill>
              </a:rPr>
              <a:t>To show them a picture of the true child of God (3:1-4:18).</a:t>
            </a: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428120613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5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fade">
                                      <p:cBhvr>
                                        <p:cTn id="22" dur="500"/>
                                        <p:tgtEl>
                                          <p:spTgt spid="16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fade">
                                      <p:cBhvr>
                                        <p:cTn id="27" dur="500"/>
                                        <p:tgtEl>
                                          <p:spTgt spid="16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6">
                                            <p:txEl>
                                              <p:pRg st="5" end="5"/>
                                            </p:txEl>
                                          </p:spTgt>
                                        </p:tgtEl>
                                        <p:attrNameLst>
                                          <p:attrName>style.visibility</p:attrName>
                                        </p:attrNameLst>
                                      </p:cBhvr>
                                      <p:to>
                                        <p:strVal val="visible"/>
                                      </p:to>
                                    </p:set>
                                    <p:animEffect transition="in" filter="fade">
                                      <p:cBhvr>
                                        <p:cTn id="32" dur="500"/>
                                        <p:tgtEl>
                                          <p:spTgt spid="16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Colossians</a:t>
            </a:r>
          </a:p>
        </p:txBody>
      </p:sp>
      <p:sp>
        <p:nvSpPr>
          <p:cNvPr id="16386" name="Content Placeholder 2"/>
          <p:cNvSpPr>
            <a:spLocks noGrp="1"/>
          </p:cNvSpPr>
          <p:nvPr>
            <p:ph idx="1"/>
          </p:nvPr>
        </p:nvSpPr>
        <p:spPr>
          <a:xfrm>
            <a:off x="914400" y="1362076"/>
            <a:ext cx="10598045" cy="5157785"/>
          </a:xfrm>
        </p:spPr>
        <p:txBody>
          <a:bodyPr>
            <a:normAutofit/>
          </a:bodyPr>
          <a:lstStyle/>
          <a:p>
            <a:pPr marL="0" indent="0">
              <a:lnSpc>
                <a:spcPct val="95000"/>
              </a:lnSpc>
              <a:spcBef>
                <a:spcPts val="600"/>
              </a:spcBef>
              <a:buNone/>
            </a:pPr>
            <a:r>
              <a:rPr lang="en-US" sz="3600" b="1" dirty="0">
                <a:solidFill>
                  <a:schemeClr val="bg1"/>
                </a:solidFill>
              </a:rPr>
              <a:t>I</a:t>
            </a:r>
            <a:r>
              <a:rPr lang="en-US" sz="3600" b="1" i="0" dirty="0">
                <a:solidFill>
                  <a:schemeClr val="bg1"/>
                </a:solidFill>
                <a:effectLst/>
              </a:rPr>
              <a:t>ntroduction (Col. 1:1-14).</a:t>
            </a:r>
            <a:endParaRPr lang="en-US" sz="3600" dirty="0">
              <a:solidFill>
                <a:schemeClr val="bg1"/>
              </a:solidFill>
            </a:endParaRPr>
          </a:p>
          <a:p>
            <a:pPr lvl="1">
              <a:lnSpc>
                <a:spcPct val="95000"/>
              </a:lnSpc>
              <a:spcBef>
                <a:spcPts val="0"/>
              </a:spcBef>
            </a:pPr>
            <a:r>
              <a:rPr lang="en-US" sz="3200" b="1" i="1" dirty="0">
                <a:solidFill>
                  <a:schemeClr val="accent4">
                    <a:lumMod val="60000"/>
                    <a:lumOff val="40000"/>
                  </a:schemeClr>
                </a:solidFill>
                <a:effectLst/>
              </a:rPr>
              <a:t>Salutation  (1:1-2)</a:t>
            </a:r>
          </a:p>
          <a:p>
            <a:pPr lvl="1">
              <a:lnSpc>
                <a:spcPct val="95000"/>
              </a:lnSpc>
              <a:spcBef>
                <a:spcPts val="0"/>
              </a:spcBef>
            </a:pPr>
            <a:r>
              <a:rPr lang="en-US" sz="3200" b="1" i="1" dirty="0">
                <a:solidFill>
                  <a:schemeClr val="accent4">
                    <a:lumMod val="60000"/>
                    <a:lumOff val="40000"/>
                  </a:schemeClr>
                </a:solidFill>
                <a:effectLst/>
              </a:rPr>
              <a:t>Thanksgiving and prayer (1:3-14)</a:t>
            </a:r>
          </a:p>
          <a:p>
            <a:pPr marL="465138" indent="-465138">
              <a:lnSpc>
                <a:spcPct val="95000"/>
              </a:lnSpc>
              <a:spcBef>
                <a:spcPts val="600"/>
              </a:spcBef>
              <a:buFont typeface="+mj-lt"/>
              <a:buAutoNum type="romanUcPeriod"/>
            </a:pPr>
            <a:r>
              <a:rPr lang="en-US" sz="3600" b="1" i="0" dirty="0">
                <a:solidFill>
                  <a:schemeClr val="bg1"/>
                </a:solidFill>
                <a:effectLst/>
              </a:rPr>
              <a:t>The Preeminence Of Christ (Col. 1:15-23). </a:t>
            </a:r>
            <a:endParaRPr lang="en-US" sz="3600" dirty="0">
              <a:solidFill>
                <a:schemeClr val="bg1"/>
              </a:solidFill>
            </a:endParaRPr>
          </a:p>
          <a:p>
            <a:pPr lvl="1">
              <a:lnSpc>
                <a:spcPct val="95000"/>
              </a:lnSpc>
              <a:spcBef>
                <a:spcPts val="0"/>
              </a:spcBef>
            </a:pPr>
            <a:r>
              <a:rPr lang="en-US" sz="3200" b="1" i="1" dirty="0">
                <a:solidFill>
                  <a:schemeClr val="accent4">
                    <a:lumMod val="60000"/>
                    <a:lumOff val="40000"/>
                  </a:schemeClr>
                </a:solidFill>
                <a:effectLst/>
              </a:rPr>
              <a:t>In creation (1:15-17)</a:t>
            </a:r>
            <a:endParaRPr lang="en-US" sz="3200" b="1" i="1" dirty="0">
              <a:solidFill>
                <a:schemeClr val="accent4">
                  <a:lumMod val="60000"/>
                  <a:lumOff val="40000"/>
                </a:schemeClr>
              </a:solidFill>
            </a:endParaRPr>
          </a:p>
          <a:p>
            <a:pPr lvl="1">
              <a:lnSpc>
                <a:spcPct val="95000"/>
              </a:lnSpc>
              <a:spcBef>
                <a:spcPts val="0"/>
              </a:spcBef>
            </a:pPr>
            <a:r>
              <a:rPr lang="en-US" sz="3200" b="1" i="1" dirty="0">
                <a:solidFill>
                  <a:schemeClr val="accent4">
                    <a:lumMod val="60000"/>
                    <a:lumOff val="40000"/>
                  </a:schemeClr>
                </a:solidFill>
              </a:rPr>
              <a:t>I</a:t>
            </a:r>
            <a:r>
              <a:rPr lang="en-US" sz="3200" b="1" i="1" dirty="0">
                <a:solidFill>
                  <a:schemeClr val="accent4">
                    <a:lumMod val="60000"/>
                    <a:lumOff val="40000"/>
                  </a:schemeClr>
                </a:solidFill>
                <a:effectLst/>
              </a:rPr>
              <a:t>n redemption (1:18-23)</a:t>
            </a:r>
          </a:p>
          <a:p>
            <a:pPr marL="344488" indent="-344488">
              <a:lnSpc>
                <a:spcPct val="95000"/>
              </a:lnSpc>
              <a:spcBef>
                <a:spcPts val="600"/>
              </a:spcBef>
              <a:buNone/>
            </a:pPr>
            <a:r>
              <a:rPr lang="en-US" sz="3600" b="1" dirty="0">
                <a:solidFill>
                  <a:schemeClr val="bg1"/>
                </a:solidFill>
              </a:rPr>
              <a:t>II. </a:t>
            </a:r>
            <a:r>
              <a:rPr lang="en-US" sz="3600" b="1" i="0" dirty="0">
                <a:solidFill>
                  <a:schemeClr val="bg1"/>
                </a:solidFill>
                <a:effectLst/>
              </a:rPr>
              <a:t>The Apostle Of Christ (Col. 1:24—2:7)</a:t>
            </a:r>
            <a:endParaRPr lang="en-US" sz="3600" u="sng" dirty="0">
              <a:solidFill>
                <a:schemeClr val="bg1"/>
              </a:solidFill>
            </a:endParaRPr>
          </a:p>
          <a:p>
            <a:pPr lvl="1">
              <a:lnSpc>
                <a:spcPct val="95000"/>
              </a:lnSpc>
              <a:spcBef>
                <a:spcPts val="0"/>
              </a:spcBef>
            </a:pPr>
            <a:r>
              <a:rPr lang="en-US" sz="3200" b="1" i="1" dirty="0">
                <a:solidFill>
                  <a:schemeClr val="accent4">
                    <a:lumMod val="60000"/>
                    <a:lumOff val="40000"/>
                  </a:schemeClr>
                </a:solidFill>
                <a:effectLst/>
              </a:rPr>
              <a:t>Paul's service (1:24-29)</a:t>
            </a:r>
          </a:p>
          <a:p>
            <a:pPr lvl="1">
              <a:lnSpc>
                <a:spcPct val="95000"/>
              </a:lnSpc>
              <a:spcBef>
                <a:spcPts val="0"/>
              </a:spcBef>
            </a:pPr>
            <a:r>
              <a:rPr lang="en-US" sz="3200" b="1" i="1" dirty="0">
                <a:solidFill>
                  <a:schemeClr val="accent4">
                    <a:lumMod val="60000"/>
                    <a:lumOff val="40000"/>
                  </a:schemeClr>
                </a:solidFill>
                <a:effectLst/>
              </a:rPr>
              <a:t>Paul’s concern for the Colossians (2:1-7)</a:t>
            </a:r>
            <a:endParaRPr lang="en-US" sz="3200" b="0" i="1" dirty="0">
              <a:solidFill>
                <a:schemeClr val="accent4">
                  <a:lumMod val="60000"/>
                  <a:lumOff val="40000"/>
                </a:schemeClr>
              </a:solidFill>
              <a:effectLst/>
            </a:endParaRP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45072776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Colossians</a:t>
            </a:r>
          </a:p>
        </p:txBody>
      </p:sp>
      <p:sp>
        <p:nvSpPr>
          <p:cNvPr id="16386" name="Content Placeholder 2"/>
          <p:cNvSpPr>
            <a:spLocks noGrp="1"/>
          </p:cNvSpPr>
          <p:nvPr>
            <p:ph idx="1"/>
          </p:nvPr>
        </p:nvSpPr>
        <p:spPr>
          <a:xfrm>
            <a:off x="524656" y="1362076"/>
            <a:ext cx="10987789" cy="5495924"/>
          </a:xfrm>
        </p:spPr>
        <p:txBody>
          <a:bodyPr>
            <a:normAutofit lnSpcReduction="10000"/>
          </a:bodyPr>
          <a:lstStyle/>
          <a:p>
            <a:pPr marL="0" indent="0" algn="l">
              <a:lnSpc>
                <a:spcPct val="95000"/>
              </a:lnSpc>
              <a:buNone/>
            </a:pPr>
            <a:r>
              <a:rPr lang="en-US" sz="3200" b="1" i="0" dirty="0">
                <a:solidFill>
                  <a:schemeClr val="bg1"/>
                </a:solidFill>
                <a:effectLst/>
              </a:rPr>
              <a:t>III. Warnings Against Colossian Heresy (Col. 2:8-23)</a:t>
            </a:r>
          </a:p>
          <a:p>
            <a:pPr lvl="1" indent="-280988">
              <a:lnSpc>
                <a:spcPct val="95000"/>
              </a:lnSpc>
            </a:pPr>
            <a:r>
              <a:rPr lang="en-US" sz="3000" b="1" i="1" dirty="0">
                <a:solidFill>
                  <a:schemeClr val="accent4">
                    <a:lumMod val="60000"/>
                    <a:lumOff val="40000"/>
                  </a:schemeClr>
                </a:solidFill>
              </a:rPr>
              <a:t>The faith of the Colossians was imperiled by philosophy, Judaism, angel worship, asceticism, and early Gnosticism. </a:t>
            </a:r>
          </a:p>
          <a:p>
            <a:pPr marL="0" indent="0" algn="l">
              <a:lnSpc>
                <a:spcPct val="95000"/>
              </a:lnSpc>
              <a:buNone/>
            </a:pPr>
            <a:r>
              <a:rPr lang="en-US" sz="3200" b="1" i="0" dirty="0">
                <a:solidFill>
                  <a:schemeClr val="bg1"/>
                </a:solidFill>
                <a:effectLst/>
              </a:rPr>
              <a:t>IV. Living Life In Christ (Col. 3:1—4:6)</a:t>
            </a:r>
            <a:endParaRPr lang="en-US" sz="3200" u="sng" dirty="0">
              <a:solidFill>
                <a:schemeClr val="bg1"/>
              </a:solidFill>
            </a:endParaRPr>
          </a:p>
          <a:p>
            <a:pPr lvl="1">
              <a:lnSpc>
                <a:spcPct val="105000"/>
              </a:lnSpc>
              <a:spcBef>
                <a:spcPts val="0"/>
              </a:spcBef>
            </a:pPr>
            <a:r>
              <a:rPr lang="en-US" sz="2800" b="1" i="1" dirty="0">
                <a:solidFill>
                  <a:schemeClr val="accent4">
                    <a:lumMod val="60000"/>
                    <a:lumOff val="40000"/>
                  </a:schemeClr>
                </a:solidFill>
              </a:rPr>
              <a:t>The mind must be set on things above (3:1-4)</a:t>
            </a:r>
          </a:p>
          <a:p>
            <a:pPr lvl="1">
              <a:lnSpc>
                <a:spcPct val="105000"/>
              </a:lnSpc>
              <a:spcBef>
                <a:spcPts val="0"/>
              </a:spcBef>
            </a:pPr>
            <a:r>
              <a:rPr lang="en-US" sz="2800" b="1" i="1" dirty="0">
                <a:solidFill>
                  <a:schemeClr val="accent4">
                    <a:lumMod val="60000"/>
                    <a:lumOff val="40000"/>
                  </a:schemeClr>
                </a:solidFill>
                <a:effectLst/>
              </a:rPr>
              <a:t>Put off the old man, put on the new (3:5-17)</a:t>
            </a:r>
          </a:p>
          <a:p>
            <a:pPr lvl="1">
              <a:lnSpc>
                <a:spcPct val="105000"/>
              </a:lnSpc>
              <a:spcBef>
                <a:spcPts val="0"/>
              </a:spcBef>
            </a:pPr>
            <a:r>
              <a:rPr lang="en-US" sz="2800" b="1" i="1" dirty="0">
                <a:solidFill>
                  <a:schemeClr val="accent4">
                    <a:lumMod val="60000"/>
                    <a:lumOff val="40000"/>
                  </a:schemeClr>
                </a:solidFill>
              </a:rPr>
              <a:t>Relationship responsibilities (3:18-4:6)</a:t>
            </a:r>
          </a:p>
          <a:p>
            <a:pPr marL="0" indent="0">
              <a:lnSpc>
                <a:spcPct val="95000"/>
              </a:lnSpc>
              <a:buNone/>
            </a:pPr>
            <a:r>
              <a:rPr lang="en-US" sz="3200" b="1" dirty="0">
                <a:solidFill>
                  <a:schemeClr val="bg1"/>
                </a:solidFill>
                <a:effectLst/>
              </a:rPr>
              <a:t>V. Paul’s companions (4:7-14)</a:t>
            </a:r>
          </a:p>
          <a:p>
            <a:pPr lvl="1">
              <a:lnSpc>
                <a:spcPct val="105000"/>
              </a:lnSpc>
              <a:spcBef>
                <a:spcPts val="0"/>
              </a:spcBef>
            </a:pPr>
            <a:r>
              <a:rPr lang="en-US" sz="2800" b="1" i="1" dirty="0">
                <a:solidFill>
                  <a:schemeClr val="accent4">
                    <a:lumMod val="60000"/>
                    <a:lumOff val="40000"/>
                  </a:schemeClr>
                </a:solidFill>
              </a:rPr>
              <a:t>Commendations of his coworkers (4:7-9)</a:t>
            </a:r>
          </a:p>
          <a:p>
            <a:pPr lvl="1">
              <a:lnSpc>
                <a:spcPct val="105000"/>
              </a:lnSpc>
              <a:spcBef>
                <a:spcPts val="0"/>
              </a:spcBef>
            </a:pPr>
            <a:r>
              <a:rPr lang="en-US" sz="2800" b="1" i="1" dirty="0">
                <a:solidFill>
                  <a:schemeClr val="accent4">
                    <a:lumMod val="60000"/>
                    <a:lumOff val="40000"/>
                  </a:schemeClr>
                </a:solidFill>
                <a:effectLst/>
              </a:rPr>
              <a:t>Greetings from </a:t>
            </a:r>
            <a:r>
              <a:rPr lang="en-US" sz="2800" b="1" i="1" dirty="0">
                <a:solidFill>
                  <a:schemeClr val="accent4">
                    <a:lumMod val="60000"/>
                    <a:lumOff val="40000"/>
                  </a:schemeClr>
                </a:solidFill>
              </a:rPr>
              <a:t>his friends (4:10-14)</a:t>
            </a:r>
          </a:p>
          <a:p>
            <a:pPr marL="0" indent="0">
              <a:lnSpc>
                <a:spcPct val="95000"/>
              </a:lnSpc>
              <a:buNone/>
            </a:pPr>
            <a:r>
              <a:rPr lang="en-US" sz="3200" b="1" dirty="0">
                <a:solidFill>
                  <a:schemeClr val="bg1"/>
                </a:solidFill>
                <a:effectLst/>
              </a:rPr>
              <a:t>Conclusion (4:15-18)</a:t>
            </a:r>
          </a:p>
          <a:p>
            <a:pPr lvl="1">
              <a:lnSpc>
                <a:spcPct val="95000"/>
              </a:lnSpc>
              <a:spcBef>
                <a:spcPts val="1000"/>
              </a:spcBef>
            </a:pPr>
            <a:endParaRPr lang="en-US" sz="2800" b="1" i="1" dirty="0">
              <a:solidFill>
                <a:schemeClr val="accent4">
                  <a:lumMod val="60000"/>
                  <a:lumOff val="40000"/>
                </a:schemeClr>
              </a:solidFill>
              <a:effectLst/>
              <a:latin typeface="arial" panose="020B0604020202020204" pitchFamily="34" charset="0"/>
            </a:endParaRPr>
          </a:p>
          <a:p>
            <a:pPr lvl="1">
              <a:lnSpc>
                <a:spcPct val="95000"/>
              </a:lnSpc>
              <a:spcBef>
                <a:spcPts val="1000"/>
              </a:spcBef>
            </a:pPr>
            <a:endParaRPr lang="en-US" sz="2800" b="0" i="1" dirty="0">
              <a:solidFill>
                <a:schemeClr val="accent4">
                  <a:lumMod val="60000"/>
                  <a:lumOff val="40000"/>
                </a:schemeClr>
              </a:solidFill>
              <a:effectLst/>
              <a:latin typeface="arial" panose="020B0604020202020204" pitchFamily="34" charset="0"/>
            </a:endParaRP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1372869765"/>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457200" y="1362076"/>
            <a:ext cx="11310079" cy="5495924"/>
          </a:xfrm>
        </p:spPr>
        <p:txBody>
          <a:bodyPr>
            <a:normAutofit/>
          </a:bodyPr>
          <a:lstStyle/>
          <a:p>
            <a:pPr marL="0" indent="0">
              <a:lnSpc>
                <a:spcPct val="95000"/>
              </a:lnSpc>
              <a:spcBef>
                <a:spcPts val="600"/>
              </a:spcBef>
              <a:buNone/>
            </a:pPr>
            <a:r>
              <a:rPr lang="en-US" sz="3600" b="1" dirty="0">
                <a:solidFill>
                  <a:schemeClr val="bg1"/>
                </a:solidFill>
              </a:rPr>
              <a:t>Paul, the Apostle of Christ</a:t>
            </a:r>
            <a:endParaRPr lang="en-US" sz="3600" dirty="0">
              <a:solidFill>
                <a:schemeClr val="bg1"/>
              </a:solidFill>
            </a:endParaRPr>
          </a:p>
          <a:p>
            <a:pPr marL="465138" lvl="1" indent="-344488">
              <a:lnSpc>
                <a:spcPct val="95000"/>
              </a:lnSpc>
              <a:spcBef>
                <a:spcPts val="600"/>
              </a:spcBef>
            </a:pPr>
            <a:r>
              <a:rPr lang="en-US" sz="3200" b="1" i="1" dirty="0">
                <a:solidFill>
                  <a:schemeClr val="accent4">
                    <a:lumMod val="60000"/>
                    <a:lumOff val="40000"/>
                  </a:schemeClr>
                </a:solidFill>
                <a:effectLst/>
              </a:rPr>
              <a:t>Paul’s service (1:24-29)</a:t>
            </a:r>
          </a:p>
          <a:p>
            <a:pPr marL="793750" lvl="2" indent="-328613">
              <a:lnSpc>
                <a:spcPct val="95000"/>
              </a:lnSpc>
              <a:spcBef>
                <a:spcPts val="600"/>
              </a:spcBef>
            </a:pPr>
            <a:r>
              <a:rPr lang="en-US" sz="3000" b="1" dirty="0">
                <a:solidFill>
                  <a:schemeClr val="accent5">
                    <a:lumMod val="40000"/>
                    <a:lumOff val="60000"/>
                  </a:schemeClr>
                </a:solidFill>
              </a:rPr>
              <a:t>Paul </a:t>
            </a:r>
            <a:r>
              <a:rPr lang="en-US" sz="3000" b="1" dirty="0">
                <a:solidFill>
                  <a:schemeClr val="accent5">
                    <a:lumMod val="40000"/>
                    <a:lumOff val="60000"/>
                  </a:schemeClr>
                </a:solidFill>
                <a:effectLst>
                  <a:glow rad="228600">
                    <a:schemeClr val="accent2">
                      <a:satMod val="175000"/>
                      <a:alpha val="40000"/>
                    </a:schemeClr>
                  </a:glow>
                </a:effectLst>
              </a:rPr>
              <a:t>rejoices to suffer </a:t>
            </a:r>
            <a:r>
              <a:rPr lang="en-US" sz="3000" b="1" dirty="0">
                <a:solidFill>
                  <a:schemeClr val="accent5">
                    <a:lumMod val="40000"/>
                    <a:lumOff val="60000"/>
                  </a:schemeClr>
                </a:solidFill>
              </a:rPr>
              <a:t>for and as a part of the church, the body of Christ (1 Thess. 1:4-5; Acts 14:22; 2 Cor. 1:6; Heb. 13:3).</a:t>
            </a:r>
          </a:p>
          <a:p>
            <a:pPr marL="1258888" lvl="3" indent="-284163">
              <a:lnSpc>
                <a:spcPct val="95000"/>
              </a:lnSpc>
              <a:spcBef>
                <a:spcPts val="600"/>
              </a:spcBef>
            </a:pPr>
            <a:r>
              <a:rPr lang="en-US" sz="2800" b="1" i="1" dirty="0">
                <a:solidFill>
                  <a:schemeClr val="accent6">
                    <a:lumMod val="60000"/>
                    <a:lumOff val="40000"/>
                  </a:schemeClr>
                </a:solidFill>
              </a:rPr>
              <a:t>The church is to suffer, and Paul is doing his part of the suffering.  </a:t>
            </a:r>
          </a:p>
          <a:p>
            <a:pPr marL="801688" lvl="2" indent="-284163">
              <a:lnSpc>
                <a:spcPct val="95000"/>
              </a:lnSpc>
              <a:spcBef>
                <a:spcPts val="600"/>
              </a:spcBef>
            </a:pPr>
            <a:r>
              <a:rPr lang="en-US" sz="3000" b="1" dirty="0">
                <a:solidFill>
                  <a:schemeClr val="accent5">
                    <a:lumMod val="40000"/>
                    <a:lumOff val="60000"/>
                  </a:schemeClr>
                </a:solidFill>
                <a:effectLst/>
              </a:rPr>
              <a:t>Paul served the church as an </a:t>
            </a:r>
            <a:r>
              <a:rPr lang="en-US" sz="3000" b="1" dirty="0">
                <a:solidFill>
                  <a:schemeClr val="accent5">
                    <a:lumMod val="40000"/>
                    <a:lumOff val="60000"/>
                  </a:schemeClr>
                </a:solidFill>
                <a:effectLst>
                  <a:glow rad="228600">
                    <a:schemeClr val="accent2">
                      <a:satMod val="175000"/>
                      <a:alpha val="40000"/>
                    </a:schemeClr>
                  </a:glow>
                </a:effectLst>
              </a:rPr>
              <a:t>appointed steward </a:t>
            </a:r>
            <a:r>
              <a:rPr lang="en-US" sz="3000" b="1" dirty="0">
                <a:solidFill>
                  <a:schemeClr val="accent5">
                    <a:lumMod val="40000"/>
                    <a:lumOff val="60000"/>
                  </a:schemeClr>
                </a:solidFill>
                <a:effectLst/>
              </a:rPr>
              <a:t>to make known God’s glorious will for the Gentiles: “Christ in you, the hope of glory” (cf. Ephesians 3:1-7). </a:t>
            </a:r>
          </a:p>
          <a:p>
            <a:pPr marL="801688" lvl="2" indent="-284163">
              <a:lnSpc>
                <a:spcPct val="95000"/>
              </a:lnSpc>
              <a:spcBef>
                <a:spcPts val="600"/>
              </a:spcBef>
            </a:pPr>
            <a:r>
              <a:rPr lang="en-US" sz="3000" b="1" dirty="0">
                <a:solidFill>
                  <a:schemeClr val="accent5">
                    <a:lumMod val="40000"/>
                    <a:lumOff val="60000"/>
                  </a:schemeClr>
                </a:solidFill>
              </a:rPr>
              <a:t>In his preaching, Paul was striving with all the strength that God supplied to admonish and teach every man in order to present every man </a:t>
            </a:r>
            <a:r>
              <a:rPr lang="en-US" sz="3000" b="1" dirty="0">
                <a:solidFill>
                  <a:schemeClr val="accent5">
                    <a:lumMod val="40000"/>
                    <a:lumOff val="60000"/>
                  </a:schemeClr>
                </a:solidFill>
                <a:effectLst>
                  <a:glow rad="228600">
                    <a:schemeClr val="accent2">
                      <a:satMod val="175000"/>
                      <a:alpha val="40000"/>
                    </a:schemeClr>
                  </a:glow>
                </a:effectLst>
              </a:rPr>
              <a:t>“perfect in Christ.”</a:t>
            </a:r>
            <a:endParaRPr lang="en-US" sz="3000" b="0" dirty="0">
              <a:solidFill>
                <a:schemeClr val="accent5">
                  <a:lumMod val="40000"/>
                  <a:lumOff val="60000"/>
                </a:schemeClr>
              </a:solidFill>
              <a:effectLst>
                <a:glow rad="228600">
                  <a:schemeClr val="accent2">
                    <a:satMod val="175000"/>
                    <a:alpha val="40000"/>
                  </a:schemeClr>
                </a:glow>
              </a:effectLst>
            </a:endParaRP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46639599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Effect transition="in" filter="fade">
                                      <p:cBhvr>
                                        <p:cTn id="14" dur="1000"/>
                                        <p:tgtEl>
                                          <p:spTgt spid="16386">
                                            <p:txEl>
                                              <p:pRg st="1" end="1"/>
                                            </p:txEl>
                                          </p:spTgt>
                                        </p:tgtEl>
                                      </p:cBhvr>
                                    </p:animEffect>
                                    <p:anim calcmode="lin" valueType="num">
                                      <p:cBhvr>
                                        <p:cTn id="15"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Effect transition="in" filter="fade">
                                      <p:cBhvr>
                                        <p:cTn id="19" dur="1000"/>
                                        <p:tgtEl>
                                          <p:spTgt spid="16386">
                                            <p:txEl>
                                              <p:pRg st="2" end="2"/>
                                            </p:txEl>
                                          </p:spTgt>
                                        </p:tgtEl>
                                      </p:cBhvr>
                                    </p:animEffect>
                                    <p:anim calcmode="lin" valueType="num">
                                      <p:cBhvr>
                                        <p:cTn id="20"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86">
                                            <p:txEl>
                                              <p:pRg st="3" end="3"/>
                                            </p:txEl>
                                          </p:spTgt>
                                        </p:tgtEl>
                                        <p:attrNameLst>
                                          <p:attrName>style.visibility</p:attrName>
                                        </p:attrNameLst>
                                      </p:cBhvr>
                                      <p:to>
                                        <p:strVal val="visible"/>
                                      </p:to>
                                    </p:set>
                                    <p:animEffect transition="in" filter="fade">
                                      <p:cBhvr>
                                        <p:cTn id="24" dur="1000"/>
                                        <p:tgtEl>
                                          <p:spTgt spid="16386">
                                            <p:txEl>
                                              <p:pRg st="3" end="3"/>
                                            </p:txEl>
                                          </p:spTgt>
                                        </p:tgtEl>
                                      </p:cBhvr>
                                    </p:animEffect>
                                    <p:anim calcmode="lin" valueType="num">
                                      <p:cBhvr>
                                        <p:cTn id="25"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386">
                                            <p:txEl>
                                              <p:pRg st="4" end="4"/>
                                            </p:txEl>
                                          </p:spTgt>
                                        </p:tgtEl>
                                        <p:attrNameLst>
                                          <p:attrName>style.visibility</p:attrName>
                                        </p:attrNameLst>
                                      </p:cBhvr>
                                      <p:to>
                                        <p:strVal val="visible"/>
                                      </p:to>
                                    </p:set>
                                    <p:animEffect transition="in" filter="fade">
                                      <p:cBhvr>
                                        <p:cTn id="31" dur="1000"/>
                                        <p:tgtEl>
                                          <p:spTgt spid="16386">
                                            <p:txEl>
                                              <p:pRg st="4" end="4"/>
                                            </p:txEl>
                                          </p:spTgt>
                                        </p:tgtEl>
                                      </p:cBhvr>
                                    </p:animEffect>
                                    <p:anim calcmode="lin" valueType="num">
                                      <p:cBhvr>
                                        <p:cTn id="32"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386">
                                            <p:txEl>
                                              <p:pRg st="5" end="5"/>
                                            </p:txEl>
                                          </p:spTgt>
                                        </p:tgtEl>
                                        <p:attrNameLst>
                                          <p:attrName>style.visibility</p:attrName>
                                        </p:attrNameLst>
                                      </p:cBhvr>
                                      <p:to>
                                        <p:strVal val="visible"/>
                                      </p:to>
                                    </p:set>
                                    <p:animEffect transition="in" filter="fade">
                                      <p:cBhvr>
                                        <p:cTn id="38" dur="1000"/>
                                        <p:tgtEl>
                                          <p:spTgt spid="16386">
                                            <p:txEl>
                                              <p:pRg st="5" end="5"/>
                                            </p:txEl>
                                          </p:spTgt>
                                        </p:tgtEl>
                                      </p:cBhvr>
                                    </p:animEffect>
                                    <p:anim calcmode="lin" valueType="num">
                                      <p:cBhvr>
                                        <p:cTn id="39"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329784" y="1182194"/>
            <a:ext cx="11632367" cy="5495924"/>
          </a:xfrm>
        </p:spPr>
        <p:txBody>
          <a:bodyPr>
            <a:normAutofit fontScale="92500"/>
          </a:bodyPr>
          <a:lstStyle/>
          <a:p>
            <a:pPr marL="0" indent="0">
              <a:lnSpc>
                <a:spcPct val="95000"/>
              </a:lnSpc>
              <a:spcBef>
                <a:spcPts val="600"/>
              </a:spcBef>
              <a:buNone/>
            </a:pPr>
            <a:r>
              <a:rPr lang="en-US" sz="3600" b="1" dirty="0">
                <a:solidFill>
                  <a:schemeClr val="bg1"/>
                </a:solidFill>
              </a:rPr>
              <a:t>Paul, the Apostle of Christ</a:t>
            </a:r>
            <a:endParaRPr lang="en-US" sz="3600" dirty="0">
              <a:solidFill>
                <a:schemeClr val="bg1"/>
              </a:solidFill>
            </a:endParaRPr>
          </a:p>
          <a:p>
            <a:pPr marL="465138" lvl="1" indent="-344488">
              <a:lnSpc>
                <a:spcPct val="95000"/>
              </a:lnSpc>
              <a:spcBef>
                <a:spcPts val="600"/>
              </a:spcBef>
            </a:pPr>
            <a:r>
              <a:rPr lang="en-US" sz="3200" b="1" i="1" dirty="0">
                <a:solidFill>
                  <a:schemeClr val="accent4">
                    <a:lumMod val="60000"/>
                    <a:lumOff val="40000"/>
                  </a:schemeClr>
                </a:solidFill>
              </a:rPr>
              <a:t>Paul’s concern for the Colossians (2:1-7)</a:t>
            </a:r>
          </a:p>
          <a:p>
            <a:pPr marL="793750" lvl="2" indent="-328613">
              <a:lnSpc>
                <a:spcPct val="95000"/>
              </a:lnSpc>
              <a:spcBef>
                <a:spcPts val="600"/>
              </a:spcBef>
            </a:pPr>
            <a:r>
              <a:rPr lang="en-US" sz="3000" b="1" dirty="0">
                <a:solidFill>
                  <a:schemeClr val="accent5">
                    <a:lumMod val="40000"/>
                    <a:lumOff val="60000"/>
                  </a:schemeClr>
                </a:solidFill>
              </a:rPr>
              <a:t>Paul is concerned that the Colossians, Laodiceans, and all who had not seen him be </a:t>
            </a:r>
            <a:r>
              <a:rPr lang="en-US" sz="3000" b="1" dirty="0">
                <a:solidFill>
                  <a:schemeClr val="accent5">
                    <a:lumMod val="40000"/>
                    <a:lumOff val="60000"/>
                  </a:schemeClr>
                </a:solidFill>
                <a:effectLst>
                  <a:glow rad="228600">
                    <a:schemeClr val="accent2">
                      <a:satMod val="175000"/>
                      <a:alpha val="40000"/>
                    </a:schemeClr>
                  </a:glow>
                </a:effectLst>
              </a:rPr>
              <a:t>knit together in love </a:t>
            </a:r>
            <a:r>
              <a:rPr lang="en-US" sz="3000" b="1" dirty="0">
                <a:solidFill>
                  <a:schemeClr val="accent5">
                    <a:lumMod val="40000"/>
                    <a:lumOff val="60000"/>
                  </a:schemeClr>
                </a:solidFill>
              </a:rPr>
              <a:t>as they attain the </a:t>
            </a:r>
            <a:r>
              <a:rPr lang="en-US" sz="3000" b="1" dirty="0">
                <a:solidFill>
                  <a:schemeClr val="accent5">
                    <a:lumMod val="40000"/>
                    <a:lumOff val="60000"/>
                  </a:schemeClr>
                </a:solidFill>
                <a:effectLst>
                  <a:glow rad="228600">
                    <a:schemeClr val="accent2">
                      <a:satMod val="175000"/>
                      <a:alpha val="40000"/>
                    </a:schemeClr>
                  </a:glow>
                </a:effectLst>
              </a:rPr>
              <a:t>full knowledge </a:t>
            </a:r>
            <a:r>
              <a:rPr lang="en-US" sz="3000" b="1" dirty="0">
                <a:solidFill>
                  <a:schemeClr val="accent5">
                    <a:lumMod val="40000"/>
                    <a:lumOff val="60000"/>
                  </a:schemeClr>
                </a:solidFill>
              </a:rPr>
              <a:t>of the </a:t>
            </a:r>
            <a:r>
              <a:rPr lang="en-US" sz="3000" b="1" dirty="0">
                <a:solidFill>
                  <a:schemeClr val="accent5">
                    <a:lumMod val="40000"/>
                    <a:lumOff val="60000"/>
                  </a:schemeClr>
                </a:solidFill>
                <a:effectLst>
                  <a:glow rad="228600">
                    <a:schemeClr val="accent2">
                      <a:satMod val="175000"/>
                      <a:alpha val="40000"/>
                    </a:schemeClr>
                  </a:glow>
                </a:effectLst>
              </a:rPr>
              <a:t>deep riches </a:t>
            </a:r>
            <a:r>
              <a:rPr lang="en-US" sz="3000" b="1" dirty="0">
                <a:solidFill>
                  <a:schemeClr val="accent5">
                    <a:lumMod val="40000"/>
                    <a:lumOff val="60000"/>
                  </a:schemeClr>
                </a:solidFill>
              </a:rPr>
              <a:t>of God’s purpose for them (2:1-5).</a:t>
            </a:r>
          </a:p>
          <a:p>
            <a:pPr marL="1079500" lvl="3" indent="-285750">
              <a:spcBef>
                <a:spcPts val="300"/>
              </a:spcBef>
            </a:pPr>
            <a:r>
              <a:rPr lang="en-US" sz="3000" b="1" i="1" dirty="0">
                <a:solidFill>
                  <a:schemeClr val="accent6">
                    <a:lumMod val="60000"/>
                    <a:lumOff val="40000"/>
                  </a:schemeClr>
                </a:solidFill>
              </a:rPr>
              <a:t>All the treasures of wisdom and knowledge are in God!</a:t>
            </a:r>
          </a:p>
          <a:p>
            <a:pPr marL="1079500" lvl="3" indent="-285750">
              <a:spcBef>
                <a:spcPts val="300"/>
              </a:spcBef>
            </a:pPr>
            <a:r>
              <a:rPr lang="en-US" sz="3000" b="1" i="1" dirty="0">
                <a:solidFill>
                  <a:schemeClr val="accent6">
                    <a:lumMod val="60000"/>
                    <a:lumOff val="40000"/>
                  </a:schemeClr>
                </a:solidFill>
              </a:rPr>
              <a:t>Deceivers would try to convince them otherwise.</a:t>
            </a:r>
          </a:p>
          <a:p>
            <a:pPr marL="1079500" lvl="3" indent="-285750">
              <a:spcBef>
                <a:spcPts val="300"/>
              </a:spcBef>
            </a:pPr>
            <a:r>
              <a:rPr lang="en-US" sz="3000" b="1" i="1" dirty="0">
                <a:solidFill>
                  <a:schemeClr val="accent6">
                    <a:lumMod val="60000"/>
                    <a:lumOff val="40000"/>
                  </a:schemeClr>
                </a:solidFill>
              </a:rPr>
              <a:t>Paul rejoiced to see their ‘good </a:t>
            </a:r>
            <a:r>
              <a:rPr lang="en-US" sz="3000" b="1" i="1" dirty="0">
                <a:solidFill>
                  <a:schemeClr val="accent6">
                    <a:lumMod val="60000"/>
                    <a:lumOff val="40000"/>
                  </a:schemeClr>
                </a:solidFill>
                <a:effectLst>
                  <a:glow rad="228600">
                    <a:schemeClr val="accent2">
                      <a:satMod val="175000"/>
                      <a:alpha val="40000"/>
                    </a:schemeClr>
                  </a:glow>
                </a:effectLst>
              </a:rPr>
              <a:t>order</a:t>
            </a:r>
            <a:r>
              <a:rPr lang="en-US" sz="3000" b="1" i="1" dirty="0">
                <a:solidFill>
                  <a:schemeClr val="accent6">
                    <a:lumMod val="60000"/>
                    <a:lumOff val="40000"/>
                  </a:schemeClr>
                </a:solidFill>
              </a:rPr>
              <a:t> and </a:t>
            </a:r>
            <a:r>
              <a:rPr lang="en-US" sz="3000" b="1" i="1" dirty="0">
                <a:solidFill>
                  <a:schemeClr val="accent6">
                    <a:lumMod val="60000"/>
                    <a:lumOff val="40000"/>
                  </a:schemeClr>
                </a:solidFill>
                <a:effectLst>
                  <a:glow rad="228600">
                    <a:schemeClr val="accent2">
                      <a:satMod val="175000"/>
                      <a:alpha val="40000"/>
                    </a:schemeClr>
                  </a:glow>
                </a:effectLst>
              </a:rPr>
              <a:t>steadfastness” </a:t>
            </a:r>
            <a:r>
              <a:rPr lang="en-US" sz="3000" b="1" i="1" dirty="0">
                <a:solidFill>
                  <a:schemeClr val="accent6">
                    <a:lumMod val="60000"/>
                    <a:lumOff val="40000"/>
                  </a:schemeClr>
                </a:solidFill>
              </a:rPr>
              <a:t>in the faith</a:t>
            </a:r>
            <a:r>
              <a:rPr lang="en-US" sz="2600" b="1" i="1" dirty="0">
                <a:solidFill>
                  <a:schemeClr val="accent6">
                    <a:lumMod val="60000"/>
                    <a:lumOff val="40000"/>
                  </a:schemeClr>
                </a:solidFill>
              </a:rPr>
              <a:t>.</a:t>
            </a:r>
          </a:p>
          <a:p>
            <a:pPr marL="801688" lvl="2" indent="-284163">
              <a:lnSpc>
                <a:spcPct val="95000"/>
              </a:lnSpc>
              <a:spcBef>
                <a:spcPts val="600"/>
              </a:spcBef>
            </a:pPr>
            <a:r>
              <a:rPr lang="en-US" sz="3000" b="1" dirty="0">
                <a:solidFill>
                  <a:schemeClr val="accent5">
                    <a:lumMod val="40000"/>
                    <a:lumOff val="60000"/>
                  </a:schemeClr>
                </a:solidFill>
              </a:rPr>
              <a:t>Paul admonishes the saints to stick with what they had been taught in Christ – rooted in, established, and built up in it (2:6-7).</a:t>
            </a:r>
          </a:p>
          <a:p>
            <a:pPr marL="801688" lvl="2" indent="-284163">
              <a:lnSpc>
                <a:spcPct val="95000"/>
              </a:lnSpc>
              <a:spcBef>
                <a:spcPts val="600"/>
              </a:spcBef>
            </a:pPr>
            <a:r>
              <a:rPr lang="en-US" sz="3000" b="1" dirty="0">
                <a:solidFill>
                  <a:schemeClr val="accent5">
                    <a:lumMod val="40000"/>
                    <a:lumOff val="60000"/>
                  </a:schemeClr>
                </a:solidFill>
                <a:effectLst/>
              </a:rPr>
              <a:t>They must guard agains</a:t>
            </a:r>
            <a:r>
              <a:rPr lang="en-US" sz="3000" b="1" dirty="0">
                <a:solidFill>
                  <a:schemeClr val="accent5">
                    <a:lumMod val="40000"/>
                    <a:lumOff val="60000"/>
                  </a:schemeClr>
                </a:solidFill>
              </a:rPr>
              <a:t>t becoming spiritual </a:t>
            </a:r>
            <a:r>
              <a:rPr lang="en-US" sz="3000" b="1" dirty="0">
                <a:solidFill>
                  <a:schemeClr val="accent5">
                    <a:lumMod val="40000"/>
                    <a:lumOff val="60000"/>
                  </a:schemeClr>
                </a:solidFill>
                <a:effectLst>
                  <a:glow rad="228600">
                    <a:schemeClr val="accent2">
                      <a:satMod val="175000"/>
                      <a:alpha val="40000"/>
                    </a:schemeClr>
                  </a:glow>
                </a:effectLst>
              </a:rPr>
              <a:t>plunder </a:t>
            </a:r>
            <a:r>
              <a:rPr lang="en-US" sz="3000" b="1" dirty="0">
                <a:solidFill>
                  <a:schemeClr val="accent5">
                    <a:lumMod val="40000"/>
                    <a:lumOff val="60000"/>
                  </a:schemeClr>
                </a:solidFill>
              </a:rPr>
              <a:t>through philosophy, empty deceit, human tradition, or worldly basics (2:8).</a:t>
            </a:r>
            <a:endParaRPr lang="en-US" sz="3000" b="1" dirty="0">
              <a:solidFill>
                <a:schemeClr val="accent5">
                  <a:lumMod val="40000"/>
                  <a:lumOff val="60000"/>
                </a:schemeClr>
              </a:solidFill>
              <a:effectLst/>
            </a:endParaRP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195665581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2" end="2"/>
                                            </p:txEl>
                                          </p:spTgt>
                                        </p:tgtEl>
                                        <p:attrNameLst>
                                          <p:attrName>style.visibility</p:attrName>
                                        </p:attrNameLst>
                                      </p:cBhvr>
                                      <p:to>
                                        <p:strVal val="visible"/>
                                      </p:to>
                                    </p:set>
                                    <p:animEffect transition="in" filter="fade">
                                      <p:cBhvr>
                                        <p:cTn id="14" dur="1000"/>
                                        <p:tgtEl>
                                          <p:spTgt spid="16386">
                                            <p:txEl>
                                              <p:pRg st="2" end="2"/>
                                            </p:txEl>
                                          </p:spTgt>
                                        </p:tgtEl>
                                      </p:cBhvr>
                                    </p:animEffect>
                                    <p:anim calcmode="lin" valueType="num">
                                      <p:cBhvr>
                                        <p:cTn id="15"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Effect transition="in" filter="fade">
                                      <p:cBhvr>
                                        <p:cTn id="19" dur="1000"/>
                                        <p:tgtEl>
                                          <p:spTgt spid="16386">
                                            <p:txEl>
                                              <p:pRg st="3" end="3"/>
                                            </p:txEl>
                                          </p:spTgt>
                                        </p:tgtEl>
                                      </p:cBhvr>
                                    </p:animEffect>
                                    <p:anim calcmode="lin" valueType="num">
                                      <p:cBhvr>
                                        <p:cTn id="20"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86">
                                            <p:txEl>
                                              <p:pRg st="4" end="4"/>
                                            </p:txEl>
                                          </p:spTgt>
                                        </p:tgtEl>
                                        <p:attrNameLst>
                                          <p:attrName>style.visibility</p:attrName>
                                        </p:attrNameLst>
                                      </p:cBhvr>
                                      <p:to>
                                        <p:strVal val="visible"/>
                                      </p:to>
                                    </p:set>
                                    <p:animEffect transition="in" filter="fade">
                                      <p:cBhvr>
                                        <p:cTn id="24" dur="1000"/>
                                        <p:tgtEl>
                                          <p:spTgt spid="16386">
                                            <p:txEl>
                                              <p:pRg st="4" end="4"/>
                                            </p:txEl>
                                          </p:spTgt>
                                        </p:tgtEl>
                                      </p:cBhvr>
                                    </p:animEffect>
                                    <p:anim calcmode="lin" valueType="num">
                                      <p:cBhvr>
                                        <p:cTn id="25"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386">
                                            <p:txEl>
                                              <p:pRg st="5" end="5"/>
                                            </p:txEl>
                                          </p:spTgt>
                                        </p:tgtEl>
                                        <p:attrNameLst>
                                          <p:attrName>style.visibility</p:attrName>
                                        </p:attrNameLst>
                                      </p:cBhvr>
                                      <p:to>
                                        <p:strVal val="visible"/>
                                      </p:to>
                                    </p:set>
                                    <p:animEffect transition="in" filter="fade">
                                      <p:cBhvr>
                                        <p:cTn id="29" dur="1000"/>
                                        <p:tgtEl>
                                          <p:spTgt spid="16386">
                                            <p:txEl>
                                              <p:pRg st="5" end="5"/>
                                            </p:txEl>
                                          </p:spTgt>
                                        </p:tgtEl>
                                      </p:cBhvr>
                                    </p:animEffect>
                                    <p:anim calcmode="lin" valueType="num">
                                      <p:cBhvr>
                                        <p:cTn id="30"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386">
                                            <p:txEl>
                                              <p:pRg st="6" end="6"/>
                                            </p:txEl>
                                          </p:spTgt>
                                        </p:tgtEl>
                                        <p:attrNameLst>
                                          <p:attrName>style.visibility</p:attrName>
                                        </p:attrNameLst>
                                      </p:cBhvr>
                                      <p:to>
                                        <p:strVal val="visible"/>
                                      </p:to>
                                    </p:set>
                                    <p:animEffect transition="in" filter="fade">
                                      <p:cBhvr>
                                        <p:cTn id="36" dur="1000"/>
                                        <p:tgtEl>
                                          <p:spTgt spid="16386">
                                            <p:txEl>
                                              <p:pRg st="6" end="6"/>
                                            </p:txEl>
                                          </p:spTgt>
                                        </p:tgtEl>
                                      </p:cBhvr>
                                    </p:animEffect>
                                    <p:anim calcmode="lin" valueType="num">
                                      <p:cBhvr>
                                        <p:cTn id="37"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386">
                                            <p:txEl>
                                              <p:pRg st="7" end="7"/>
                                            </p:txEl>
                                          </p:spTgt>
                                        </p:tgtEl>
                                        <p:attrNameLst>
                                          <p:attrName>style.visibility</p:attrName>
                                        </p:attrNameLst>
                                      </p:cBhvr>
                                      <p:to>
                                        <p:strVal val="visible"/>
                                      </p:to>
                                    </p:set>
                                    <p:animEffect transition="in" filter="fade">
                                      <p:cBhvr>
                                        <p:cTn id="43" dur="1000"/>
                                        <p:tgtEl>
                                          <p:spTgt spid="16386">
                                            <p:txEl>
                                              <p:pRg st="7" end="7"/>
                                            </p:txEl>
                                          </p:spTgt>
                                        </p:tgtEl>
                                      </p:cBhvr>
                                    </p:animEffect>
                                    <p:anim calcmode="lin" valueType="num">
                                      <p:cBhvr>
                                        <p:cTn id="44"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638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539646" y="1182194"/>
            <a:ext cx="11512446" cy="5675806"/>
          </a:xfrm>
        </p:spPr>
        <p:txBody>
          <a:bodyPr>
            <a:normAutofit lnSpcReduction="10000"/>
          </a:bodyPr>
          <a:lstStyle/>
          <a:p>
            <a:pPr marL="0" indent="0">
              <a:lnSpc>
                <a:spcPct val="95000"/>
              </a:lnSpc>
              <a:spcBef>
                <a:spcPts val="600"/>
              </a:spcBef>
              <a:buNone/>
            </a:pPr>
            <a:r>
              <a:rPr lang="en-US" sz="3600" b="1" dirty="0">
                <a:solidFill>
                  <a:schemeClr val="bg1"/>
                </a:solidFill>
              </a:rPr>
              <a:t>Warnings Against Colossian Heresy (Col. 2:8-23)</a:t>
            </a:r>
          </a:p>
          <a:p>
            <a:pPr marL="465138" lvl="1" indent="-344488">
              <a:lnSpc>
                <a:spcPct val="95000"/>
              </a:lnSpc>
              <a:spcBef>
                <a:spcPts val="600"/>
              </a:spcBef>
            </a:pPr>
            <a:r>
              <a:rPr lang="en-US" sz="3000" b="1" i="1" dirty="0">
                <a:solidFill>
                  <a:schemeClr val="accent4">
                    <a:lumMod val="60000"/>
                    <a:lumOff val="40000"/>
                  </a:schemeClr>
                </a:solidFill>
              </a:rPr>
              <a:t>The faith of the Colossians was imperiled by philosophy, Judaism, angel worship, asceticism, and early Gnosticism (2:8)</a:t>
            </a:r>
          </a:p>
          <a:p>
            <a:pPr marL="922338" lvl="2" indent="-344488">
              <a:lnSpc>
                <a:spcPct val="95000"/>
              </a:lnSpc>
              <a:spcBef>
                <a:spcPts val="600"/>
              </a:spcBef>
            </a:pPr>
            <a:r>
              <a:rPr lang="en-US" sz="2800" b="1" dirty="0">
                <a:solidFill>
                  <a:schemeClr val="accent5">
                    <a:lumMod val="40000"/>
                    <a:lumOff val="60000"/>
                  </a:schemeClr>
                </a:solidFill>
                <a:effectLst/>
              </a:rPr>
              <a:t>They must guard agains</a:t>
            </a:r>
            <a:r>
              <a:rPr lang="en-US" sz="2800" b="1" dirty="0">
                <a:solidFill>
                  <a:schemeClr val="accent5">
                    <a:lumMod val="40000"/>
                    <a:lumOff val="60000"/>
                  </a:schemeClr>
                </a:solidFill>
              </a:rPr>
              <a:t>t becoming spiritual </a:t>
            </a:r>
            <a:r>
              <a:rPr lang="en-US" sz="2800" b="1" dirty="0">
                <a:solidFill>
                  <a:schemeClr val="accent5">
                    <a:lumMod val="40000"/>
                    <a:lumOff val="60000"/>
                  </a:schemeClr>
                </a:solidFill>
                <a:effectLst>
                  <a:glow rad="228600">
                    <a:schemeClr val="accent2">
                      <a:satMod val="175000"/>
                      <a:alpha val="40000"/>
                    </a:schemeClr>
                  </a:glow>
                </a:effectLst>
              </a:rPr>
              <a:t>plunder </a:t>
            </a:r>
            <a:r>
              <a:rPr lang="en-US" sz="2800" b="1" dirty="0">
                <a:solidFill>
                  <a:schemeClr val="accent5">
                    <a:lumMod val="40000"/>
                    <a:lumOff val="60000"/>
                  </a:schemeClr>
                </a:solidFill>
              </a:rPr>
              <a:t>through philosophy, empty deceit, human tradition, or worldly basics (2:8).</a:t>
            </a:r>
          </a:p>
          <a:p>
            <a:pPr marL="465138" lvl="1" indent="-344488">
              <a:lnSpc>
                <a:spcPct val="95000"/>
              </a:lnSpc>
              <a:spcBef>
                <a:spcPts val="600"/>
              </a:spcBef>
            </a:pPr>
            <a:r>
              <a:rPr lang="en-US" sz="3000" b="1" i="1" dirty="0">
                <a:solidFill>
                  <a:schemeClr val="accent4">
                    <a:lumMod val="60000"/>
                    <a:lumOff val="40000"/>
                  </a:schemeClr>
                </a:solidFill>
                <a:effectLst/>
              </a:rPr>
              <a:t>They are complete in Christ, who is the fullness of God (2:9-10).</a:t>
            </a:r>
          </a:p>
          <a:p>
            <a:pPr marL="465138" lvl="1" indent="-344488">
              <a:lnSpc>
                <a:spcPct val="95000"/>
              </a:lnSpc>
              <a:spcBef>
                <a:spcPts val="600"/>
              </a:spcBef>
            </a:pPr>
            <a:r>
              <a:rPr lang="en-US" sz="3000" b="1" i="1" dirty="0">
                <a:solidFill>
                  <a:schemeClr val="accent4">
                    <a:lumMod val="60000"/>
                    <a:lumOff val="40000"/>
                  </a:schemeClr>
                </a:solidFill>
              </a:rPr>
              <a:t>They have been given new life through the death, burial, and resurrection of Christ (2:11-13)</a:t>
            </a:r>
            <a:endParaRPr lang="en-US" sz="3000" b="1" i="1" dirty="0">
              <a:solidFill>
                <a:schemeClr val="accent4">
                  <a:lumMod val="60000"/>
                  <a:lumOff val="40000"/>
                </a:schemeClr>
              </a:solidFill>
              <a:effectLst/>
            </a:endParaRPr>
          </a:p>
          <a:p>
            <a:pPr marL="922338" lvl="2" indent="-344488">
              <a:lnSpc>
                <a:spcPct val="95000"/>
              </a:lnSpc>
              <a:spcBef>
                <a:spcPts val="600"/>
              </a:spcBef>
            </a:pPr>
            <a:r>
              <a:rPr lang="en-US" sz="2800" b="1" dirty="0">
                <a:solidFill>
                  <a:schemeClr val="accent5">
                    <a:lumMod val="40000"/>
                    <a:lumOff val="60000"/>
                  </a:schemeClr>
                </a:solidFill>
              </a:rPr>
              <a:t>They have been circumcised (sealed as God’s children) by being buried in </a:t>
            </a:r>
            <a:r>
              <a:rPr lang="en-US" sz="2800" b="1" dirty="0">
                <a:solidFill>
                  <a:schemeClr val="accent5">
                    <a:lumMod val="40000"/>
                    <a:lumOff val="60000"/>
                  </a:schemeClr>
                </a:solidFill>
                <a:effectLst>
                  <a:glow rad="228600">
                    <a:schemeClr val="accent2">
                      <a:satMod val="175000"/>
                      <a:alpha val="40000"/>
                    </a:schemeClr>
                  </a:glow>
                </a:effectLst>
              </a:rPr>
              <a:t>baptism, </a:t>
            </a:r>
            <a:r>
              <a:rPr lang="en-US" sz="2800" b="1" dirty="0">
                <a:solidFill>
                  <a:schemeClr val="accent5">
                    <a:lumMod val="40000"/>
                    <a:lumOff val="60000"/>
                  </a:schemeClr>
                </a:solidFill>
              </a:rPr>
              <a:t>raised through </a:t>
            </a:r>
            <a:r>
              <a:rPr lang="en-US" sz="2800" b="1" dirty="0">
                <a:solidFill>
                  <a:schemeClr val="accent5">
                    <a:lumMod val="40000"/>
                    <a:lumOff val="60000"/>
                  </a:schemeClr>
                </a:solidFill>
                <a:effectLst>
                  <a:glow rad="228600">
                    <a:schemeClr val="accent2">
                      <a:satMod val="175000"/>
                      <a:alpha val="40000"/>
                    </a:schemeClr>
                  </a:glow>
                </a:effectLst>
              </a:rPr>
              <a:t>faith</a:t>
            </a:r>
            <a:r>
              <a:rPr lang="en-US" sz="2800" b="1" dirty="0">
                <a:solidFill>
                  <a:schemeClr val="accent5">
                    <a:lumMod val="40000"/>
                    <a:lumOff val="60000"/>
                  </a:schemeClr>
                </a:solidFill>
              </a:rPr>
              <a:t> in the </a:t>
            </a:r>
            <a:r>
              <a:rPr lang="en-US" sz="2800" b="1" dirty="0">
                <a:solidFill>
                  <a:schemeClr val="accent5">
                    <a:lumMod val="40000"/>
                    <a:lumOff val="60000"/>
                  </a:schemeClr>
                </a:solidFill>
                <a:effectLst>
                  <a:glow rad="228600">
                    <a:schemeClr val="accent2">
                      <a:satMod val="175000"/>
                      <a:alpha val="40000"/>
                    </a:schemeClr>
                  </a:glow>
                </a:effectLst>
              </a:rPr>
              <a:t>working of God</a:t>
            </a:r>
            <a:r>
              <a:rPr lang="en-US" sz="2800" b="1" dirty="0">
                <a:solidFill>
                  <a:schemeClr val="accent5">
                    <a:lumMod val="40000"/>
                    <a:lumOff val="60000"/>
                  </a:schemeClr>
                </a:solidFill>
              </a:rPr>
              <a:t>, and made alive through the power of the resurrection (cf. Rom. 6:3-4).</a:t>
            </a:r>
          </a:p>
          <a:p>
            <a:pPr marL="465138" lvl="1" indent="-344488">
              <a:lnSpc>
                <a:spcPct val="95000"/>
              </a:lnSpc>
              <a:spcBef>
                <a:spcPts val="600"/>
              </a:spcBef>
            </a:pPr>
            <a:r>
              <a:rPr lang="en-US" sz="3000" b="1" i="1" dirty="0">
                <a:solidFill>
                  <a:schemeClr val="accent4">
                    <a:lumMod val="60000"/>
                    <a:lumOff val="40000"/>
                  </a:schemeClr>
                </a:solidFill>
                <a:effectLst/>
              </a:rPr>
              <a:t>Christ took away the Law that condemned us, nailing it to His cross and triumphing over the forces of evil (2:14-15).</a:t>
            </a: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257539347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Effect transition="in" filter="fade">
                                      <p:cBhvr>
                                        <p:cTn id="19" dur="1000"/>
                                        <p:tgtEl>
                                          <p:spTgt spid="16386">
                                            <p:txEl>
                                              <p:pRg st="3" end="3"/>
                                            </p:txEl>
                                          </p:spTgt>
                                        </p:tgtEl>
                                      </p:cBhvr>
                                    </p:animEffect>
                                    <p:anim calcmode="lin" valueType="num">
                                      <p:cBhvr>
                                        <p:cTn id="20"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386">
                                            <p:txEl>
                                              <p:pRg st="4" end="4"/>
                                            </p:txEl>
                                          </p:spTgt>
                                        </p:tgtEl>
                                        <p:attrNameLst>
                                          <p:attrName>style.visibility</p:attrName>
                                        </p:attrNameLst>
                                      </p:cBhvr>
                                      <p:to>
                                        <p:strVal val="visible"/>
                                      </p:to>
                                    </p:set>
                                    <p:animEffect transition="in" filter="fade">
                                      <p:cBhvr>
                                        <p:cTn id="26" dur="1000"/>
                                        <p:tgtEl>
                                          <p:spTgt spid="16386">
                                            <p:txEl>
                                              <p:pRg st="4" end="4"/>
                                            </p:txEl>
                                          </p:spTgt>
                                        </p:tgtEl>
                                      </p:cBhvr>
                                    </p:animEffect>
                                    <p:anim calcmode="lin" valueType="num">
                                      <p:cBhvr>
                                        <p:cTn id="27"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386">
                                            <p:txEl>
                                              <p:pRg st="5" end="5"/>
                                            </p:txEl>
                                          </p:spTgt>
                                        </p:tgtEl>
                                        <p:attrNameLst>
                                          <p:attrName>style.visibility</p:attrName>
                                        </p:attrNameLst>
                                      </p:cBhvr>
                                      <p:to>
                                        <p:strVal val="visible"/>
                                      </p:to>
                                    </p:set>
                                    <p:animEffect transition="in" filter="fade">
                                      <p:cBhvr>
                                        <p:cTn id="31" dur="1000"/>
                                        <p:tgtEl>
                                          <p:spTgt spid="16386">
                                            <p:txEl>
                                              <p:pRg st="5" end="5"/>
                                            </p:txEl>
                                          </p:spTgt>
                                        </p:tgtEl>
                                      </p:cBhvr>
                                    </p:animEffect>
                                    <p:anim calcmode="lin" valueType="num">
                                      <p:cBhvr>
                                        <p:cTn id="32"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386">
                                            <p:txEl>
                                              <p:pRg st="6" end="6"/>
                                            </p:txEl>
                                          </p:spTgt>
                                        </p:tgtEl>
                                        <p:attrNameLst>
                                          <p:attrName>style.visibility</p:attrName>
                                        </p:attrNameLst>
                                      </p:cBhvr>
                                      <p:to>
                                        <p:strVal val="visible"/>
                                      </p:to>
                                    </p:set>
                                    <p:animEffect transition="in" filter="fade">
                                      <p:cBhvr>
                                        <p:cTn id="38" dur="1000"/>
                                        <p:tgtEl>
                                          <p:spTgt spid="16386">
                                            <p:txEl>
                                              <p:pRg st="6" end="6"/>
                                            </p:txEl>
                                          </p:spTgt>
                                        </p:tgtEl>
                                      </p:cBhvr>
                                    </p:animEffect>
                                    <p:anim calcmode="lin" valueType="num">
                                      <p:cBhvr>
                                        <p:cTn id="39"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the Colossians</a:t>
            </a:r>
          </a:p>
        </p:txBody>
      </p:sp>
      <p:sp>
        <p:nvSpPr>
          <p:cNvPr id="16386" name="Content Placeholder 2"/>
          <p:cNvSpPr>
            <a:spLocks noGrp="1"/>
          </p:cNvSpPr>
          <p:nvPr>
            <p:ph idx="1"/>
          </p:nvPr>
        </p:nvSpPr>
        <p:spPr>
          <a:xfrm>
            <a:off x="374754" y="1182194"/>
            <a:ext cx="11422505" cy="5675806"/>
          </a:xfrm>
        </p:spPr>
        <p:txBody>
          <a:bodyPr>
            <a:normAutofit/>
          </a:bodyPr>
          <a:lstStyle/>
          <a:p>
            <a:pPr marL="0" indent="0">
              <a:lnSpc>
                <a:spcPct val="95000"/>
              </a:lnSpc>
              <a:spcBef>
                <a:spcPts val="600"/>
              </a:spcBef>
              <a:buNone/>
            </a:pPr>
            <a:r>
              <a:rPr lang="en-US" sz="3600" b="1" dirty="0">
                <a:solidFill>
                  <a:schemeClr val="bg1"/>
                </a:solidFill>
              </a:rPr>
              <a:t>Warnings Against Colossian Heresy (Col. 2:8-23)</a:t>
            </a:r>
          </a:p>
          <a:p>
            <a:pPr marL="465138" lvl="1" indent="-344488">
              <a:lnSpc>
                <a:spcPct val="95000"/>
              </a:lnSpc>
              <a:spcBef>
                <a:spcPts val="600"/>
              </a:spcBef>
            </a:pPr>
            <a:r>
              <a:rPr lang="en-US" sz="3000" b="1" i="1" dirty="0">
                <a:solidFill>
                  <a:schemeClr val="accent4">
                    <a:lumMod val="60000"/>
                    <a:lumOff val="40000"/>
                  </a:schemeClr>
                </a:solidFill>
              </a:rPr>
              <a:t>Let no one judge you by a Law that has been nailed to the cross (2:16-17).</a:t>
            </a:r>
          </a:p>
          <a:p>
            <a:pPr marL="749300" lvl="2" indent="-284163">
              <a:lnSpc>
                <a:spcPct val="95000"/>
              </a:lnSpc>
              <a:spcBef>
                <a:spcPts val="600"/>
              </a:spcBef>
            </a:pPr>
            <a:r>
              <a:rPr lang="en-US" sz="2800" b="1" dirty="0">
                <a:solidFill>
                  <a:schemeClr val="accent5">
                    <a:lumMod val="40000"/>
                    <a:lumOff val="60000"/>
                  </a:schemeClr>
                </a:solidFill>
                <a:effectLst/>
              </a:rPr>
              <a:t>The Old Law contained shadows and copies of heavenly realities and the substance that is in Christ (Heb. 10:1; 9:23-24)</a:t>
            </a:r>
            <a:endParaRPr lang="en-US" sz="2800" b="1" dirty="0">
              <a:solidFill>
                <a:schemeClr val="accent5">
                  <a:lumMod val="40000"/>
                  <a:lumOff val="60000"/>
                </a:schemeClr>
              </a:solidFill>
            </a:endParaRPr>
          </a:p>
          <a:p>
            <a:pPr marL="465138" lvl="1" indent="-344488">
              <a:lnSpc>
                <a:spcPct val="95000"/>
              </a:lnSpc>
              <a:spcBef>
                <a:spcPts val="600"/>
              </a:spcBef>
            </a:pPr>
            <a:r>
              <a:rPr lang="en-US" sz="3000" b="1" i="1" dirty="0">
                <a:solidFill>
                  <a:schemeClr val="accent4">
                    <a:lumMod val="60000"/>
                    <a:lumOff val="40000"/>
                  </a:schemeClr>
                </a:solidFill>
                <a:effectLst/>
              </a:rPr>
              <a:t>Let no one cheat you with fleshly thinking disguised as spirituality; hold fast as a united body to Christ as your Head (2:18-23).</a:t>
            </a:r>
          </a:p>
          <a:p>
            <a:pPr marL="749300" lvl="2" indent="-284163">
              <a:lnSpc>
                <a:spcPct val="95000"/>
              </a:lnSpc>
              <a:spcBef>
                <a:spcPts val="600"/>
              </a:spcBef>
            </a:pPr>
            <a:r>
              <a:rPr lang="en-US" sz="2800" b="1" dirty="0">
                <a:solidFill>
                  <a:schemeClr val="accent5">
                    <a:lumMod val="40000"/>
                    <a:lumOff val="60000"/>
                  </a:schemeClr>
                </a:solidFill>
              </a:rPr>
              <a:t>Those living a new life in Christ have no business submitting to worldly, man-made regulations (1 Peter 1:18-19; Mark 7:8-9).</a:t>
            </a:r>
          </a:p>
          <a:p>
            <a:pPr marL="749300" lvl="2" indent="-284163">
              <a:lnSpc>
                <a:spcPct val="95000"/>
              </a:lnSpc>
              <a:spcBef>
                <a:spcPts val="600"/>
              </a:spcBef>
            </a:pPr>
            <a:r>
              <a:rPr lang="en-US" sz="2800" b="1" dirty="0">
                <a:solidFill>
                  <a:schemeClr val="accent5">
                    <a:lumMod val="40000"/>
                    <a:lumOff val="60000"/>
                  </a:schemeClr>
                </a:solidFill>
              </a:rPr>
              <a:t>Self-made religion, asceticism, and outward displays of humility are of no value in the war against the flesh.</a:t>
            </a:r>
          </a:p>
          <a:p>
            <a:pPr marL="1206500" lvl="3" indent="-284163">
              <a:lnSpc>
                <a:spcPct val="95000"/>
              </a:lnSpc>
              <a:spcBef>
                <a:spcPts val="600"/>
              </a:spcBef>
            </a:pPr>
            <a:endParaRPr lang="en-US" sz="2600" b="1" dirty="0">
              <a:solidFill>
                <a:schemeClr val="accent5">
                  <a:lumMod val="40000"/>
                  <a:lumOff val="60000"/>
                </a:schemeClr>
              </a:solidFill>
            </a:endParaRP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07652644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Effect transition="in" filter="fade">
                                      <p:cBhvr>
                                        <p:cTn id="19" dur="1000"/>
                                        <p:tgtEl>
                                          <p:spTgt spid="16386">
                                            <p:txEl>
                                              <p:pRg st="3" end="3"/>
                                            </p:txEl>
                                          </p:spTgt>
                                        </p:tgtEl>
                                      </p:cBhvr>
                                    </p:animEffect>
                                    <p:anim calcmode="lin" valueType="num">
                                      <p:cBhvr>
                                        <p:cTn id="20"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86">
                                            <p:txEl>
                                              <p:pRg st="4" end="4"/>
                                            </p:txEl>
                                          </p:spTgt>
                                        </p:tgtEl>
                                        <p:attrNameLst>
                                          <p:attrName>style.visibility</p:attrName>
                                        </p:attrNameLst>
                                      </p:cBhvr>
                                      <p:to>
                                        <p:strVal val="visible"/>
                                      </p:to>
                                    </p:set>
                                    <p:animEffect transition="in" filter="fade">
                                      <p:cBhvr>
                                        <p:cTn id="24" dur="1000"/>
                                        <p:tgtEl>
                                          <p:spTgt spid="16386">
                                            <p:txEl>
                                              <p:pRg st="4" end="4"/>
                                            </p:txEl>
                                          </p:spTgt>
                                        </p:tgtEl>
                                      </p:cBhvr>
                                    </p:animEffect>
                                    <p:anim calcmode="lin" valueType="num">
                                      <p:cBhvr>
                                        <p:cTn id="25"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386">
                                            <p:txEl>
                                              <p:pRg st="5" end="5"/>
                                            </p:txEl>
                                          </p:spTgt>
                                        </p:tgtEl>
                                        <p:attrNameLst>
                                          <p:attrName>style.visibility</p:attrName>
                                        </p:attrNameLst>
                                      </p:cBhvr>
                                      <p:to>
                                        <p:strVal val="visible"/>
                                      </p:to>
                                    </p:set>
                                    <p:animEffect transition="in" filter="fade">
                                      <p:cBhvr>
                                        <p:cTn id="29" dur="1000"/>
                                        <p:tgtEl>
                                          <p:spTgt spid="16386">
                                            <p:txEl>
                                              <p:pRg st="5" end="5"/>
                                            </p:txEl>
                                          </p:spTgt>
                                        </p:tgtEl>
                                      </p:cBhvr>
                                    </p:animEffect>
                                    <p:anim calcmode="lin" valueType="num">
                                      <p:cBhvr>
                                        <p:cTn id="30"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434715" y="1053297"/>
            <a:ext cx="11512446" cy="5804703"/>
          </a:xfrm>
        </p:spPr>
        <p:txBody>
          <a:bodyPr>
            <a:normAutofit/>
          </a:bodyPr>
          <a:lstStyle/>
          <a:p>
            <a:r>
              <a:rPr lang="en-US" sz="3200" b="1" dirty="0">
                <a:solidFill>
                  <a:schemeClr val="bg1"/>
                </a:solidFill>
              </a:rPr>
              <a:t>We </a:t>
            </a:r>
            <a:r>
              <a:rPr lang="en-US" sz="3200" b="1" dirty="0">
                <a:solidFill>
                  <a:schemeClr val="bg1"/>
                </a:solidFill>
                <a:effectLst>
                  <a:glow rad="228600">
                    <a:schemeClr val="accent2">
                      <a:satMod val="175000"/>
                      <a:alpha val="40000"/>
                    </a:schemeClr>
                  </a:glow>
                </a:effectLst>
              </a:rPr>
              <a:t>rejoice to suffer </a:t>
            </a:r>
            <a:r>
              <a:rPr lang="en-US" sz="3200" b="1" dirty="0">
                <a:solidFill>
                  <a:schemeClr val="bg1"/>
                </a:solidFill>
              </a:rPr>
              <a:t>as part of the body of Christ.</a:t>
            </a:r>
            <a:endParaRPr lang="en-US" sz="3200" b="1" dirty="0">
              <a:solidFill>
                <a:schemeClr val="bg1"/>
              </a:solidFill>
              <a:effectLst/>
            </a:endParaRPr>
          </a:p>
          <a:p>
            <a:r>
              <a:rPr lang="en-US" sz="3200" b="1" dirty="0">
                <a:solidFill>
                  <a:schemeClr val="bg1"/>
                </a:solidFill>
                <a:effectLst/>
              </a:rPr>
              <a:t>Preaching should be aimed at making people complete in Christ.</a:t>
            </a:r>
          </a:p>
          <a:p>
            <a:r>
              <a:rPr lang="en-US" sz="3200" b="1" dirty="0">
                <a:solidFill>
                  <a:schemeClr val="bg1"/>
                </a:solidFill>
                <a:effectLst/>
              </a:rPr>
              <a:t>Christ is the fullness of God, and </a:t>
            </a:r>
            <a:r>
              <a:rPr lang="en-US" sz="3200" b="1" dirty="0">
                <a:solidFill>
                  <a:schemeClr val="bg1"/>
                </a:solidFill>
                <a:effectLst>
                  <a:glow rad="228600">
                    <a:schemeClr val="accent2">
                      <a:satMod val="175000"/>
                      <a:alpha val="40000"/>
                    </a:schemeClr>
                  </a:glow>
                </a:effectLst>
              </a:rPr>
              <a:t>we are complete in Him</a:t>
            </a:r>
            <a:r>
              <a:rPr lang="en-US" sz="3200" b="1" dirty="0">
                <a:solidFill>
                  <a:schemeClr val="bg1"/>
                </a:solidFill>
                <a:effectLst/>
              </a:rPr>
              <a:t>!</a:t>
            </a:r>
          </a:p>
          <a:p>
            <a:r>
              <a:rPr lang="en-US" sz="3200" b="1" dirty="0">
                <a:solidFill>
                  <a:schemeClr val="bg1"/>
                </a:solidFill>
              </a:rPr>
              <a:t>We enter a </a:t>
            </a:r>
            <a:r>
              <a:rPr lang="en-US" sz="3200" b="1" dirty="0">
                <a:solidFill>
                  <a:schemeClr val="bg1"/>
                </a:solidFill>
                <a:effectLst>
                  <a:glow rad="228600">
                    <a:schemeClr val="accent2">
                      <a:satMod val="175000"/>
                      <a:alpha val="40000"/>
                    </a:schemeClr>
                  </a:glow>
                </a:effectLst>
              </a:rPr>
              <a:t>new life in baptism </a:t>
            </a:r>
            <a:r>
              <a:rPr lang="en-US" sz="3200" b="1" dirty="0">
                <a:solidFill>
                  <a:schemeClr val="bg1"/>
                </a:solidFill>
              </a:rPr>
              <a:t>through </a:t>
            </a:r>
            <a:r>
              <a:rPr lang="en-US" sz="3200" b="1" dirty="0">
                <a:solidFill>
                  <a:schemeClr val="bg1"/>
                </a:solidFill>
                <a:effectLst>
                  <a:glow rad="228600">
                    <a:schemeClr val="accent2">
                      <a:satMod val="175000"/>
                      <a:alpha val="40000"/>
                    </a:schemeClr>
                  </a:glow>
                </a:effectLst>
              </a:rPr>
              <a:t>faith in the working of God.</a:t>
            </a:r>
          </a:p>
          <a:p>
            <a:r>
              <a:rPr lang="en-US" sz="3200" b="1" dirty="0">
                <a:solidFill>
                  <a:schemeClr val="bg1"/>
                </a:solidFill>
              </a:rPr>
              <a:t>Christ took away the Law that condemned us, triumphing over the forces of evil.</a:t>
            </a:r>
          </a:p>
          <a:p>
            <a:r>
              <a:rPr lang="en-US" sz="3200" b="1" dirty="0">
                <a:solidFill>
                  <a:schemeClr val="bg1"/>
                </a:solidFill>
                <a:effectLst/>
              </a:rPr>
              <a:t>We must </a:t>
            </a:r>
            <a:r>
              <a:rPr lang="en-US" sz="3200" b="1" dirty="0">
                <a:solidFill>
                  <a:schemeClr val="bg1"/>
                </a:solidFill>
                <a:effectLst>
                  <a:glow rad="228600">
                    <a:schemeClr val="accent2">
                      <a:satMod val="175000"/>
                      <a:alpha val="40000"/>
                    </a:schemeClr>
                  </a:glow>
                </a:effectLst>
              </a:rPr>
              <a:t>stay grounded in Christ </a:t>
            </a:r>
            <a:r>
              <a:rPr lang="en-US" sz="3200" b="1" dirty="0">
                <a:solidFill>
                  <a:schemeClr val="bg1"/>
                </a:solidFill>
                <a:effectLst/>
              </a:rPr>
              <a:t>and resist being drawn away by popular philosophy, spiritual adventurism, self-imposed religion, or worldly traditions.</a:t>
            </a: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13311</TotalTime>
  <Words>1523</Words>
  <Application>Microsoft Office PowerPoint</Application>
  <PresentationFormat>Widescreen</PresentationFormat>
  <Paragraphs>117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vt:lpstr>
      <vt:lpstr>Calibri</vt:lpstr>
      <vt:lpstr>Constantia</vt:lpstr>
      <vt:lpstr>Franklin Gothic Book</vt:lpstr>
      <vt:lpstr>Wingdings</vt:lpstr>
      <vt:lpstr>Office Theme</vt:lpstr>
      <vt:lpstr>Studies in the Epistles</vt:lpstr>
      <vt:lpstr>The Epistle To The Colossians</vt:lpstr>
      <vt:lpstr>Outline of Colossians</vt:lpstr>
      <vt:lpstr>Outline of Colossians</vt:lpstr>
      <vt:lpstr>The Epistle to the Colossians</vt:lpstr>
      <vt:lpstr>The Epistle to the Colossians</vt:lpstr>
      <vt:lpstr>The Epistle to the Colossians</vt:lpstr>
      <vt:lpstr>The Epistle to the Colossians</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359</cp:revision>
  <cp:lastPrinted>2022-03-15T20:40:52Z</cp:lastPrinted>
  <dcterms:created xsi:type="dcterms:W3CDTF">2021-08-25T18:02:30Z</dcterms:created>
  <dcterms:modified xsi:type="dcterms:W3CDTF">2022-03-15T20:40:56Z</dcterms:modified>
</cp:coreProperties>
</file>