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9" r:id="rId2"/>
    <p:sldId id="277" r:id="rId3"/>
    <p:sldId id="273" r:id="rId4"/>
    <p:sldId id="469" r:id="rId5"/>
    <p:sldId id="470" r:id="rId6"/>
    <p:sldId id="479" r:id="rId7"/>
    <p:sldId id="480" r:id="rId8"/>
    <p:sldId id="481" r:id="rId9"/>
    <p:sldId id="482" r:id="rId10"/>
    <p:sldId id="483" r:id="rId11"/>
    <p:sldId id="266" r:id="rId12"/>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2269" autoAdjust="0"/>
  </p:normalViewPr>
  <p:slideViewPr>
    <p:cSldViewPr snapToGrid="0">
      <p:cViewPr varScale="1">
        <p:scale>
          <a:sx n="43" d="100"/>
          <a:sy n="43" d="100"/>
        </p:scale>
        <p:origin x="13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3/20/2022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Act_19:29  </a:t>
            </a:r>
            <a:r>
              <a:rPr lang="en-US" b="0" dirty="0"/>
              <a:t>So the whole city was filled with confusion, and rushed into the theater with one accord, having seized Gaius and Aristarchus, Macedonians, Paul's travel companions.</a:t>
            </a:r>
          </a:p>
          <a:p>
            <a:r>
              <a:rPr lang="en-US" b="1" dirty="0"/>
              <a:t>Act_20:4  </a:t>
            </a:r>
            <a:r>
              <a:rPr lang="en-US" b="0" dirty="0"/>
              <a:t>And </a:t>
            </a:r>
            <a:r>
              <a:rPr lang="en-US" b="0" dirty="0" err="1"/>
              <a:t>Sopater</a:t>
            </a:r>
            <a:r>
              <a:rPr lang="en-US" b="0" dirty="0"/>
              <a:t> of Berea accompanied him to Asia—also Aristarchus and </a:t>
            </a:r>
            <a:r>
              <a:rPr lang="en-US" b="0" dirty="0" err="1"/>
              <a:t>Secundus</a:t>
            </a:r>
            <a:r>
              <a:rPr lang="en-US" b="0" dirty="0"/>
              <a:t> of the Thessalonians, and Gaius of </a:t>
            </a:r>
            <a:r>
              <a:rPr lang="en-US" b="0" dirty="0" err="1"/>
              <a:t>Derbe</a:t>
            </a:r>
            <a:r>
              <a:rPr lang="en-US" b="0" dirty="0"/>
              <a:t>, and Timothy, and Tychicus and </a:t>
            </a:r>
            <a:r>
              <a:rPr lang="en-US" b="0" dirty="0" err="1"/>
              <a:t>Trophimus</a:t>
            </a:r>
            <a:r>
              <a:rPr lang="en-US" b="0" dirty="0"/>
              <a:t> of Asia.</a:t>
            </a:r>
          </a:p>
          <a:p>
            <a:r>
              <a:rPr lang="en-US" b="1" dirty="0"/>
              <a:t>Act_27:2  </a:t>
            </a:r>
            <a:r>
              <a:rPr lang="en-US" b="0" dirty="0"/>
              <a:t>So, entering a ship of </a:t>
            </a:r>
            <a:r>
              <a:rPr lang="en-US" b="0" dirty="0" err="1"/>
              <a:t>Adramyttium</a:t>
            </a:r>
            <a:r>
              <a:rPr lang="en-US" b="0" dirty="0"/>
              <a:t>, we put to sea, meaning to sail along the coasts of Asia. Aristarchus, a Macedonian of Thessalonica, was with us.</a:t>
            </a:r>
          </a:p>
          <a:p>
            <a:r>
              <a:rPr lang="en-US" b="1" dirty="0"/>
              <a:t>Col_1:7  </a:t>
            </a:r>
            <a:r>
              <a:rPr lang="en-US" b="0" dirty="0"/>
              <a:t>as you also learned from Epaphras, our dear fellow servant, who is a faithful minister of Christ on your behalf,</a:t>
            </a:r>
          </a:p>
          <a:p>
            <a:r>
              <a:rPr lang="en-US" b="1" dirty="0"/>
              <a:t>Phm_1:23  </a:t>
            </a:r>
            <a:r>
              <a:rPr lang="en-US" b="0" dirty="0"/>
              <a:t>Epaphras, my fellow prisoner in Christ Jesus, greets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894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11</a:t>
            </a:fld>
            <a:endParaRPr lang="en-US"/>
          </a:p>
        </p:txBody>
      </p:sp>
    </p:spTree>
    <p:extLst>
      <p:ext uri="{BB962C8B-B14F-4D97-AF65-F5344CB8AC3E}">
        <p14:creationId xmlns:p14="http://schemas.microsoft.com/office/powerpoint/2010/main" val="212844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had heard that the Colossian Christians, who had at one time been strong in their faith, were now vulnerable to deception about the faith (2:4, 8, 16, 18, 21–23). </a:t>
            </a:r>
          </a:p>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292877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67828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4</a:t>
            </a:fld>
            <a:endParaRPr lang="en-US"/>
          </a:p>
        </p:txBody>
      </p:sp>
    </p:spTree>
    <p:extLst>
      <p:ext uri="{BB962C8B-B14F-4D97-AF65-F5344CB8AC3E}">
        <p14:creationId xmlns:p14="http://schemas.microsoft.com/office/powerpoint/2010/main" val="28747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Timothy 1:12  </a:t>
            </a:r>
            <a:r>
              <a:rPr lang="en-US" dirty="0"/>
              <a:t>For this reason I also suffer these things; nevertheless I am not ashamed, for I know whom I have believed and am persuaded that He is able to keep what I have committed to Him until that 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98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 4:23-24  </a:t>
            </a:r>
            <a:r>
              <a:rPr lang="en-US" b="0" dirty="0"/>
              <a:t>and be renewed in the spirit of your mind,  24  and that you put on the new man which was created according to God, in true righteousness and holiness.</a:t>
            </a:r>
          </a:p>
          <a:p>
            <a:r>
              <a:rPr lang="en-US" b="0" dirty="0"/>
              <a:t>*“Perfection” is the same basic word/idea as complete or perfect – which we are in Christ.  Love holds our completeness together!!!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25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Corinthians 5:16-17  </a:t>
            </a:r>
            <a:r>
              <a:rPr lang="en-US" b="0" dirty="0"/>
              <a:t>Therefore, from now on, we regard no one according to the flesh. Even though we have known Christ according to the flesh, yet now we know Him thus no longer.  17  Therefore, if anyone is in Christ, he is a new creation; old things have passed away; behold, all things have become new.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89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Proverbs 25:11  </a:t>
            </a:r>
            <a:r>
              <a:rPr lang="en-US" b="0" dirty="0"/>
              <a:t>A word fitly spoken is like apples of gold In settings of silver.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47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20:4  </a:t>
            </a:r>
            <a:r>
              <a:rPr lang="en-US" b="0" dirty="0"/>
              <a:t>And </a:t>
            </a:r>
            <a:r>
              <a:rPr lang="en-US" b="0" dirty="0" err="1"/>
              <a:t>Sopater</a:t>
            </a:r>
            <a:r>
              <a:rPr lang="en-US" b="0" dirty="0"/>
              <a:t> of Berea accompanied him to Asia—also Aristarchus and </a:t>
            </a:r>
            <a:r>
              <a:rPr lang="en-US" b="0" dirty="0" err="1"/>
              <a:t>Secundus</a:t>
            </a:r>
            <a:r>
              <a:rPr lang="en-US" b="0" dirty="0"/>
              <a:t> of the Thessalonians, and Gaius of </a:t>
            </a:r>
            <a:r>
              <a:rPr lang="en-US" b="0" dirty="0" err="1"/>
              <a:t>Derbe</a:t>
            </a:r>
            <a:r>
              <a:rPr lang="en-US" b="0" dirty="0"/>
              <a:t>, and Timothy, and Tychicus and </a:t>
            </a:r>
            <a:r>
              <a:rPr lang="en-US" b="0" dirty="0" err="1"/>
              <a:t>Trophimus</a:t>
            </a:r>
            <a:r>
              <a:rPr lang="en-US" b="0" dirty="0"/>
              <a:t> of Asia.</a:t>
            </a:r>
          </a:p>
          <a:p>
            <a:r>
              <a:rPr lang="en-US" b="1" dirty="0"/>
              <a:t>Eph, 6:21  </a:t>
            </a:r>
            <a:r>
              <a:rPr lang="en-US" b="0" dirty="0"/>
              <a:t>But that you also may know my affairs and how I am doing, Tychicus, a beloved brother and faithful minister in the Lord, will make all things known to you;</a:t>
            </a:r>
          </a:p>
          <a:p>
            <a:r>
              <a:rPr lang="en-US" b="1" dirty="0"/>
              <a:t>Philemon 1:10  </a:t>
            </a:r>
            <a:r>
              <a:rPr lang="en-US" b="0" dirty="0"/>
              <a:t>I appeal to you for my son Onesimus, whom I have begotten while in my chains,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95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3/20/2022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3/20/2022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3/20/2022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3/20/2022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3/20/2022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3/20/2022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3/20/2022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3/20/2022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3/20/2022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3/20/2022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3/20/2022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3/20/2022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15</a:t>
            </a:r>
          </a:p>
          <a:p>
            <a:r>
              <a:rPr lang="en-US" sz="3200" dirty="0">
                <a:solidFill>
                  <a:schemeClr val="bg1"/>
                </a:solidFill>
                <a:effectLst>
                  <a:glow rad="228600">
                    <a:schemeClr val="accent1">
                      <a:lumMod val="50000"/>
                      <a:alpha val="40000"/>
                    </a:schemeClr>
                  </a:glow>
                </a:effectLst>
              </a:rPr>
              <a:t>Lesson Twelve: </a:t>
            </a:r>
            <a:r>
              <a:rPr lang="en-US" sz="3200">
                <a:solidFill>
                  <a:schemeClr val="bg1"/>
                </a:solidFill>
                <a:effectLst>
                  <a:glow rad="228600">
                    <a:schemeClr val="accent1">
                      <a:lumMod val="50000"/>
                      <a:alpha val="40000"/>
                    </a:schemeClr>
                  </a:glow>
                </a:effectLst>
              </a:rPr>
              <a:t>Colossians 3--4</a:t>
            </a:r>
            <a:endParaRPr lang="en-US" sz="3200" dirty="0">
              <a:solidFill>
                <a:schemeClr val="bg1"/>
              </a:solidFill>
              <a:effectLst>
                <a:glow rad="228600">
                  <a:schemeClr val="accent1">
                    <a:lumMod val="50000"/>
                    <a:alpha val="40000"/>
                  </a:schemeClr>
                </a:glow>
              </a:effectLst>
            </a:endParaRP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253" y="218218"/>
            <a:ext cx="9383842" cy="993775"/>
          </a:xfrm>
        </p:spPr>
        <p:txBody>
          <a:bodyPr rtlCol="0">
            <a:normAutofit/>
          </a:bodyPr>
          <a:lstStyle/>
          <a:p>
            <a:pPr algn="ctr">
              <a:defRPr/>
            </a:pPr>
            <a:r>
              <a:rPr lang="en-US" sz="4500" b="1" dirty="0">
                <a:solidFill>
                  <a:schemeClr val="bg1"/>
                </a:solidFill>
              </a:rPr>
              <a:t>The Epistle to the Colossians</a:t>
            </a:r>
          </a:p>
        </p:txBody>
      </p:sp>
      <p:sp>
        <p:nvSpPr>
          <p:cNvPr id="16386" name="Content Placeholder 2"/>
          <p:cNvSpPr>
            <a:spLocks noGrp="1"/>
          </p:cNvSpPr>
          <p:nvPr>
            <p:ph idx="1"/>
          </p:nvPr>
        </p:nvSpPr>
        <p:spPr>
          <a:xfrm>
            <a:off x="209862" y="1211992"/>
            <a:ext cx="11982138" cy="5646007"/>
          </a:xfrm>
        </p:spPr>
        <p:txBody>
          <a:bodyPr>
            <a:normAutofit lnSpcReduction="10000"/>
          </a:bodyPr>
          <a:lstStyle/>
          <a:p>
            <a:pPr marL="0" indent="0">
              <a:lnSpc>
                <a:spcPct val="95000"/>
              </a:lnSpc>
              <a:spcBef>
                <a:spcPts val="600"/>
              </a:spcBef>
              <a:buNone/>
            </a:pPr>
            <a:r>
              <a:rPr lang="en-US" sz="3600" b="1" dirty="0">
                <a:solidFill>
                  <a:schemeClr val="bg1"/>
                </a:solidFill>
              </a:rPr>
              <a:t>Paul’s companions (4:7-14)</a:t>
            </a:r>
          </a:p>
          <a:p>
            <a:pPr marL="465138" lvl="1" indent="-404813">
              <a:lnSpc>
                <a:spcPct val="95000"/>
              </a:lnSpc>
              <a:spcBef>
                <a:spcPts val="300"/>
              </a:spcBef>
            </a:pPr>
            <a:r>
              <a:rPr lang="en-US" sz="3000" b="1" i="1" dirty="0">
                <a:solidFill>
                  <a:schemeClr val="accent4">
                    <a:lumMod val="60000"/>
                    <a:lumOff val="40000"/>
                  </a:schemeClr>
                </a:solidFill>
              </a:rPr>
              <a:t>Greetings sent from Paul’s companions (4:10-14)</a:t>
            </a:r>
          </a:p>
          <a:p>
            <a:pPr marL="922338" lvl="2" indent="-404813">
              <a:lnSpc>
                <a:spcPct val="95000"/>
              </a:lnSpc>
              <a:spcBef>
                <a:spcPts val="300"/>
              </a:spcBef>
            </a:pPr>
            <a:r>
              <a:rPr lang="en-US" sz="2800" b="1" i="1" dirty="0">
                <a:solidFill>
                  <a:schemeClr val="accent5">
                    <a:lumMod val="40000"/>
                    <a:lumOff val="60000"/>
                  </a:schemeClr>
                </a:solidFill>
              </a:rPr>
              <a:t>Aristarchus, Paul’s longtime companion and now a fellow prisoner   (Acts  19:29; 20:4; 27:2). </a:t>
            </a:r>
          </a:p>
          <a:p>
            <a:pPr marL="922338" lvl="2" indent="-404813">
              <a:lnSpc>
                <a:spcPct val="95000"/>
              </a:lnSpc>
              <a:spcBef>
                <a:spcPts val="300"/>
              </a:spcBef>
            </a:pPr>
            <a:r>
              <a:rPr lang="en-US" sz="2800" b="1" i="1" dirty="0">
                <a:solidFill>
                  <a:schemeClr val="accent5">
                    <a:lumMod val="40000"/>
                    <a:lumOff val="60000"/>
                  </a:schemeClr>
                </a:solidFill>
              </a:rPr>
              <a:t>Jesus called Justus, Luke, and Demas.</a:t>
            </a:r>
          </a:p>
          <a:p>
            <a:pPr marL="922338" lvl="2" indent="-404813">
              <a:lnSpc>
                <a:spcPct val="95000"/>
              </a:lnSpc>
              <a:spcBef>
                <a:spcPts val="300"/>
              </a:spcBef>
            </a:pPr>
            <a:r>
              <a:rPr lang="en-US" sz="2800" b="1" i="1" dirty="0">
                <a:solidFill>
                  <a:schemeClr val="accent5">
                    <a:lumMod val="40000"/>
                    <a:lumOff val="60000"/>
                  </a:schemeClr>
                </a:solidFill>
              </a:rPr>
              <a:t>Mark the cousin of Barnabas, who is to be welcomed if he visits.</a:t>
            </a:r>
          </a:p>
          <a:p>
            <a:pPr marL="922338" lvl="2" indent="-404813">
              <a:lnSpc>
                <a:spcPct val="95000"/>
              </a:lnSpc>
              <a:spcBef>
                <a:spcPts val="300"/>
              </a:spcBef>
            </a:pPr>
            <a:r>
              <a:rPr lang="en-US" sz="2800" b="1" i="1" dirty="0">
                <a:solidFill>
                  <a:schemeClr val="accent5">
                    <a:lumMod val="40000"/>
                    <a:lumOff val="60000"/>
                  </a:schemeClr>
                </a:solidFill>
              </a:rPr>
              <a:t>Epaphras of Colossae.</a:t>
            </a:r>
          </a:p>
          <a:p>
            <a:pPr marL="1258888" lvl="3" indent="-344488">
              <a:lnSpc>
                <a:spcPct val="95000"/>
              </a:lnSpc>
              <a:spcBef>
                <a:spcPts val="300"/>
              </a:spcBef>
            </a:pPr>
            <a:r>
              <a:rPr lang="en-US" sz="2800" b="1" dirty="0">
                <a:solidFill>
                  <a:schemeClr val="bg1"/>
                </a:solidFill>
              </a:rPr>
              <a:t>A minister of Christ who had who first taught them the truth (Col. 1:7).</a:t>
            </a:r>
          </a:p>
          <a:p>
            <a:pPr marL="1258888" lvl="3" indent="-344488">
              <a:lnSpc>
                <a:spcPct val="95000"/>
              </a:lnSpc>
              <a:spcBef>
                <a:spcPts val="300"/>
              </a:spcBef>
            </a:pPr>
            <a:r>
              <a:rPr lang="en-US" sz="2800" b="1" dirty="0">
                <a:solidFill>
                  <a:schemeClr val="bg1"/>
                </a:solidFill>
              </a:rPr>
              <a:t>He has great zeal for those in Colossae, Hierapolis and Laodicea.</a:t>
            </a:r>
          </a:p>
          <a:p>
            <a:pPr marL="1258888" lvl="3" indent="-344488">
              <a:lnSpc>
                <a:spcPct val="95000"/>
              </a:lnSpc>
              <a:spcBef>
                <a:spcPts val="300"/>
              </a:spcBef>
            </a:pPr>
            <a:r>
              <a:rPr lang="en-US" sz="2800" b="1" dirty="0">
                <a:solidFill>
                  <a:schemeClr val="bg1"/>
                </a:solidFill>
              </a:rPr>
              <a:t>He is now Paul’s fellow prisoner (Phile. 1:23).</a:t>
            </a:r>
          </a:p>
          <a:p>
            <a:pPr marL="682625" lvl="2" indent="-285750">
              <a:lnSpc>
                <a:spcPct val="95000"/>
              </a:lnSpc>
              <a:spcBef>
                <a:spcPts val="300"/>
              </a:spcBef>
            </a:pPr>
            <a:r>
              <a:rPr lang="en-US" sz="3000" b="1" i="1" dirty="0">
                <a:solidFill>
                  <a:schemeClr val="accent4">
                    <a:lumMod val="60000"/>
                    <a:lumOff val="40000"/>
                  </a:schemeClr>
                </a:solidFill>
              </a:rPr>
              <a:t>Greetings and exhortations to various individuals along with signature validation of the authenticity of this epistle and instructions concerning its’ reading and circulation (4:15-18).</a:t>
            </a:r>
          </a:p>
          <a:p>
            <a:pPr marL="1258888" lvl="3" indent="-284163">
              <a:lnSpc>
                <a:spcPct val="95000"/>
              </a:lnSpc>
              <a:spcBef>
                <a:spcPts val="600"/>
              </a:spcBef>
            </a:pPr>
            <a:endParaRPr lang="en-US" sz="2600" b="1" dirty="0">
              <a:solidFill>
                <a:schemeClr val="accent5">
                  <a:lumMod val="40000"/>
                  <a:lumOff val="60000"/>
                </a:schemeClr>
              </a:solidFill>
            </a:endParaRPr>
          </a:p>
        </p:txBody>
      </p:sp>
    </p:spTree>
    <p:extLst>
      <p:ext uri="{BB962C8B-B14F-4D97-AF65-F5344CB8AC3E}">
        <p14:creationId xmlns:p14="http://schemas.microsoft.com/office/powerpoint/2010/main" val="366771057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fade">
                                      <p:cBhvr>
                                        <p:cTn id="12" dur="1000"/>
                                        <p:tgtEl>
                                          <p:spTgt spid="16386">
                                            <p:txEl>
                                              <p:pRg st="2" end="2"/>
                                            </p:txEl>
                                          </p:spTgt>
                                        </p:tgtEl>
                                      </p:cBhvr>
                                    </p:animEffect>
                                    <p:anim calcmode="lin" valueType="num">
                                      <p:cBhvr>
                                        <p:cTn id="13"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animEffect transition="in" filter="fade">
                                      <p:cBhvr>
                                        <p:cTn id="19" dur="1000"/>
                                        <p:tgtEl>
                                          <p:spTgt spid="16386">
                                            <p:txEl>
                                              <p:pRg st="3" end="3"/>
                                            </p:txEl>
                                          </p:spTgt>
                                        </p:tgtEl>
                                      </p:cBhvr>
                                    </p:animEffect>
                                    <p:anim calcmode="lin" valueType="num">
                                      <p:cBhvr>
                                        <p:cTn id="20"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386">
                                            <p:txEl>
                                              <p:pRg st="4" end="4"/>
                                            </p:txEl>
                                          </p:spTgt>
                                        </p:tgtEl>
                                        <p:attrNameLst>
                                          <p:attrName>style.visibility</p:attrName>
                                        </p:attrNameLst>
                                      </p:cBhvr>
                                      <p:to>
                                        <p:strVal val="visible"/>
                                      </p:to>
                                    </p:set>
                                    <p:animEffect transition="in" filter="fade">
                                      <p:cBhvr>
                                        <p:cTn id="26" dur="1000"/>
                                        <p:tgtEl>
                                          <p:spTgt spid="16386">
                                            <p:txEl>
                                              <p:pRg st="4" end="4"/>
                                            </p:txEl>
                                          </p:spTgt>
                                        </p:tgtEl>
                                      </p:cBhvr>
                                    </p:animEffect>
                                    <p:anim calcmode="lin" valueType="num">
                                      <p:cBhvr>
                                        <p:cTn id="27"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63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386">
                                            <p:txEl>
                                              <p:pRg st="5" end="5"/>
                                            </p:txEl>
                                          </p:spTgt>
                                        </p:tgtEl>
                                        <p:attrNameLst>
                                          <p:attrName>style.visibility</p:attrName>
                                        </p:attrNameLst>
                                      </p:cBhvr>
                                      <p:to>
                                        <p:strVal val="visible"/>
                                      </p:to>
                                    </p:set>
                                    <p:animEffect transition="in" filter="fade">
                                      <p:cBhvr>
                                        <p:cTn id="33" dur="1000"/>
                                        <p:tgtEl>
                                          <p:spTgt spid="16386">
                                            <p:txEl>
                                              <p:pRg st="5" end="5"/>
                                            </p:txEl>
                                          </p:spTgt>
                                        </p:tgtEl>
                                      </p:cBhvr>
                                    </p:animEffect>
                                    <p:anim calcmode="lin" valueType="num">
                                      <p:cBhvr>
                                        <p:cTn id="34"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6386">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386">
                                            <p:txEl>
                                              <p:pRg st="6" end="6"/>
                                            </p:txEl>
                                          </p:spTgt>
                                        </p:tgtEl>
                                        <p:attrNameLst>
                                          <p:attrName>style.visibility</p:attrName>
                                        </p:attrNameLst>
                                      </p:cBhvr>
                                      <p:to>
                                        <p:strVal val="visible"/>
                                      </p:to>
                                    </p:set>
                                    <p:animEffect transition="in" filter="fade">
                                      <p:cBhvr>
                                        <p:cTn id="38" dur="1000"/>
                                        <p:tgtEl>
                                          <p:spTgt spid="16386">
                                            <p:txEl>
                                              <p:pRg st="6" end="6"/>
                                            </p:txEl>
                                          </p:spTgt>
                                        </p:tgtEl>
                                      </p:cBhvr>
                                    </p:animEffect>
                                    <p:anim calcmode="lin" valueType="num">
                                      <p:cBhvr>
                                        <p:cTn id="39"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6386">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6386">
                                            <p:txEl>
                                              <p:pRg st="7" end="7"/>
                                            </p:txEl>
                                          </p:spTgt>
                                        </p:tgtEl>
                                        <p:attrNameLst>
                                          <p:attrName>style.visibility</p:attrName>
                                        </p:attrNameLst>
                                      </p:cBhvr>
                                      <p:to>
                                        <p:strVal val="visible"/>
                                      </p:to>
                                    </p:set>
                                    <p:animEffect transition="in" filter="fade">
                                      <p:cBhvr>
                                        <p:cTn id="43" dur="1000"/>
                                        <p:tgtEl>
                                          <p:spTgt spid="16386">
                                            <p:txEl>
                                              <p:pRg st="7" end="7"/>
                                            </p:txEl>
                                          </p:spTgt>
                                        </p:tgtEl>
                                      </p:cBhvr>
                                    </p:animEffect>
                                    <p:anim calcmode="lin" valueType="num">
                                      <p:cBhvr>
                                        <p:cTn id="44" dur="10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16386">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386">
                                            <p:txEl>
                                              <p:pRg st="8" end="8"/>
                                            </p:txEl>
                                          </p:spTgt>
                                        </p:tgtEl>
                                        <p:attrNameLst>
                                          <p:attrName>style.visibility</p:attrName>
                                        </p:attrNameLst>
                                      </p:cBhvr>
                                      <p:to>
                                        <p:strVal val="visible"/>
                                      </p:to>
                                    </p:set>
                                    <p:animEffect transition="in" filter="fade">
                                      <p:cBhvr>
                                        <p:cTn id="48" dur="1000"/>
                                        <p:tgtEl>
                                          <p:spTgt spid="16386">
                                            <p:txEl>
                                              <p:pRg st="8" end="8"/>
                                            </p:txEl>
                                          </p:spTgt>
                                        </p:tgtEl>
                                      </p:cBhvr>
                                    </p:animEffect>
                                    <p:anim calcmode="lin" valueType="num">
                                      <p:cBhvr>
                                        <p:cTn id="49" dur="1000" fill="hold"/>
                                        <p:tgtEl>
                                          <p:spTgt spid="16386">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1638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386">
                                            <p:txEl>
                                              <p:pRg st="9" end="9"/>
                                            </p:txEl>
                                          </p:spTgt>
                                        </p:tgtEl>
                                        <p:attrNameLst>
                                          <p:attrName>style.visibility</p:attrName>
                                        </p:attrNameLst>
                                      </p:cBhvr>
                                      <p:to>
                                        <p:strVal val="visible"/>
                                      </p:to>
                                    </p:set>
                                    <p:animEffect transition="in" filter="fade">
                                      <p:cBhvr>
                                        <p:cTn id="55" dur="1000"/>
                                        <p:tgtEl>
                                          <p:spTgt spid="16386">
                                            <p:txEl>
                                              <p:pRg st="9" end="9"/>
                                            </p:txEl>
                                          </p:spTgt>
                                        </p:tgtEl>
                                      </p:cBhvr>
                                    </p:animEffect>
                                    <p:anim calcmode="lin" valueType="num">
                                      <p:cBhvr>
                                        <p:cTn id="56" dur="1000" fill="hold"/>
                                        <p:tgtEl>
                                          <p:spTgt spid="16386">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1638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509666" y="196771"/>
            <a:ext cx="10716811"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710877" y="1053297"/>
            <a:ext cx="11236284" cy="5804703"/>
          </a:xfrm>
        </p:spPr>
        <p:txBody>
          <a:bodyPr>
            <a:normAutofit/>
          </a:bodyPr>
          <a:lstStyle/>
          <a:p>
            <a:r>
              <a:rPr lang="en-US" sz="3200" b="1" dirty="0">
                <a:solidFill>
                  <a:schemeClr val="bg1"/>
                </a:solidFill>
              </a:rPr>
              <a:t>We must set our </a:t>
            </a:r>
            <a:r>
              <a:rPr lang="en-US" sz="3200" b="1" dirty="0">
                <a:solidFill>
                  <a:schemeClr val="bg1"/>
                </a:solidFill>
                <a:effectLst>
                  <a:glow rad="228600">
                    <a:schemeClr val="accent2">
                      <a:satMod val="175000"/>
                      <a:alpha val="40000"/>
                    </a:schemeClr>
                  </a:glow>
                </a:effectLst>
              </a:rPr>
              <a:t>minds </a:t>
            </a:r>
            <a:r>
              <a:rPr lang="en-US" sz="3200" b="1" dirty="0">
                <a:solidFill>
                  <a:schemeClr val="bg1"/>
                </a:solidFill>
              </a:rPr>
              <a:t>on </a:t>
            </a:r>
            <a:r>
              <a:rPr lang="en-US" sz="3200" b="1" dirty="0">
                <a:solidFill>
                  <a:schemeClr val="bg1"/>
                </a:solidFill>
                <a:effectLst>
                  <a:glow rad="228600">
                    <a:schemeClr val="accent2">
                      <a:satMod val="175000"/>
                      <a:alpha val="40000"/>
                    </a:schemeClr>
                  </a:glow>
                </a:effectLst>
              </a:rPr>
              <a:t>things above.</a:t>
            </a:r>
          </a:p>
          <a:p>
            <a:r>
              <a:rPr lang="en-US" sz="3200" b="1" dirty="0">
                <a:solidFill>
                  <a:schemeClr val="bg1"/>
                </a:solidFill>
                <a:effectLst/>
              </a:rPr>
              <a:t>Our new life in Christ involves putting away sinful behaviors and attitudes and putting on attitudes and behaviors that are Christlike.</a:t>
            </a:r>
          </a:p>
          <a:p>
            <a:r>
              <a:rPr lang="en-US" sz="3200" b="1" dirty="0">
                <a:solidFill>
                  <a:schemeClr val="bg1"/>
                </a:solidFill>
                <a:effectLst/>
              </a:rPr>
              <a:t>When Christ fills our lives, </a:t>
            </a:r>
            <a:r>
              <a:rPr lang="en-US" sz="3200" b="1" dirty="0">
                <a:solidFill>
                  <a:schemeClr val="bg1"/>
                </a:solidFill>
                <a:effectLst>
                  <a:glow rad="228600">
                    <a:schemeClr val="accent2">
                      <a:satMod val="175000"/>
                      <a:alpha val="40000"/>
                    </a:schemeClr>
                  </a:glow>
                </a:effectLst>
              </a:rPr>
              <a:t>every human relationship is changed.</a:t>
            </a:r>
          </a:p>
          <a:p>
            <a:r>
              <a:rPr lang="en-US" sz="3200" b="1" dirty="0">
                <a:solidFill>
                  <a:schemeClr val="bg1"/>
                </a:solidFill>
              </a:rPr>
              <a:t>Our concern for the salvation of others will demonstrate itself in prayer, careful conduct, taking advantage of opportunities, and saying the right things to others.</a:t>
            </a:r>
          </a:p>
          <a:p>
            <a:endParaRPr lang="en-US" sz="3200" b="1" dirty="0">
              <a:solidFill>
                <a:schemeClr val="bg1"/>
              </a:solidFill>
              <a:effectLst/>
            </a:endParaRPr>
          </a:p>
          <a:p>
            <a:endParaRPr lang="en-US" dirty="0"/>
          </a:p>
        </p:txBody>
      </p:sp>
    </p:spTree>
    <p:extLst>
      <p:ext uri="{BB962C8B-B14F-4D97-AF65-F5344CB8AC3E}">
        <p14:creationId xmlns:p14="http://schemas.microsoft.com/office/powerpoint/2010/main" val="2436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38139"/>
            <a:ext cx="7886700" cy="993775"/>
          </a:xfrm>
        </p:spPr>
        <p:txBody>
          <a:bodyPr rtlCol="0">
            <a:normAutofit fontScale="90000"/>
          </a:bodyPr>
          <a:lstStyle/>
          <a:p>
            <a:pPr algn="ctr">
              <a:defRPr/>
            </a:pPr>
            <a:r>
              <a:rPr lang="en-US" sz="4500" b="1" dirty="0">
                <a:solidFill>
                  <a:schemeClr val="bg1"/>
                </a:solidFill>
              </a:rPr>
              <a:t>The Epistle To The Colossians</a:t>
            </a:r>
          </a:p>
        </p:txBody>
      </p:sp>
      <p:sp>
        <p:nvSpPr>
          <p:cNvPr id="16386" name="Content Placeholder 2"/>
          <p:cNvSpPr>
            <a:spLocks noGrp="1"/>
          </p:cNvSpPr>
          <p:nvPr>
            <p:ph idx="1"/>
          </p:nvPr>
        </p:nvSpPr>
        <p:spPr>
          <a:xfrm>
            <a:off x="737016" y="1314713"/>
            <a:ext cx="10717967" cy="5353517"/>
          </a:xfrm>
        </p:spPr>
        <p:txBody>
          <a:bodyPr>
            <a:normAutofit/>
          </a:bodyPr>
          <a:lstStyle/>
          <a:p>
            <a:pPr marL="347663" indent="-347663">
              <a:buFont typeface="Wingdings" pitchFamily="2" charset="2"/>
              <a:buChar char="§"/>
            </a:pPr>
            <a:r>
              <a:rPr lang="en-US" altLang="en-US" sz="3200" b="1" dirty="0">
                <a:solidFill>
                  <a:schemeClr val="bg1"/>
                </a:solidFill>
              </a:rPr>
              <a:t>Theme: </a:t>
            </a:r>
            <a:r>
              <a:rPr lang="en-US" altLang="en-US" sz="3200" b="1" dirty="0">
                <a:solidFill>
                  <a:schemeClr val="bg1"/>
                </a:solidFill>
                <a:effectLst>
                  <a:glow rad="228600">
                    <a:schemeClr val="accent2">
                      <a:satMod val="175000"/>
                      <a:alpha val="40000"/>
                    </a:schemeClr>
                  </a:glow>
                </a:effectLst>
              </a:rPr>
              <a:t>You are Complete in Christ !</a:t>
            </a:r>
          </a:p>
          <a:p>
            <a:pPr marL="347663" indent="-347663">
              <a:buFont typeface="Wingdings" pitchFamily="2" charset="2"/>
              <a:buChar char="§"/>
            </a:pPr>
            <a:r>
              <a:rPr lang="en-US" altLang="en-US" sz="3200" b="1" dirty="0">
                <a:solidFill>
                  <a:schemeClr val="bg1"/>
                </a:solidFill>
              </a:rPr>
              <a:t>Key Verse: “And you are complete in Him, who is the head of all principality and power” (Col. 2.10). </a:t>
            </a:r>
          </a:p>
          <a:p>
            <a:pPr marL="347663" indent="-347663">
              <a:buFont typeface="Wingdings" pitchFamily="2" charset="2"/>
              <a:buChar char="§"/>
            </a:pPr>
            <a:r>
              <a:rPr lang="en-US" altLang="en-US" sz="3200" b="1" dirty="0">
                <a:solidFill>
                  <a:schemeClr val="bg1"/>
                </a:solidFill>
              </a:rPr>
              <a:t>Purpose…</a:t>
            </a:r>
          </a:p>
          <a:p>
            <a:pPr marL="804863" lvl="1" indent="-347663">
              <a:buFont typeface="Wingdings" pitchFamily="2" charset="2"/>
              <a:buChar char="§"/>
            </a:pPr>
            <a:r>
              <a:rPr lang="en-US" altLang="en-US" sz="2900" i="1" dirty="0">
                <a:solidFill>
                  <a:schemeClr val="accent4">
                    <a:lumMod val="60000"/>
                    <a:lumOff val="40000"/>
                  </a:schemeClr>
                </a:solidFill>
              </a:rPr>
              <a:t>To assure the Colossians that Christ is all they need  (1:1-29).</a:t>
            </a:r>
          </a:p>
          <a:p>
            <a:pPr marL="804863" lvl="1" indent="-347663">
              <a:buFont typeface="Wingdings" pitchFamily="2" charset="2"/>
              <a:buChar char="§"/>
            </a:pPr>
            <a:r>
              <a:rPr lang="en-US" altLang="en-US" sz="2900" i="1" dirty="0">
                <a:solidFill>
                  <a:schemeClr val="accent4">
                    <a:lumMod val="60000"/>
                    <a:lumOff val="40000"/>
                  </a:schemeClr>
                </a:solidFill>
              </a:rPr>
              <a:t>To warn them not to let anyone spoil what they have (2: 1-23).</a:t>
            </a:r>
          </a:p>
          <a:p>
            <a:pPr marL="804863" lvl="1" indent="-347663">
              <a:buFont typeface="Wingdings" pitchFamily="2" charset="2"/>
              <a:buChar char="§"/>
            </a:pPr>
            <a:r>
              <a:rPr lang="en-US" altLang="en-US" sz="2900" i="1" dirty="0">
                <a:solidFill>
                  <a:schemeClr val="accent4">
                    <a:lumMod val="60000"/>
                    <a:lumOff val="40000"/>
                  </a:schemeClr>
                </a:solidFill>
              </a:rPr>
              <a:t>To show them a picture of the true child of God (3:1-4:18).</a:t>
            </a:r>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428120613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5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fade">
                                      <p:cBhvr>
                                        <p:cTn id="17" dur="500"/>
                                        <p:tgtEl>
                                          <p:spTgt spid="16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animEffect transition="in" filter="fade">
                                      <p:cBhvr>
                                        <p:cTn id="22" dur="500"/>
                                        <p:tgtEl>
                                          <p:spTgt spid="16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6">
                                            <p:txEl>
                                              <p:pRg st="4" end="4"/>
                                            </p:txEl>
                                          </p:spTgt>
                                        </p:tgtEl>
                                        <p:attrNameLst>
                                          <p:attrName>style.visibility</p:attrName>
                                        </p:attrNameLst>
                                      </p:cBhvr>
                                      <p:to>
                                        <p:strVal val="visible"/>
                                      </p:to>
                                    </p:set>
                                    <p:animEffect transition="in" filter="fade">
                                      <p:cBhvr>
                                        <p:cTn id="27" dur="500"/>
                                        <p:tgtEl>
                                          <p:spTgt spid="163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6">
                                            <p:txEl>
                                              <p:pRg st="5" end="5"/>
                                            </p:txEl>
                                          </p:spTgt>
                                        </p:tgtEl>
                                        <p:attrNameLst>
                                          <p:attrName>style.visibility</p:attrName>
                                        </p:attrNameLst>
                                      </p:cBhvr>
                                      <p:to>
                                        <p:strVal val="visible"/>
                                      </p:to>
                                    </p:set>
                                    <p:animEffect transition="in" filter="fade">
                                      <p:cBhvr>
                                        <p:cTn id="32" dur="500"/>
                                        <p:tgtEl>
                                          <p:spTgt spid="163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Outline of Colossians</a:t>
            </a:r>
          </a:p>
        </p:txBody>
      </p:sp>
      <p:sp>
        <p:nvSpPr>
          <p:cNvPr id="16386" name="Content Placeholder 2"/>
          <p:cNvSpPr>
            <a:spLocks noGrp="1"/>
          </p:cNvSpPr>
          <p:nvPr>
            <p:ph idx="1"/>
          </p:nvPr>
        </p:nvSpPr>
        <p:spPr>
          <a:xfrm>
            <a:off x="914400" y="1362076"/>
            <a:ext cx="10598045" cy="5157785"/>
          </a:xfrm>
        </p:spPr>
        <p:txBody>
          <a:bodyPr>
            <a:normAutofit/>
          </a:bodyPr>
          <a:lstStyle/>
          <a:p>
            <a:pPr marL="0" indent="0">
              <a:lnSpc>
                <a:spcPct val="95000"/>
              </a:lnSpc>
              <a:spcBef>
                <a:spcPts val="600"/>
              </a:spcBef>
              <a:buNone/>
            </a:pPr>
            <a:r>
              <a:rPr lang="en-US" sz="3600" b="1" dirty="0">
                <a:solidFill>
                  <a:schemeClr val="bg1"/>
                </a:solidFill>
              </a:rPr>
              <a:t>I</a:t>
            </a:r>
            <a:r>
              <a:rPr lang="en-US" sz="3600" b="1" i="0" dirty="0">
                <a:solidFill>
                  <a:schemeClr val="bg1"/>
                </a:solidFill>
                <a:effectLst/>
              </a:rPr>
              <a:t>ntroduction (Col. 1:1-14).</a:t>
            </a:r>
            <a:endParaRPr lang="en-US" sz="3600" dirty="0">
              <a:solidFill>
                <a:schemeClr val="bg1"/>
              </a:solidFill>
            </a:endParaRPr>
          </a:p>
          <a:p>
            <a:pPr lvl="1">
              <a:lnSpc>
                <a:spcPct val="95000"/>
              </a:lnSpc>
              <a:spcBef>
                <a:spcPts val="0"/>
              </a:spcBef>
            </a:pPr>
            <a:r>
              <a:rPr lang="en-US" sz="3200" b="1" i="1" dirty="0">
                <a:solidFill>
                  <a:schemeClr val="accent4">
                    <a:lumMod val="60000"/>
                    <a:lumOff val="40000"/>
                  </a:schemeClr>
                </a:solidFill>
                <a:effectLst/>
              </a:rPr>
              <a:t>Salutation  (1:1-2)</a:t>
            </a:r>
          </a:p>
          <a:p>
            <a:pPr lvl="1">
              <a:lnSpc>
                <a:spcPct val="95000"/>
              </a:lnSpc>
              <a:spcBef>
                <a:spcPts val="0"/>
              </a:spcBef>
            </a:pPr>
            <a:r>
              <a:rPr lang="en-US" sz="3200" b="1" i="1" dirty="0">
                <a:solidFill>
                  <a:schemeClr val="accent4">
                    <a:lumMod val="60000"/>
                    <a:lumOff val="40000"/>
                  </a:schemeClr>
                </a:solidFill>
                <a:effectLst/>
              </a:rPr>
              <a:t>Thanksgiving and prayer (1:3-14)</a:t>
            </a:r>
          </a:p>
          <a:p>
            <a:pPr marL="465138" indent="-465138">
              <a:lnSpc>
                <a:spcPct val="95000"/>
              </a:lnSpc>
              <a:spcBef>
                <a:spcPts val="600"/>
              </a:spcBef>
              <a:buFont typeface="+mj-lt"/>
              <a:buAutoNum type="romanUcPeriod"/>
            </a:pPr>
            <a:r>
              <a:rPr lang="en-US" sz="3600" b="1" i="0" dirty="0">
                <a:solidFill>
                  <a:schemeClr val="bg1"/>
                </a:solidFill>
                <a:effectLst/>
              </a:rPr>
              <a:t>The Preeminence Of Christ (Col. 1:15-23). </a:t>
            </a:r>
            <a:endParaRPr lang="en-US" sz="3600" dirty="0">
              <a:solidFill>
                <a:schemeClr val="bg1"/>
              </a:solidFill>
            </a:endParaRPr>
          </a:p>
          <a:p>
            <a:pPr lvl="1">
              <a:lnSpc>
                <a:spcPct val="95000"/>
              </a:lnSpc>
              <a:spcBef>
                <a:spcPts val="0"/>
              </a:spcBef>
            </a:pPr>
            <a:r>
              <a:rPr lang="en-US" sz="3200" b="1" i="1" dirty="0">
                <a:solidFill>
                  <a:schemeClr val="accent4">
                    <a:lumMod val="60000"/>
                    <a:lumOff val="40000"/>
                  </a:schemeClr>
                </a:solidFill>
                <a:effectLst/>
              </a:rPr>
              <a:t>In creation (1:15-17)</a:t>
            </a:r>
            <a:endParaRPr lang="en-US" sz="3200" b="1" i="1" dirty="0">
              <a:solidFill>
                <a:schemeClr val="accent4">
                  <a:lumMod val="60000"/>
                  <a:lumOff val="40000"/>
                </a:schemeClr>
              </a:solidFill>
            </a:endParaRPr>
          </a:p>
          <a:p>
            <a:pPr lvl="1">
              <a:lnSpc>
                <a:spcPct val="95000"/>
              </a:lnSpc>
              <a:spcBef>
                <a:spcPts val="0"/>
              </a:spcBef>
            </a:pPr>
            <a:r>
              <a:rPr lang="en-US" sz="3200" b="1" i="1" dirty="0">
                <a:solidFill>
                  <a:schemeClr val="accent4">
                    <a:lumMod val="60000"/>
                    <a:lumOff val="40000"/>
                  </a:schemeClr>
                </a:solidFill>
              </a:rPr>
              <a:t>I</a:t>
            </a:r>
            <a:r>
              <a:rPr lang="en-US" sz="3200" b="1" i="1" dirty="0">
                <a:solidFill>
                  <a:schemeClr val="accent4">
                    <a:lumMod val="60000"/>
                    <a:lumOff val="40000"/>
                  </a:schemeClr>
                </a:solidFill>
                <a:effectLst/>
              </a:rPr>
              <a:t>n redemption (1:18-23)</a:t>
            </a:r>
          </a:p>
          <a:p>
            <a:pPr marL="344488" indent="-344488">
              <a:lnSpc>
                <a:spcPct val="95000"/>
              </a:lnSpc>
              <a:spcBef>
                <a:spcPts val="600"/>
              </a:spcBef>
              <a:buNone/>
            </a:pPr>
            <a:r>
              <a:rPr lang="en-US" sz="3600" b="1" dirty="0">
                <a:solidFill>
                  <a:schemeClr val="bg1"/>
                </a:solidFill>
              </a:rPr>
              <a:t>II. </a:t>
            </a:r>
            <a:r>
              <a:rPr lang="en-US" sz="3600" b="1" i="0" dirty="0">
                <a:solidFill>
                  <a:schemeClr val="bg1"/>
                </a:solidFill>
                <a:effectLst/>
              </a:rPr>
              <a:t>The Apostle Of Christ (Col. 1:24—2:7)</a:t>
            </a:r>
            <a:endParaRPr lang="en-US" sz="3600" u="sng" dirty="0">
              <a:solidFill>
                <a:schemeClr val="bg1"/>
              </a:solidFill>
            </a:endParaRPr>
          </a:p>
          <a:p>
            <a:pPr lvl="1">
              <a:lnSpc>
                <a:spcPct val="95000"/>
              </a:lnSpc>
              <a:spcBef>
                <a:spcPts val="0"/>
              </a:spcBef>
            </a:pPr>
            <a:r>
              <a:rPr lang="en-US" sz="3200" b="1" i="1" dirty="0">
                <a:solidFill>
                  <a:schemeClr val="accent4">
                    <a:lumMod val="60000"/>
                    <a:lumOff val="40000"/>
                  </a:schemeClr>
                </a:solidFill>
                <a:effectLst/>
              </a:rPr>
              <a:t>Paul's service (1:24-29)</a:t>
            </a:r>
          </a:p>
          <a:p>
            <a:pPr lvl="1">
              <a:lnSpc>
                <a:spcPct val="95000"/>
              </a:lnSpc>
              <a:spcBef>
                <a:spcPts val="0"/>
              </a:spcBef>
            </a:pPr>
            <a:r>
              <a:rPr lang="en-US" sz="3200" b="1" i="1" dirty="0">
                <a:solidFill>
                  <a:schemeClr val="accent4">
                    <a:lumMod val="60000"/>
                    <a:lumOff val="40000"/>
                  </a:schemeClr>
                </a:solidFill>
                <a:effectLst/>
              </a:rPr>
              <a:t>Paul’s concern for the Colossians (2:1-7)</a:t>
            </a:r>
            <a:endParaRPr lang="en-US" sz="3200" b="0" i="1" dirty="0">
              <a:solidFill>
                <a:schemeClr val="accent4">
                  <a:lumMod val="60000"/>
                  <a:lumOff val="40000"/>
                </a:schemeClr>
              </a:solidFill>
              <a:effectLst/>
            </a:endParaRPr>
          </a:p>
          <a:p>
            <a:pPr marL="571500" indent="-571500">
              <a:buFont typeface="+mj-lt"/>
              <a:buAutoNum type="romanUcPeriod"/>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3450727768"/>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Outline of Colossians</a:t>
            </a:r>
          </a:p>
        </p:txBody>
      </p:sp>
      <p:sp>
        <p:nvSpPr>
          <p:cNvPr id="16386" name="Content Placeholder 2"/>
          <p:cNvSpPr>
            <a:spLocks noGrp="1"/>
          </p:cNvSpPr>
          <p:nvPr>
            <p:ph idx="1"/>
          </p:nvPr>
        </p:nvSpPr>
        <p:spPr>
          <a:xfrm>
            <a:off x="524656" y="1362076"/>
            <a:ext cx="10987789" cy="5495924"/>
          </a:xfrm>
        </p:spPr>
        <p:txBody>
          <a:bodyPr>
            <a:normAutofit lnSpcReduction="10000"/>
          </a:bodyPr>
          <a:lstStyle/>
          <a:p>
            <a:pPr marL="0" indent="0" algn="l">
              <a:lnSpc>
                <a:spcPct val="95000"/>
              </a:lnSpc>
              <a:buNone/>
            </a:pPr>
            <a:r>
              <a:rPr lang="en-US" sz="3200" b="1" i="0" dirty="0">
                <a:solidFill>
                  <a:schemeClr val="bg1"/>
                </a:solidFill>
                <a:effectLst/>
              </a:rPr>
              <a:t>III. Warnings Against Colossian Heresy (Col. 2:8-23)</a:t>
            </a:r>
          </a:p>
          <a:p>
            <a:pPr lvl="1" indent="-280988">
              <a:lnSpc>
                <a:spcPct val="95000"/>
              </a:lnSpc>
            </a:pPr>
            <a:r>
              <a:rPr lang="en-US" sz="3000" b="1" i="1" dirty="0">
                <a:solidFill>
                  <a:schemeClr val="accent4">
                    <a:lumMod val="60000"/>
                    <a:lumOff val="40000"/>
                  </a:schemeClr>
                </a:solidFill>
              </a:rPr>
              <a:t>The faith of the Colossians was imperiled by philosophy, Judaism, angel worship, asceticism, and early Gnosticism. </a:t>
            </a:r>
          </a:p>
          <a:p>
            <a:pPr marL="0" indent="0" algn="l">
              <a:lnSpc>
                <a:spcPct val="95000"/>
              </a:lnSpc>
              <a:buNone/>
            </a:pPr>
            <a:r>
              <a:rPr lang="en-US" sz="3200" b="1" i="0" dirty="0">
                <a:solidFill>
                  <a:schemeClr val="bg1"/>
                </a:solidFill>
                <a:effectLst/>
              </a:rPr>
              <a:t>IV. Living Life In Christ (Col. 3:1—4:6)</a:t>
            </a:r>
            <a:endParaRPr lang="en-US" sz="3200" u="sng" dirty="0">
              <a:solidFill>
                <a:schemeClr val="bg1"/>
              </a:solidFill>
            </a:endParaRPr>
          </a:p>
          <a:p>
            <a:pPr lvl="1">
              <a:lnSpc>
                <a:spcPct val="105000"/>
              </a:lnSpc>
              <a:spcBef>
                <a:spcPts val="0"/>
              </a:spcBef>
            </a:pPr>
            <a:r>
              <a:rPr lang="en-US" sz="2800" b="1" i="1" dirty="0">
                <a:solidFill>
                  <a:schemeClr val="accent4">
                    <a:lumMod val="60000"/>
                    <a:lumOff val="40000"/>
                  </a:schemeClr>
                </a:solidFill>
              </a:rPr>
              <a:t>The mind must be set on things above (3:1-4)</a:t>
            </a:r>
          </a:p>
          <a:p>
            <a:pPr lvl="1">
              <a:lnSpc>
                <a:spcPct val="105000"/>
              </a:lnSpc>
              <a:spcBef>
                <a:spcPts val="0"/>
              </a:spcBef>
            </a:pPr>
            <a:r>
              <a:rPr lang="en-US" sz="2800" b="1" i="1" dirty="0">
                <a:solidFill>
                  <a:schemeClr val="accent4">
                    <a:lumMod val="60000"/>
                    <a:lumOff val="40000"/>
                  </a:schemeClr>
                </a:solidFill>
                <a:effectLst/>
              </a:rPr>
              <a:t>Put off the old man, put on the new (3:5-17)</a:t>
            </a:r>
          </a:p>
          <a:p>
            <a:pPr lvl="1">
              <a:lnSpc>
                <a:spcPct val="105000"/>
              </a:lnSpc>
              <a:spcBef>
                <a:spcPts val="0"/>
              </a:spcBef>
            </a:pPr>
            <a:r>
              <a:rPr lang="en-US" sz="2800" b="1" i="1" dirty="0">
                <a:solidFill>
                  <a:schemeClr val="accent4">
                    <a:lumMod val="60000"/>
                    <a:lumOff val="40000"/>
                  </a:schemeClr>
                </a:solidFill>
              </a:rPr>
              <a:t>Relationship responsibilities (3:18-4:6)</a:t>
            </a:r>
          </a:p>
          <a:p>
            <a:pPr marL="0" indent="0">
              <a:lnSpc>
                <a:spcPct val="95000"/>
              </a:lnSpc>
              <a:buNone/>
            </a:pPr>
            <a:r>
              <a:rPr lang="en-US" sz="3200" b="1" dirty="0">
                <a:solidFill>
                  <a:schemeClr val="bg1"/>
                </a:solidFill>
                <a:effectLst/>
              </a:rPr>
              <a:t>V. Paul’s companions (4:7-14)</a:t>
            </a:r>
          </a:p>
          <a:p>
            <a:pPr lvl="1">
              <a:lnSpc>
                <a:spcPct val="105000"/>
              </a:lnSpc>
              <a:spcBef>
                <a:spcPts val="0"/>
              </a:spcBef>
            </a:pPr>
            <a:r>
              <a:rPr lang="en-US" sz="2800" b="1" i="1" dirty="0">
                <a:solidFill>
                  <a:schemeClr val="accent4">
                    <a:lumMod val="60000"/>
                    <a:lumOff val="40000"/>
                  </a:schemeClr>
                </a:solidFill>
              </a:rPr>
              <a:t>Commendations of his coworkers (4:7-9)</a:t>
            </a:r>
          </a:p>
          <a:p>
            <a:pPr lvl="1">
              <a:lnSpc>
                <a:spcPct val="105000"/>
              </a:lnSpc>
              <a:spcBef>
                <a:spcPts val="0"/>
              </a:spcBef>
            </a:pPr>
            <a:r>
              <a:rPr lang="en-US" sz="2800" b="1" i="1" dirty="0">
                <a:solidFill>
                  <a:schemeClr val="accent4">
                    <a:lumMod val="60000"/>
                    <a:lumOff val="40000"/>
                  </a:schemeClr>
                </a:solidFill>
                <a:effectLst/>
              </a:rPr>
              <a:t>Greetings from </a:t>
            </a:r>
            <a:r>
              <a:rPr lang="en-US" sz="2800" b="1" i="1" dirty="0">
                <a:solidFill>
                  <a:schemeClr val="accent4">
                    <a:lumMod val="60000"/>
                    <a:lumOff val="40000"/>
                  </a:schemeClr>
                </a:solidFill>
              </a:rPr>
              <a:t>his friends (4:10-14)</a:t>
            </a:r>
          </a:p>
          <a:p>
            <a:pPr marL="0" indent="0">
              <a:lnSpc>
                <a:spcPct val="95000"/>
              </a:lnSpc>
              <a:buNone/>
            </a:pPr>
            <a:r>
              <a:rPr lang="en-US" sz="3200" b="1" dirty="0">
                <a:solidFill>
                  <a:schemeClr val="bg1"/>
                </a:solidFill>
                <a:effectLst/>
              </a:rPr>
              <a:t>Conclusion (4:15-18)</a:t>
            </a:r>
          </a:p>
          <a:p>
            <a:pPr lvl="1">
              <a:lnSpc>
                <a:spcPct val="95000"/>
              </a:lnSpc>
              <a:spcBef>
                <a:spcPts val="1000"/>
              </a:spcBef>
            </a:pPr>
            <a:endParaRPr lang="en-US" sz="2800" b="1" i="1" dirty="0">
              <a:solidFill>
                <a:schemeClr val="accent4">
                  <a:lumMod val="60000"/>
                  <a:lumOff val="40000"/>
                </a:schemeClr>
              </a:solidFill>
              <a:effectLst/>
              <a:latin typeface="arial" panose="020B0604020202020204" pitchFamily="34" charset="0"/>
            </a:endParaRPr>
          </a:p>
          <a:p>
            <a:pPr lvl="1">
              <a:lnSpc>
                <a:spcPct val="95000"/>
              </a:lnSpc>
              <a:spcBef>
                <a:spcPts val="1000"/>
              </a:spcBef>
            </a:pPr>
            <a:endParaRPr lang="en-US" sz="2800" b="0" i="1" dirty="0">
              <a:solidFill>
                <a:schemeClr val="accent4">
                  <a:lumMod val="60000"/>
                  <a:lumOff val="40000"/>
                </a:schemeClr>
              </a:solidFill>
              <a:effectLst/>
              <a:latin typeface="arial" panose="020B0604020202020204" pitchFamily="34" charset="0"/>
            </a:endParaRPr>
          </a:p>
          <a:p>
            <a:pPr marL="571500" indent="-571500">
              <a:buFont typeface="+mj-lt"/>
              <a:buAutoNum type="romanUcPeriod"/>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1372869765"/>
      </p:ext>
    </p:extLst>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The Epistle to the Colossians</a:t>
            </a:r>
          </a:p>
        </p:txBody>
      </p:sp>
      <p:sp>
        <p:nvSpPr>
          <p:cNvPr id="16386" name="Content Placeholder 2"/>
          <p:cNvSpPr>
            <a:spLocks noGrp="1"/>
          </p:cNvSpPr>
          <p:nvPr>
            <p:ph idx="1"/>
          </p:nvPr>
        </p:nvSpPr>
        <p:spPr>
          <a:xfrm>
            <a:off x="457200" y="1362076"/>
            <a:ext cx="11310079" cy="5495924"/>
          </a:xfrm>
        </p:spPr>
        <p:txBody>
          <a:bodyPr>
            <a:normAutofit lnSpcReduction="10000"/>
          </a:bodyPr>
          <a:lstStyle/>
          <a:p>
            <a:pPr marL="0" indent="0">
              <a:lnSpc>
                <a:spcPct val="95000"/>
              </a:lnSpc>
              <a:spcBef>
                <a:spcPts val="600"/>
              </a:spcBef>
              <a:buNone/>
            </a:pPr>
            <a:r>
              <a:rPr lang="en-US" sz="3600" b="1" dirty="0">
                <a:solidFill>
                  <a:schemeClr val="bg1"/>
                </a:solidFill>
              </a:rPr>
              <a:t>Living Life In Christ (Col. 3:1—4:6)</a:t>
            </a:r>
          </a:p>
          <a:p>
            <a:pPr marL="465138" lvl="1" indent="-344488">
              <a:lnSpc>
                <a:spcPct val="95000"/>
              </a:lnSpc>
              <a:spcBef>
                <a:spcPts val="600"/>
              </a:spcBef>
            </a:pPr>
            <a:r>
              <a:rPr lang="en-US" sz="3200" b="1" i="1" dirty="0">
                <a:solidFill>
                  <a:schemeClr val="accent4">
                    <a:lumMod val="60000"/>
                    <a:lumOff val="40000"/>
                  </a:schemeClr>
                </a:solidFill>
              </a:rPr>
              <a:t>Set you mind on things above (3:1-4)</a:t>
            </a:r>
          </a:p>
          <a:p>
            <a:pPr marL="793750" lvl="2" indent="-328613">
              <a:lnSpc>
                <a:spcPct val="95000"/>
              </a:lnSpc>
              <a:spcBef>
                <a:spcPts val="600"/>
              </a:spcBef>
            </a:pPr>
            <a:r>
              <a:rPr lang="en-US" sz="3000" b="1" dirty="0">
                <a:solidFill>
                  <a:schemeClr val="accent5">
                    <a:lumMod val="40000"/>
                    <a:lumOff val="60000"/>
                  </a:schemeClr>
                </a:solidFill>
              </a:rPr>
              <a:t>Since we have been “raised with Christ” we seek the things above, where Christ is (cf. 2:12-13).</a:t>
            </a:r>
          </a:p>
          <a:p>
            <a:pPr marL="1079500" lvl="3" indent="-225425">
              <a:lnSpc>
                <a:spcPct val="95000"/>
              </a:lnSpc>
              <a:spcBef>
                <a:spcPts val="600"/>
              </a:spcBef>
            </a:pPr>
            <a:r>
              <a:rPr lang="en-US" sz="2800" b="1" i="1" dirty="0">
                <a:solidFill>
                  <a:schemeClr val="bg1"/>
                </a:solidFill>
              </a:rPr>
              <a:t>Our very life is “hidden” with Christ, and it will “appear” when He does (cf. 2 Tim. 1:12).</a:t>
            </a:r>
          </a:p>
          <a:p>
            <a:pPr marL="465138" lvl="1" indent="-344488">
              <a:lnSpc>
                <a:spcPct val="95000"/>
              </a:lnSpc>
              <a:spcBef>
                <a:spcPts val="600"/>
              </a:spcBef>
            </a:pPr>
            <a:r>
              <a:rPr lang="en-US" sz="3200" b="1" i="1" dirty="0">
                <a:solidFill>
                  <a:schemeClr val="accent4">
                    <a:lumMod val="60000"/>
                    <a:lumOff val="40000"/>
                  </a:schemeClr>
                </a:solidFill>
              </a:rPr>
              <a:t>Put off the old man, put on the new (3:5-17)</a:t>
            </a:r>
          </a:p>
          <a:p>
            <a:pPr marL="801688" lvl="2" indent="-284163">
              <a:lnSpc>
                <a:spcPct val="95000"/>
              </a:lnSpc>
              <a:spcBef>
                <a:spcPts val="600"/>
              </a:spcBef>
            </a:pPr>
            <a:r>
              <a:rPr lang="en-US" sz="3000" b="1" dirty="0">
                <a:solidFill>
                  <a:schemeClr val="accent5">
                    <a:lumMod val="40000"/>
                    <a:lumOff val="60000"/>
                  </a:schemeClr>
                </a:solidFill>
                <a:effectLst/>
              </a:rPr>
              <a:t>Behaviors that characterized our old life must be put to death.</a:t>
            </a:r>
          </a:p>
          <a:p>
            <a:pPr marL="1079500" lvl="3" indent="-225425">
              <a:lnSpc>
                <a:spcPct val="95000"/>
              </a:lnSpc>
              <a:spcBef>
                <a:spcPts val="600"/>
              </a:spcBef>
            </a:pPr>
            <a:r>
              <a:rPr lang="en-US" sz="2800" b="1" i="1" dirty="0">
                <a:solidFill>
                  <a:schemeClr val="bg1"/>
                </a:solidFill>
                <a:effectLst/>
              </a:rPr>
              <a:t>The reason is that the “wrath of God” is coming (cf. Eph. 5:6).</a:t>
            </a:r>
          </a:p>
          <a:p>
            <a:pPr marL="1079500" lvl="3" indent="-225425">
              <a:lnSpc>
                <a:spcPct val="95000"/>
              </a:lnSpc>
              <a:spcBef>
                <a:spcPts val="600"/>
              </a:spcBef>
            </a:pPr>
            <a:r>
              <a:rPr lang="en-US" sz="2800" b="1" i="1" dirty="0">
                <a:solidFill>
                  <a:schemeClr val="bg1"/>
                </a:solidFill>
              </a:rPr>
              <a:t>These behaviors include fornication, uncleanness, passion, evil desire, and covetousness, which is idolatry, anger, wrath, malice, blasphemy, filthy language and lying.</a:t>
            </a:r>
            <a:endParaRPr lang="en-US" altLang="en-US" sz="2800" b="1" i="1" dirty="0">
              <a:solidFill>
                <a:schemeClr val="bg1"/>
              </a:solidFill>
            </a:endParaRPr>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46639599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6">
                                            <p:txEl>
                                              <p:pRg st="1" end="1"/>
                                            </p:txEl>
                                          </p:spTgt>
                                        </p:tgtEl>
                                        <p:attrNameLst>
                                          <p:attrName>style.visibility</p:attrName>
                                        </p:attrNameLst>
                                      </p:cBhvr>
                                      <p:to>
                                        <p:strVal val="visible"/>
                                      </p:to>
                                    </p:set>
                                    <p:animEffect transition="in" filter="fade">
                                      <p:cBhvr>
                                        <p:cTn id="14" dur="1000"/>
                                        <p:tgtEl>
                                          <p:spTgt spid="16386">
                                            <p:txEl>
                                              <p:pRg st="1" end="1"/>
                                            </p:txEl>
                                          </p:spTgt>
                                        </p:tgtEl>
                                      </p:cBhvr>
                                    </p:animEffect>
                                    <p:anim calcmode="lin" valueType="num">
                                      <p:cBhvr>
                                        <p:cTn id="15"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animEffect transition="in" filter="fade">
                                      <p:cBhvr>
                                        <p:cTn id="19" dur="1000"/>
                                        <p:tgtEl>
                                          <p:spTgt spid="16386">
                                            <p:txEl>
                                              <p:pRg st="2" end="2"/>
                                            </p:txEl>
                                          </p:spTgt>
                                        </p:tgtEl>
                                      </p:cBhvr>
                                    </p:animEffect>
                                    <p:anim calcmode="lin" valueType="num">
                                      <p:cBhvr>
                                        <p:cTn id="20"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386">
                                            <p:txEl>
                                              <p:pRg st="3" end="3"/>
                                            </p:txEl>
                                          </p:spTgt>
                                        </p:tgtEl>
                                        <p:attrNameLst>
                                          <p:attrName>style.visibility</p:attrName>
                                        </p:attrNameLst>
                                      </p:cBhvr>
                                      <p:to>
                                        <p:strVal val="visible"/>
                                      </p:to>
                                    </p:set>
                                    <p:animEffect transition="in" filter="fade">
                                      <p:cBhvr>
                                        <p:cTn id="24" dur="1000"/>
                                        <p:tgtEl>
                                          <p:spTgt spid="16386">
                                            <p:txEl>
                                              <p:pRg st="3" end="3"/>
                                            </p:txEl>
                                          </p:spTgt>
                                        </p:tgtEl>
                                      </p:cBhvr>
                                    </p:animEffect>
                                    <p:anim calcmode="lin" valueType="num">
                                      <p:cBhvr>
                                        <p:cTn id="25"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386">
                                            <p:txEl>
                                              <p:pRg st="4" end="4"/>
                                            </p:txEl>
                                          </p:spTgt>
                                        </p:tgtEl>
                                        <p:attrNameLst>
                                          <p:attrName>style.visibility</p:attrName>
                                        </p:attrNameLst>
                                      </p:cBhvr>
                                      <p:to>
                                        <p:strVal val="visible"/>
                                      </p:to>
                                    </p:set>
                                    <p:animEffect transition="in" filter="fade">
                                      <p:cBhvr>
                                        <p:cTn id="31" dur="1000"/>
                                        <p:tgtEl>
                                          <p:spTgt spid="16386">
                                            <p:txEl>
                                              <p:pRg st="4" end="4"/>
                                            </p:txEl>
                                          </p:spTgt>
                                        </p:tgtEl>
                                      </p:cBhvr>
                                    </p:animEffect>
                                    <p:anim calcmode="lin" valueType="num">
                                      <p:cBhvr>
                                        <p:cTn id="32"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6386">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386">
                                            <p:txEl>
                                              <p:pRg st="5" end="5"/>
                                            </p:txEl>
                                          </p:spTgt>
                                        </p:tgtEl>
                                        <p:attrNameLst>
                                          <p:attrName>style.visibility</p:attrName>
                                        </p:attrNameLst>
                                      </p:cBhvr>
                                      <p:to>
                                        <p:strVal val="visible"/>
                                      </p:to>
                                    </p:set>
                                    <p:animEffect transition="in" filter="fade">
                                      <p:cBhvr>
                                        <p:cTn id="36" dur="1000"/>
                                        <p:tgtEl>
                                          <p:spTgt spid="16386">
                                            <p:txEl>
                                              <p:pRg st="5" end="5"/>
                                            </p:txEl>
                                          </p:spTgt>
                                        </p:tgtEl>
                                      </p:cBhvr>
                                    </p:animEffect>
                                    <p:anim calcmode="lin" valueType="num">
                                      <p:cBhvr>
                                        <p:cTn id="37"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6386">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386">
                                            <p:txEl>
                                              <p:pRg st="6" end="6"/>
                                            </p:txEl>
                                          </p:spTgt>
                                        </p:tgtEl>
                                        <p:attrNameLst>
                                          <p:attrName>style.visibility</p:attrName>
                                        </p:attrNameLst>
                                      </p:cBhvr>
                                      <p:to>
                                        <p:strVal val="visible"/>
                                      </p:to>
                                    </p:set>
                                    <p:animEffect transition="in" filter="fade">
                                      <p:cBhvr>
                                        <p:cTn id="41" dur="1000"/>
                                        <p:tgtEl>
                                          <p:spTgt spid="16386">
                                            <p:txEl>
                                              <p:pRg st="6" end="6"/>
                                            </p:txEl>
                                          </p:spTgt>
                                        </p:tgtEl>
                                      </p:cBhvr>
                                    </p:animEffect>
                                    <p:anim calcmode="lin" valueType="num">
                                      <p:cBhvr>
                                        <p:cTn id="42"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6386">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386">
                                            <p:txEl>
                                              <p:pRg st="7" end="7"/>
                                            </p:txEl>
                                          </p:spTgt>
                                        </p:tgtEl>
                                        <p:attrNameLst>
                                          <p:attrName>style.visibility</p:attrName>
                                        </p:attrNameLst>
                                      </p:cBhvr>
                                      <p:to>
                                        <p:strVal val="visible"/>
                                      </p:to>
                                    </p:set>
                                    <p:animEffect transition="in" filter="fade">
                                      <p:cBhvr>
                                        <p:cTn id="46" dur="1000"/>
                                        <p:tgtEl>
                                          <p:spTgt spid="16386">
                                            <p:txEl>
                                              <p:pRg st="7" end="7"/>
                                            </p:txEl>
                                          </p:spTgt>
                                        </p:tgtEl>
                                      </p:cBhvr>
                                    </p:animEffect>
                                    <p:anim calcmode="lin" valueType="num">
                                      <p:cBhvr>
                                        <p:cTn id="47" dur="10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638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The Epistle to the Colossians</a:t>
            </a:r>
          </a:p>
        </p:txBody>
      </p:sp>
      <p:sp>
        <p:nvSpPr>
          <p:cNvPr id="16386" name="Content Placeholder 2"/>
          <p:cNvSpPr>
            <a:spLocks noGrp="1"/>
          </p:cNvSpPr>
          <p:nvPr>
            <p:ph idx="1"/>
          </p:nvPr>
        </p:nvSpPr>
        <p:spPr>
          <a:xfrm>
            <a:off x="209862" y="1331914"/>
            <a:ext cx="11982138" cy="5526086"/>
          </a:xfrm>
        </p:spPr>
        <p:txBody>
          <a:bodyPr>
            <a:normAutofit lnSpcReduction="10000"/>
          </a:bodyPr>
          <a:lstStyle/>
          <a:p>
            <a:pPr marL="0" indent="0">
              <a:lnSpc>
                <a:spcPct val="95000"/>
              </a:lnSpc>
              <a:spcBef>
                <a:spcPts val="600"/>
              </a:spcBef>
              <a:buNone/>
            </a:pPr>
            <a:r>
              <a:rPr lang="en-US" sz="3600" b="1" dirty="0">
                <a:solidFill>
                  <a:schemeClr val="bg1"/>
                </a:solidFill>
              </a:rPr>
              <a:t>Living Life In Christ (Col. 3:1—4:6)</a:t>
            </a:r>
          </a:p>
          <a:p>
            <a:pPr marL="465138" lvl="1" indent="-344488">
              <a:lnSpc>
                <a:spcPct val="95000"/>
              </a:lnSpc>
              <a:spcBef>
                <a:spcPts val="600"/>
              </a:spcBef>
            </a:pPr>
            <a:r>
              <a:rPr lang="en-US" sz="3200" b="1" i="1" dirty="0">
                <a:solidFill>
                  <a:schemeClr val="accent4">
                    <a:lumMod val="60000"/>
                    <a:lumOff val="40000"/>
                  </a:schemeClr>
                </a:solidFill>
              </a:rPr>
              <a:t>Put off the old man, put on the new (3:5-17)</a:t>
            </a:r>
          </a:p>
          <a:p>
            <a:pPr marL="801688" lvl="2" indent="-284163">
              <a:lnSpc>
                <a:spcPct val="95000"/>
              </a:lnSpc>
              <a:spcBef>
                <a:spcPts val="600"/>
              </a:spcBef>
            </a:pPr>
            <a:r>
              <a:rPr lang="en-US" sz="3000" b="1" dirty="0">
                <a:solidFill>
                  <a:schemeClr val="accent5">
                    <a:lumMod val="40000"/>
                    <a:lumOff val="60000"/>
                  </a:schemeClr>
                </a:solidFill>
                <a:effectLst/>
              </a:rPr>
              <a:t>We must put on the characteristics and behaviors of a new man.</a:t>
            </a:r>
          </a:p>
          <a:p>
            <a:pPr marL="1079500" lvl="3" indent="-225425">
              <a:lnSpc>
                <a:spcPct val="95000"/>
              </a:lnSpc>
              <a:spcBef>
                <a:spcPts val="600"/>
              </a:spcBef>
            </a:pPr>
            <a:r>
              <a:rPr lang="en-US" sz="2800" b="1" i="1" dirty="0">
                <a:solidFill>
                  <a:schemeClr val="bg1"/>
                </a:solidFill>
                <a:effectLst/>
              </a:rPr>
              <a:t>The new man is recreated </a:t>
            </a:r>
            <a:r>
              <a:rPr lang="en-US" sz="2800" b="1" i="1" dirty="0">
                <a:solidFill>
                  <a:schemeClr val="bg1"/>
                </a:solidFill>
              </a:rPr>
              <a:t>in the image of his Creator (Eph. 4:23-34).</a:t>
            </a:r>
          </a:p>
          <a:p>
            <a:pPr marL="1379538" lvl="4" indent="-300038">
              <a:lnSpc>
                <a:spcPct val="95000"/>
              </a:lnSpc>
              <a:spcBef>
                <a:spcPts val="600"/>
              </a:spcBef>
            </a:pPr>
            <a:r>
              <a:rPr lang="en-US" altLang="en-US" sz="2800" b="1" i="1" dirty="0">
                <a:solidFill>
                  <a:schemeClr val="accent6">
                    <a:lumMod val="40000"/>
                    <a:lumOff val="60000"/>
                  </a:schemeClr>
                </a:solidFill>
              </a:rPr>
              <a:t>Wherein “Christ is all and in all,” no matter ones’ previous cultural or social status.</a:t>
            </a:r>
          </a:p>
          <a:p>
            <a:pPr marL="1079500" lvl="3" indent="-225425">
              <a:lnSpc>
                <a:spcPct val="95000"/>
              </a:lnSpc>
              <a:spcBef>
                <a:spcPts val="600"/>
              </a:spcBef>
            </a:pPr>
            <a:r>
              <a:rPr lang="en-US" altLang="en-US" sz="2900" b="1" i="1" dirty="0">
                <a:solidFill>
                  <a:schemeClr val="bg1"/>
                </a:solidFill>
              </a:rPr>
              <a:t>As the elect of God, we put on tender mercies, kindness, humility, meekness, longsuffering, bearing with one another, and forgiving one another as Christ forgave us.</a:t>
            </a:r>
          </a:p>
          <a:p>
            <a:pPr marL="1379538" lvl="4" indent="-300038">
              <a:lnSpc>
                <a:spcPct val="95000"/>
              </a:lnSpc>
              <a:spcBef>
                <a:spcPts val="600"/>
              </a:spcBef>
            </a:pPr>
            <a:r>
              <a:rPr lang="en-US" altLang="en-US" sz="2800" b="1" i="1" dirty="0">
                <a:solidFill>
                  <a:schemeClr val="accent6">
                    <a:lumMod val="40000"/>
                    <a:lumOff val="60000"/>
                  </a:schemeClr>
                </a:solidFill>
              </a:rPr>
              <a:t>Above all, we put on love, the “bond of perfection”* (1:28; 2:10).</a:t>
            </a:r>
          </a:p>
          <a:p>
            <a:pPr marL="749300" lvl="3" indent="-239713">
              <a:lnSpc>
                <a:spcPct val="95000"/>
              </a:lnSpc>
              <a:spcBef>
                <a:spcPts val="600"/>
              </a:spcBef>
            </a:pPr>
            <a:r>
              <a:rPr lang="en-US" altLang="en-US" sz="3000" b="1" dirty="0">
                <a:solidFill>
                  <a:schemeClr val="accent5">
                    <a:lumMod val="40000"/>
                    <a:lumOff val="60000"/>
                  </a:schemeClr>
                </a:solidFill>
              </a:rPr>
              <a:t>Peace rules as God’s word dwells richly within, expressing itself in thanksgiving, prayer, and song -- doing all “in the name of the Lord.”</a:t>
            </a:r>
          </a:p>
        </p:txBody>
      </p:sp>
    </p:spTree>
    <p:extLst>
      <p:ext uri="{BB962C8B-B14F-4D97-AF65-F5344CB8AC3E}">
        <p14:creationId xmlns:p14="http://schemas.microsoft.com/office/powerpoint/2010/main" val="159794254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animEffect transition="in" filter="fade">
                                      <p:cBhvr>
                                        <p:cTn id="7" dur="1000"/>
                                        <p:tgtEl>
                                          <p:spTgt spid="16386">
                                            <p:txEl>
                                              <p:pRg st="2" end="2"/>
                                            </p:txEl>
                                          </p:spTgt>
                                        </p:tgtEl>
                                      </p:cBhvr>
                                    </p:animEffect>
                                    <p:anim calcmode="lin" valueType="num">
                                      <p:cBhvr>
                                        <p:cTn id="8"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xEl>
                                              <p:pRg st="3" end="3"/>
                                            </p:txEl>
                                          </p:spTgt>
                                        </p:tgtEl>
                                        <p:attrNameLst>
                                          <p:attrName>style.visibility</p:attrName>
                                        </p:attrNameLst>
                                      </p:cBhvr>
                                      <p:to>
                                        <p:strVal val="visible"/>
                                      </p:to>
                                    </p:set>
                                    <p:animEffect transition="in" filter="fade">
                                      <p:cBhvr>
                                        <p:cTn id="12" dur="1000"/>
                                        <p:tgtEl>
                                          <p:spTgt spid="16386">
                                            <p:txEl>
                                              <p:pRg st="3" end="3"/>
                                            </p:txEl>
                                          </p:spTgt>
                                        </p:tgtEl>
                                      </p:cBhvr>
                                    </p:animEffect>
                                    <p:anim calcmode="lin" valueType="num">
                                      <p:cBhvr>
                                        <p:cTn id="13"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386">
                                            <p:txEl>
                                              <p:pRg st="4" end="4"/>
                                            </p:txEl>
                                          </p:spTgt>
                                        </p:tgtEl>
                                        <p:attrNameLst>
                                          <p:attrName>style.visibility</p:attrName>
                                        </p:attrNameLst>
                                      </p:cBhvr>
                                      <p:to>
                                        <p:strVal val="visible"/>
                                      </p:to>
                                    </p:set>
                                    <p:animEffect transition="in" filter="fade">
                                      <p:cBhvr>
                                        <p:cTn id="17" dur="1000"/>
                                        <p:tgtEl>
                                          <p:spTgt spid="16386">
                                            <p:txEl>
                                              <p:pRg st="4" end="4"/>
                                            </p:txEl>
                                          </p:spTgt>
                                        </p:tgtEl>
                                      </p:cBhvr>
                                    </p:animEffect>
                                    <p:anim calcmode="lin" valueType="num">
                                      <p:cBhvr>
                                        <p:cTn id="18"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63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386">
                                            <p:txEl>
                                              <p:pRg st="5" end="5"/>
                                            </p:txEl>
                                          </p:spTgt>
                                        </p:tgtEl>
                                        <p:attrNameLst>
                                          <p:attrName>style.visibility</p:attrName>
                                        </p:attrNameLst>
                                      </p:cBhvr>
                                      <p:to>
                                        <p:strVal val="visible"/>
                                      </p:to>
                                    </p:set>
                                    <p:animEffect transition="in" filter="fade">
                                      <p:cBhvr>
                                        <p:cTn id="24" dur="1000"/>
                                        <p:tgtEl>
                                          <p:spTgt spid="16386">
                                            <p:txEl>
                                              <p:pRg st="5" end="5"/>
                                            </p:txEl>
                                          </p:spTgt>
                                        </p:tgtEl>
                                      </p:cBhvr>
                                    </p:animEffect>
                                    <p:anim calcmode="lin" valueType="num">
                                      <p:cBhvr>
                                        <p:cTn id="25"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6386">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386">
                                            <p:txEl>
                                              <p:pRg st="6" end="6"/>
                                            </p:txEl>
                                          </p:spTgt>
                                        </p:tgtEl>
                                        <p:attrNameLst>
                                          <p:attrName>style.visibility</p:attrName>
                                        </p:attrNameLst>
                                      </p:cBhvr>
                                      <p:to>
                                        <p:strVal val="visible"/>
                                      </p:to>
                                    </p:set>
                                    <p:animEffect transition="in" filter="fade">
                                      <p:cBhvr>
                                        <p:cTn id="29" dur="1000"/>
                                        <p:tgtEl>
                                          <p:spTgt spid="16386">
                                            <p:txEl>
                                              <p:pRg st="6" end="6"/>
                                            </p:txEl>
                                          </p:spTgt>
                                        </p:tgtEl>
                                      </p:cBhvr>
                                    </p:animEffect>
                                    <p:anim calcmode="lin" valueType="num">
                                      <p:cBhvr>
                                        <p:cTn id="30"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1638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386">
                                            <p:txEl>
                                              <p:pRg st="7" end="7"/>
                                            </p:txEl>
                                          </p:spTgt>
                                        </p:tgtEl>
                                        <p:attrNameLst>
                                          <p:attrName>style.visibility</p:attrName>
                                        </p:attrNameLst>
                                      </p:cBhvr>
                                      <p:to>
                                        <p:strVal val="visible"/>
                                      </p:to>
                                    </p:set>
                                    <p:animEffect transition="in" filter="fade">
                                      <p:cBhvr>
                                        <p:cTn id="36" dur="1000"/>
                                        <p:tgtEl>
                                          <p:spTgt spid="16386">
                                            <p:txEl>
                                              <p:pRg st="7" end="7"/>
                                            </p:txEl>
                                          </p:spTgt>
                                        </p:tgtEl>
                                      </p:cBhvr>
                                    </p:animEffect>
                                    <p:anim calcmode="lin" valueType="num">
                                      <p:cBhvr>
                                        <p:cTn id="37" dur="10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638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The Epistle to the Colossians</a:t>
            </a:r>
          </a:p>
        </p:txBody>
      </p:sp>
      <p:sp>
        <p:nvSpPr>
          <p:cNvPr id="16386" name="Content Placeholder 2"/>
          <p:cNvSpPr>
            <a:spLocks noGrp="1"/>
          </p:cNvSpPr>
          <p:nvPr>
            <p:ph idx="1"/>
          </p:nvPr>
        </p:nvSpPr>
        <p:spPr>
          <a:xfrm>
            <a:off x="209862" y="1331914"/>
            <a:ext cx="11982138" cy="5526086"/>
          </a:xfrm>
        </p:spPr>
        <p:txBody>
          <a:bodyPr>
            <a:normAutofit/>
          </a:bodyPr>
          <a:lstStyle/>
          <a:p>
            <a:pPr marL="0" indent="0">
              <a:lnSpc>
                <a:spcPct val="95000"/>
              </a:lnSpc>
              <a:spcBef>
                <a:spcPts val="600"/>
              </a:spcBef>
              <a:buNone/>
            </a:pPr>
            <a:r>
              <a:rPr lang="en-US" sz="3600" b="1" dirty="0">
                <a:solidFill>
                  <a:schemeClr val="bg1"/>
                </a:solidFill>
              </a:rPr>
              <a:t>Living Life In Christ (Col. 3:1—4:6)</a:t>
            </a:r>
          </a:p>
          <a:p>
            <a:pPr marL="465138" lvl="1" indent="-344488">
              <a:lnSpc>
                <a:spcPct val="95000"/>
              </a:lnSpc>
              <a:spcBef>
                <a:spcPts val="600"/>
              </a:spcBef>
            </a:pPr>
            <a:r>
              <a:rPr lang="en-US" sz="3200" b="1" i="1" dirty="0">
                <a:solidFill>
                  <a:schemeClr val="accent4">
                    <a:lumMod val="60000"/>
                    <a:lumOff val="40000"/>
                  </a:schemeClr>
                </a:solidFill>
              </a:rPr>
              <a:t>Relationship responsibilities (3:18-4:6; cf. 2 Cor. 5:16-17).</a:t>
            </a:r>
          </a:p>
          <a:p>
            <a:pPr marL="801688" lvl="2" indent="-284163">
              <a:lnSpc>
                <a:spcPct val="95000"/>
              </a:lnSpc>
              <a:spcBef>
                <a:spcPts val="300"/>
              </a:spcBef>
            </a:pPr>
            <a:r>
              <a:rPr lang="en-US" sz="3000" b="1" dirty="0">
                <a:solidFill>
                  <a:schemeClr val="accent5">
                    <a:lumMod val="40000"/>
                    <a:lumOff val="60000"/>
                  </a:schemeClr>
                </a:solidFill>
              </a:rPr>
              <a:t>Wives, submit to your own husbands, as is fitting in the Lord. </a:t>
            </a:r>
          </a:p>
          <a:p>
            <a:pPr marL="801688" lvl="2" indent="-284163">
              <a:lnSpc>
                <a:spcPct val="95000"/>
              </a:lnSpc>
              <a:spcBef>
                <a:spcPts val="300"/>
              </a:spcBef>
            </a:pPr>
            <a:r>
              <a:rPr lang="en-US" sz="3000" b="1" dirty="0">
                <a:solidFill>
                  <a:schemeClr val="accent5">
                    <a:lumMod val="40000"/>
                    <a:lumOff val="60000"/>
                  </a:schemeClr>
                </a:solidFill>
              </a:rPr>
              <a:t>Husbands, love your wives and do not be bitter toward them. </a:t>
            </a:r>
          </a:p>
          <a:p>
            <a:pPr marL="801688" lvl="2" indent="-284163">
              <a:lnSpc>
                <a:spcPct val="95000"/>
              </a:lnSpc>
              <a:spcBef>
                <a:spcPts val="300"/>
              </a:spcBef>
            </a:pPr>
            <a:r>
              <a:rPr lang="en-US" sz="3000" b="1" dirty="0">
                <a:solidFill>
                  <a:schemeClr val="accent5">
                    <a:lumMod val="40000"/>
                    <a:lumOff val="60000"/>
                  </a:schemeClr>
                </a:solidFill>
              </a:rPr>
              <a:t>Children, obey your parents in all things.</a:t>
            </a:r>
          </a:p>
          <a:p>
            <a:pPr marL="801688" lvl="2" indent="-284163">
              <a:lnSpc>
                <a:spcPct val="95000"/>
              </a:lnSpc>
              <a:spcBef>
                <a:spcPts val="300"/>
              </a:spcBef>
            </a:pPr>
            <a:r>
              <a:rPr lang="en-US" sz="3000" b="1" dirty="0">
                <a:solidFill>
                  <a:schemeClr val="accent5">
                    <a:lumMod val="40000"/>
                    <a:lumOff val="60000"/>
                  </a:schemeClr>
                </a:solidFill>
              </a:rPr>
              <a:t>Fathers, do not provoke your children, lest they be discouraged.</a:t>
            </a:r>
          </a:p>
          <a:p>
            <a:pPr marL="801688" lvl="2" indent="-284163">
              <a:lnSpc>
                <a:spcPct val="95000"/>
              </a:lnSpc>
              <a:spcBef>
                <a:spcPts val="300"/>
              </a:spcBef>
            </a:pPr>
            <a:r>
              <a:rPr lang="en-US" sz="2800" b="1" dirty="0">
                <a:solidFill>
                  <a:schemeClr val="accent5">
                    <a:lumMod val="40000"/>
                    <a:lumOff val="60000"/>
                  </a:schemeClr>
                </a:solidFill>
              </a:rPr>
              <a:t>Bondservants, obey your masters in all things.</a:t>
            </a:r>
            <a:endParaRPr lang="en-US" sz="2800" b="1" dirty="0">
              <a:solidFill>
                <a:schemeClr val="accent5">
                  <a:lumMod val="40000"/>
                  <a:lumOff val="60000"/>
                </a:schemeClr>
              </a:solidFill>
              <a:effectLst/>
            </a:endParaRPr>
          </a:p>
          <a:p>
            <a:pPr marL="1079500" lvl="3" indent="-225425">
              <a:lnSpc>
                <a:spcPct val="95000"/>
              </a:lnSpc>
              <a:spcBef>
                <a:spcPts val="300"/>
              </a:spcBef>
            </a:pPr>
            <a:r>
              <a:rPr lang="en-US" sz="2800" b="1" i="1" dirty="0">
                <a:solidFill>
                  <a:schemeClr val="bg1"/>
                </a:solidFill>
                <a:effectLst/>
              </a:rPr>
              <a:t>Do your best with a good attitude because you serve the Lord Christ.</a:t>
            </a:r>
          </a:p>
          <a:p>
            <a:pPr marL="1079500" lvl="3" indent="-225425">
              <a:lnSpc>
                <a:spcPct val="95000"/>
              </a:lnSpc>
              <a:spcBef>
                <a:spcPts val="300"/>
              </a:spcBef>
            </a:pPr>
            <a:r>
              <a:rPr lang="en-US" sz="2800" b="1" i="1" dirty="0">
                <a:solidFill>
                  <a:schemeClr val="bg1"/>
                </a:solidFill>
              </a:rPr>
              <a:t>Whoever does wrong will be repaid for it, no matter who he is.</a:t>
            </a:r>
          </a:p>
          <a:p>
            <a:pPr marL="801688" lvl="2" indent="-284163">
              <a:lnSpc>
                <a:spcPct val="95000"/>
              </a:lnSpc>
              <a:spcBef>
                <a:spcPts val="300"/>
              </a:spcBef>
            </a:pPr>
            <a:r>
              <a:rPr lang="en-US" sz="3000" b="1" dirty="0">
                <a:solidFill>
                  <a:schemeClr val="accent5">
                    <a:lumMod val="40000"/>
                    <a:lumOff val="60000"/>
                  </a:schemeClr>
                </a:solidFill>
              </a:rPr>
              <a:t>Masters, give your bondservants what is just and fair, knowing that you also have a Master in heaven (4:1).</a:t>
            </a:r>
          </a:p>
        </p:txBody>
      </p:sp>
    </p:spTree>
    <p:extLst>
      <p:ext uri="{BB962C8B-B14F-4D97-AF65-F5344CB8AC3E}">
        <p14:creationId xmlns:p14="http://schemas.microsoft.com/office/powerpoint/2010/main" val="200455692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6">
                                            <p:txEl>
                                              <p:pRg st="2" end="2"/>
                                            </p:txEl>
                                          </p:spTgt>
                                        </p:tgtEl>
                                        <p:attrNameLst>
                                          <p:attrName>style.visibility</p:attrName>
                                        </p:attrNameLst>
                                      </p:cBhvr>
                                      <p:to>
                                        <p:strVal val="visible"/>
                                      </p:to>
                                    </p:set>
                                    <p:animEffect transition="in" filter="fade">
                                      <p:cBhvr>
                                        <p:cTn id="14" dur="1000"/>
                                        <p:tgtEl>
                                          <p:spTgt spid="16386">
                                            <p:txEl>
                                              <p:pRg st="2" end="2"/>
                                            </p:txEl>
                                          </p:spTgt>
                                        </p:tgtEl>
                                      </p:cBhvr>
                                    </p:animEffect>
                                    <p:anim calcmode="lin" valueType="num">
                                      <p:cBhvr>
                                        <p:cTn id="15"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6">
                                            <p:txEl>
                                              <p:pRg st="3" end="3"/>
                                            </p:txEl>
                                          </p:spTgt>
                                        </p:tgtEl>
                                        <p:attrNameLst>
                                          <p:attrName>style.visibility</p:attrName>
                                        </p:attrNameLst>
                                      </p:cBhvr>
                                      <p:to>
                                        <p:strVal val="visible"/>
                                      </p:to>
                                    </p:set>
                                    <p:animEffect transition="in" filter="fade">
                                      <p:cBhvr>
                                        <p:cTn id="21" dur="1000"/>
                                        <p:tgtEl>
                                          <p:spTgt spid="16386">
                                            <p:txEl>
                                              <p:pRg st="3" end="3"/>
                                            </p:txEl>
                                          </p:spTgt>
                                        </p:tgtEl>
                                      </p:cBhvr>
                                    </p:animEffect>
                                    <p:anim calcmode="lin" valueType="num">
                                      <p:cBhvr>
                                        <p:cTn id="22"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86">
                                            <p:txEl>
                                              <p:pRg st="4" end="4"/>
                                            </p:txEl>
                                          </p:spTgt>
                                        </p:tgtEl>
                                        <p:attrNameLst>
                                          <p:attrName>style.visibility</p:attrName>
                                        </p:attrNameLst>
                                      </p:cBhvr>
                                      <p:to>
                                        <p:strVal val="visible"/>
                                      </p:to>
                                    </p:set>
                                    <p:animEffect transition="in" filter="fade">
                                      <p:cBhvr>
                                        <p:cTn id="28" dur="1000"/>
                                        <p:tgtEl>
                                          <p:spTgt spid="16386">
                                            <p:txEl>
                                              <p:pRg st="4" end="4"/>
                                            </p:txEl>
                                          </p:spTgt>
                                        </p:tgtEl>
                                      </p:cBhvr>
                                    </p:animEffect>
                                    <p:anim calcmode="lin" valueType="num">
                                      <p:cBhvr>
                                        <p:cTn id="29"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3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86">
                                            <p:txEl>
                                              <p:pRg st="5" end="5"/>
                                            </p:txEl>
                                          </p:spTgt>
                                        </p:tgtEl>
                                        <p:attrNameLst>
                                          <p:attrName>style.visibility</p:attrName>
                                        </p:attrNameLst>
                                      </p:cBhvr>
                                      <p:to>
                                        <p:strVal val="visible"/>
                                      </p:to>
                                    </p:set>
                                    <p:animEffect transition="in" filter="fade">
                                      <p:cBhvr>
                                        <p:cTn id="35" dur="1000"/>
                                        <p:tgtEl>
                                          <p:spTgt spid="16386">
                                            <p:txEl>
                                              <p:pRg st="5" end="5"/>
                                            </p:txEl>
                                          </p:spTgt>
                                        </p:tgtEl>
                                      </p:cBhvr>
                                    </p:animEffect>
                                    <p:anim calcmode="lin" valueType="num">
                                      <p:cBhvr>
                                        <p:cTn id="36"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386">
                                            <p:txEl>
                                              <p:pRg st="6" end="6"/>
                                            </p:txEl>
                                          </p:spTgt>
                                        </p:tgtEl>
                                        <p:attrNameLst>
                                          <p:attrName>style.visibility</p:attrName>
                                        </p:attrNameLst>
                                      </p:cBhvr>
                                      <p:to>
                                        <p:strVal val="visible"/>
                                      </p:to>
                                    </p:set>
                                    <p:animEffect transition="in" filter="fade">
                                      <p:cBhvr>
                                        <p:cTn id="42" dur="1000"/>
                                        <p:tgtEl>
                                          <p:spTgt spid="16386">
                                            <p:txEl>
                                              <p:pRg st="6" end="6"/>
                                            </p:txEl>
                                          </p:spTgt>
                                        </p:tgtEl>
                                      </p:cBhvr>
                                    </p:animEffect>
                                    <p:anim calcmode="lin" valueType="num">
                                      <p:cBhvr>
                                        <p:cTn id="43"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6386">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386">
                                            <p:txEl>
                                              <p:pRg st="7" end="7"/>
                                            </p:txEl>
                                          </p:spTgt>
                                        </p:tgtEl>
                                        <p:attrNameLst>
                                          <p:attrName>style.visibility</p:attrName>
                                        </p:attrNameLst>
                                      </p:cBhvr>
                                      <p:to>
                                        <p:strVal val="visible"/>
                                      </p:to>
                                    </p:set>
                                    <p:animEffect transition="in" filter="fade">
                                      <p:cBhvr>
                                        <p:cTn id="47" dur="1000"/>
                                        <p:tgtEl>
                                          <p:spTgt spid="16386">
                                            <p:txEl>
                                              <p:pRg st="7" end="7"/>
                                            </p:txEl>
                                          </p:spTgt>
                                        </p:tgtEl>
                                      </p:cBhvr>
                                    </p:animEffect>
                                    <p:anim calcmode="lin" valueType="num">
                                      <p:cBhvr>
                                        <p:cTn id="48" dur="10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386">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386">
                                            <p:txEl>
                                              <p:pRg st="8" end="8"/>
                                            </p:txEl>
                                          </p:spTgt>
                                        </p:tgtEl>
                                        <p:attrNameLst>
                                          <p:attrName>style.visibility</p:attrName>
                                        </p:attrNameLst>
                                      </p:cBhvr>
                                      <p:to>
                                        <p:strVal val="visible"/>
                                      </p:to>
                                    </p:set>
                                    <p:animEffect transition="in" filter="fade">
                                      <p:cBhvr>
                                        <p:cTn id="52" dur="1000"/>
                                        <p:tgtEl>
                                          <p:spTgt spid="16386">
                                            <p:txEl>
                                              <p:pRg st="8" end="8"/>
                                            </p:txEl>
                                          </p:spTgt>
                                        </p:tgtEl>
                                      </p:cBhvr>
                                    </p:animEffect>
                                    <p:anim calcmode="lin" valueType="num">
                                      <p:cBhvr>
                                        <p:cTn id="53" dur="1000" fill="hold"/>
                                        <p:tgtEl>
                                          <p:spTgt spid="16386">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638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6386">
                                            <p:txEl>
                                              <p:pRg st="9" end="9"/>
                                            </p:txEl>
                                          </p:spTgt>
                                        </p:tgtEl>
                                        <p:attrNameLst>
                                          <p:attrName>style.visibility</p:attrName>
                                        </p:attrNameLst>
                                      </p:cBhvr>
                                      <p:to>
                                        <p:strVal val="visible"/>
                                      </p:to>
                                    </p:set>
                                    <p:animEffect transition="in" filter="fade">
                                      <p:cBhvr>
                                        <p:cTn id="59" dur="1000"/>
                                        <p:tgtEl>
                                          <p:spTgt spid="16386">
                                            <p:txEl>
                                              <p:pRg st="9" end="9"/>
                                            </p:txEl>
                                          </p:spTgt>
                                        </p:tgtEl>
                                      </p:cBhvr>
                                    </p:animEffect>
                                    <p:anim calcmode="lin" valueType="num">
                                      <p:cBhvr>
                                        <p:cTn id="60" dur="1000" fill="hold"/>
                                        <p:tgtEl>
                                          <p:spTgt spid="16386">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1638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The Epistle to the Colossians</a:t>
            </a:r>
          </a:p>
        </p:txBody>
      </p:sp>
      <p:sp>
        <p:nvSpPr>
          <p:cNvPr id="16386" name="Content Placeholder 2"/>
          <p:cNvSpPr>
            <a:spLocks noGrp="1"/>
          </p:cNvSpPr>
          <p:nvPr>
            <p:ph idx="1"/>
          </p:nvPr>
        </p:nvSpPr>
        <p:spPr>
          <a:xfrm>
            <a:off x="209862" y="1331914"/>
            <a:ext cx="11982138" cy="5526086"/>
          </a:xfrm>
        </p:spPr>
        <p:txBody>
          <a:bodyPr>
            <a:normAutofit/>
          </a:bodyPr>
          <a:lstStyle/>
          <a:p>
            <a:pPr marL="0" indent="0">
              <a:lnSpc>
                <a:spcPct val="95000"/>
              </a:lnSpc>
              <a:spcBef>
                <a:spcPts val="600"/>
              </a:spcBef>
              <a:buNone/>
            </a:pPr>
            <a:r>
              <a:rPr lang="en-US" sz="3600" b="1" dirty="0">
                <a:solidFill>
                  <a:schemeClr val="bg1"/>
                </a:solidFill>
              </a:rPr>
              <a:t>Living Life In Christ (Col. 3:1—4:6)</a:t>
            </a:r>
          </a:p>
          <a:p>
            <a:pPr marL="465138" lvl="1" indent="-344488">
              <a:lnSpc>
                <a:spcPct val="95000"/>
              </a:lnSpc>
              <a:spcBef>
                <a:spcPts val="300"/>
              </a:spcBef>
            </a:pPr>
            <a:r>
              <a:rPr lang="en-US" sz="3200" b="1" i="1" dirty="0">
                <a:solidFill>
                  <a:schemeClr val="accent4">
                    <a:lumMod val="60000"/>
                    <a:lumOff val="40000"/>
                  </a:schemeClr>
                </a:solidFill>
              </a:rPr>
              <a:t>Relationship responsibilities (3:18-4:6)</a:t>
            </a:r>
          </a:p>
          <a:p>
            <a:pPr marL="801688" lvl="2" indent="-284163">
              <a:lnSpc>
                <a:spcPct val="95000"/>
              </a:lnSpc>
              <a:spcBef>
                <a:spcPts val="300"/>
              </a:spcBef>
            </a:pPr>
            <a:r>
              <a:rPr lang="en-US" sz="2800" b="1" dirty="0">
                <a:solidFill>
                  <a:schemeClr val="accent5">
                    <a:lumMod val="40000"/>
                    <a:lumOff val="60000"/>
                  </a:schemeClr>
                </a:solidFill>
              </a:rPr>
              <a:t>Continue earnestly in prayer, being vigilant in it with thanksgiving (4:2).</a:t>
            </a:r>
          </a:p>
          <a:p>
            <a:pPr marL="801688" lvl="2" indent="-284163">
              <a:lnSpc>
                <a:spcPct val="95000"/>
              </a:lnSpc>
              <a:spcBef>
                <a:spcPts val="300"/>
              </a:spcBef>
            </a:pPr>
            <a:r>
              <a:rPr lang="en-US" sz="2800" b="1" dirty="0">
                <a:solidFill>
                  <a:schemeClr val="accent5">
                    <a:lumMod val="40000"/>
                    <a:lumOff val="60000"/>
                  </a:schemeClr>
                </a:solidFill>
              </a:rPr>
              <a:t>Be concerned about sharing the gospel with others (4:3-6).</a:t>
            </a:r>
          </a:p>
          <a:p>
            <a:pPr marL="1139825" lvl="3" indent="-285750">
              <a:lnSpc>
                <a:spcPct val="95000"/>
              </a:lnSpc>
              <a:spcBef>
                <a:spcPts val="300"/>
              </a:spcBef>
            </a:pPr>
            <a:r>
              <a:rPr lang="en-US" sz="2800" b="1" i="1" dirty="0">
                <a:solidFill>
                  <a:schemeClr val="bg1"/>
                </a:solidFill>
              </a:rPr>
              <a:t>Pray for opportunities and suitable speech for preachers (4:3-4).</a:t>
            </a:r>
          </a:p>
          <a:p>
            <a:pPr marL="1139825" lvl="3" indent="-285750">
              <a:lnSpc>
                <a:spcPct val="95000"/>
              </a:lnSpc>
              <a:spcBef>
                <a:spcPts val="300"/>
              </a:spcBef>
            </a:pPr>
            <a:r>
              <a:rPr lang="en-US" sz="2800" b="1" i="1" dirty="0">
                <a:solidFill>
                  <a:schemeClr val="bg1"/>
                </a:solidFill>
              </a:rPr>
              <a:t>Make wise use of your own opportunities, and make sure that your speech is “with grace, seasoned with salt” – well informed and wise (4:5-6; cf. Prov. 25:11).</a:t>
            </a:r>
          </a:p>
          <a:p>
            <a:pPr marL="682625" lvl="2" indent="-285750">
              <a:lnSpc>
                <a:spcPct val="95000"/>
              </a:lnSpc>
              <a:spcBef>
                <a:spcPts val="300"/>
              </a:spcBef>
            </a:pPr>
            <a:endParaRPr lang="en-US" sz="2800" b="1" dirty="0">
              <a:solidFill>
                <a:schemeClr val="accent5">
                  <a:lumMod val="40000"/>
                  <a:lumOff val="60000"/>
                </a:schemeClr>
              </a:solidFill>
            </a:endParaRPr>
          </a:p>
          <a:p>
            <a:pPr marL="1258888" lvl="3" indent="-284163">
              <a:lnSpc>
                <a:spcPct val="95000"/>
              </a:lnSpc>
              <a:spcBef>
                <a:spcPts val="600"/>
              </a:spcBef>
            </a:pPr>
            <a:endParaRPr lang="en-US" sz="2600" b="1" dirty="0">
              <a:solidFill>
                <a:schemeClr val="accent5">
                  <a:lumMod val="40000"/>
                  <a:lumOff val="60000"/>
                </a:schemeClr>
              </a:solidFill>
            </a:endParaRPr>
          </a:p>
        </p:txBody>
      </p:sp>
    </p:spTree>
    <p:extLst>
      <p:ext uri="{BB962C8B-B14F-4D97-AF65-F5344CB8AC3E}">
        <p14:creationId xmlns:p14="http://schemas.microsoft.com/office/powerpoint/2010/main" val="375263294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6">
                                            <p:txEl>
                                              <p:pRg st="2" end="2"/>
                                            </p:txEl>
                                          </p:spTgt>
                                        </p:tgtEl>
                                        <p:attrNameLst>
                                          <p:attrName>style.visibility</p:attrName>
                                        </p:attrNameLst>
                                      </p:cBhvr>
                                      <p:to>
                                        <p:strVal val="visible"/>
                                      </p:to>
                                    </p:set>
                                    <p:animEffect transition="in" filter="fade">
                                      <p:cBhvr>
                                        <p:cTn id="14" dur="1000"/>
                                        <p:tgtEl>
                                          <p:spTgt spid="16386">
                                            <p:txEl>
                                              <p:pRg st="2" end="2"/>
                                            </p:txEl>
                                          </p:spTgt>
                                        </p:tgtEl>
                                      </p:cBhvr>
                                    </p:animEffect>
                                    <p:anim calcmode="lin" valueType="num">
                                      <p:cBhvr>
                                        <p:cTn id="15"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6">
                                            <p:txEl>
                                              <p:pRg st="3" end="3"/>
                                            </p:txEl>
                                          </p:spTgt>
                                        </p:tgtEl>
                                        <p:attrNameLst>
                                          <p:attrName>style.visibility</p:attrName>
                                        </p:attrNameLst>
                                      </p:cBhvr>
                                      <p:to>
                                        <p:strVal val="visible"/>
                                      </p:to>
                                    </p:set>
                                    <p:animEffect transition="in" filter="fade">
                                      <p:cBhvr>
                                        <p:cTn id="21" dur="1000"/>
                                        <p:tgtEl>
                                          <p:spTgt spid="16386">
                                            <p:txEl>
                                              <p:pRg st="3" end="3"/>
                                            </p:txEl>
                                          </p:spTgt>
                                        </p:tgtEl>
                                      </p:cBhvr>
                                    </p:animEffect>
                                    <p:anim calcmode="lin" valueType="num">
                                      <p:cBhvr>
                                        <p:cTn id="22"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386">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386">
                                            <p:txEl>
                                              <p:pRg st="4" end="4"/>
                                            </p:txEl>
                                          </p:spTgt>
                                        </p:tgtEl>
                                        <p:attrNameLst>
                                          <p:attrName>style.visibility</p:attrName>
                                        </p:attrNameLst>
                                      </p:cBhvr>
                                      <p:to>
                                        <p:strVal val="visible"/>
                                      </p:to>
                                    </p:set>
                                    <p:animEffect transition="in" filter="fade">
                                      <p:cBhvr>
                                        <p:cTn id="26" dur="1000"/>
                                        <p:tgtEl>
                                          <p:spTgt spid="16386">
                                            <p:txEl>
                                              <p:pRg st="4" end="4"/>
                                            </p:txEl>
                                          </p:spTgt>
                                        </p:tgtEl>
                                      </p:cBhvr>
                                    </p:animEffect>
                                    <p:anim calcmode="lin" valueType="num">
                                      <p:cBhvr>
                                        <p:cTn id="27"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6386">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386">
                                            <p:txEl>
                                              <p:pRg st="5" end="5"/>
                                            </p:txEl>
                                          </p:spTgt>
                                        </p:tgtEl>
                                        <p:attrNameLst>
                                          <p:attrName>style.visibility</p:attrName>
                                        </p:attrNameLst>
                                      </p:cBhvr>
                                      <p:to>
                                        <p:strVal val="visible"/>
                                      </p:to>
                                    </p:set>
                                    <p:animEffect transition="in" filter="fade">
                                      <p:cBhvr>
                                        <p:cTn id="31" dur="1000"/>
                                        <p:tgtEl>
                                          <p:spTgt spid="16386">
                                            <p:txEl>
                                              <p:pRg st="5" end="5"/>
                                            </p:txEl>
                                          </p:spTgt>
                                        </p:tgtEl>
                                      </p:cBhvr>
                                    </p:animEffect>
                                    <p:anim calcmode="lin" valueType="num">
                                      <p:cBhvr>
                                        <p:cTn id="32"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The Epistle to the Colossians</a:t>
            </a:r>
          </a:p>
        </p:txBody>
      </p:sp>
      <p:sp>
        <p:nvSpPr>
          <p:cNvPr id="16386" name="Content Placeholder 2"/>
          <p:cNvSpPr>
            <a:spLocks noGrp="1"/>
          </p:cNvSpPr>
          <p:nvPr>
            <p:ph idx="1"/>
          </p:nvPr>
        </p:nvSpPr>
        <p:spPr>
          <a:xfrm>
            <a:off x="209862" y="1331914"/>
            <a:ext cx="11982138" cy="5526086"/>
          </a:xfrm>
        </p:spPr>
        <p:txBody>
          <a:bodyPr>
            <a:normAutofit/>
          </a:bodyPr>
          <a:lstStyle/>
          <a:p>
            <a:pPr marL="0" indent="0">
              <a:lnSpc>
                <a:spcPct val="95000"/>
              </a:lnSpc>
              <a:spcBef>
                <a:spcPts val="600"/>
              </a:spcBef>
              <a:buNone/>
            </a:pPr>
            <a:r>
              <a:rPr lang="en-US" sz="3600" b="1" dirty="0">
                <a:solidFill>
                  <a:schemeClr val="bg1"/>
                </a:solidFill>
              </a:rPr>
              <a:t>Paul’s companions (4:7-14)</a:t>
            </a:r>
          </a:p>
          <a:p>
            <a:pPr marL="465138" lvl="1" indent="-344488">
              <a:lnSpc>
                <a:spcPct val="95000"/>
              </a:lnSpc>
              <a:spcBef>
                <a:spcPts val="300"/>
              </a:spcBef>
            </a:pPr>
            <a:r>
              <a:rPr lang="en-US" sz="3200" b="1" i="1" dirty="0">
                <a:solidFill>
                  <a:schemeClr val="accent4">
                    <a:lumMod val="60000"/>
                    <a:lumOff val="40000"/>
                  </a:schemeClr>
                </a:solidFill>
              </a:rPr>
              <a:t>Commendations of his coworkers (4:7-9)</a:t>
            </a:r>
          </a:p>
          <a:p>
            <a:pPr marL="801688" lvl="2" indent="-284163">
              <a:lnSpc>
                <a:spcPct val="95000"/>
              </a:lnSpc>
              <a:spcBef>
                <a:spcPts val="300"/>
              </a:spcBef>
            </a:pPr>
            <a:r>
              <a:rPr lang="en-US" sz="2800" b="1" dirty="0">
                <a:solidFill>
                  <a:schemeClr val="accent5">
                    <a:lumMod val="40000"/>
                    <a:lumOff val="60000"/>
                  </a:schemeClr>
                </a:solidFill>
              </a:rPr>
              <a:t>Tychicus is sent along with this letter with other news (4:7-8; Eph. 6:21).</a:t>
            </a:r>
          </a:p>
          <a:p>
            <a:pPr marL="1258888" lvl="3" indent="-284163">
              <a:lnSpc>
                <a:spcPct val="95000"/>
              </a:lnSpc>
              <a:spcBef>
                <a:spcPts val="300"/>
              </a:spcBef>
            </a:pPr>
            <a:r>
              <a:rPr lang="en-US" sz="2800" b="1" dirty="0">
                <a:solidFill>
                  <a:schemeClr val="bg1"/>
                </a:solidFill>
              </a:rPr>
              <a:t>Tychicus is described as “a beloved brother, faithful minister, and fellow servant in the Lord.”   </a:t>
            </a:r>
          </a:p>
          <a:p>
            <a:pPr marL="1258888" lvl="3" indent="-284163">
              <a:lnSpc>
                <a:spcPct val="95000"/>
              </a:lnSpc>
              <a:spcBef>
                <a:spcPts val="300"/>
              </a:spcBef>
            </a:pPr>
            <a:r>
              <a:rPr lang="en-US" sz="2800" b="1" dirty="0">
                <a:solidFill>
                  <a:schemeClr val="bg1"/>
                </a:solidFill>
              </a:rPr>
              <a:t>He was from Asia and had been among Paul’s companions years earlier (Acts 20:4).</a:t>
            </a:r>
          </a:p>
          <a:p>
            <a:pPr marL="801688" lvl="2" indent="-284163">
              <a:lnSpc>
                <a:spcPct val="95000"/>
              </a:lnSpc>
              <a:spcBef>
                <a:spcPts val="300"/>
              </a:spcBef>
            </a:pPr>
            <a:r>
              <a:rPr lang="en-US" sz="2800" b="1" dirty="0">
                <a:solidFill>
                  <a:schemeClr val="accent5">
                    <a:lumMod val="40000"/>
                    <a:lumOff val="60000"/>
                  </a:schemeClr>
                </a:solidFill>
              </a:rPr>
              <a:t>Onesimus, a faithful and beloved brother, will also accompany Tychicus and bring news (4</a:t>
            </a:r>
            <a:r>
              <a:rPr lang="en-US" sz="2800" b="1" dirty="0">
                <a:solidFill>
                  <a:schemeClr val="accent5">
                    <a:lumMod val="40000"/>
                    <a:lumOff val="60000"/>
                  </a:schemeClr>
                </a:solidFill>
                <a:sym typeface="Wingdings" panose="05000000000000000000" pitchFamily="2" charset="2"/>
              </a:rPr>
              <a:t>:9; Phile. 10).</a:t>
            </a:r>
            <a:endParaRPr lang="en-US" sz="2800" b="1" dirty="0">
              <a:solidFill>
                <a:schemeClr val="accent5">
                  <a:lumMod val="40000"/>
                  <a:lumOff val="60000"/>
                </a:schemeClr>
              </a:solidFill>
            </a:endParaRPr>
          </a:p>
          <a:p>
            <a:pPr marL="922338" lvl="2" indent="-404813">
              <a:lnSpc>
                <a:spcPct val="95000"/>
              </a:lnSpc>
              <a:spcBef>
                <a:spcPts val="300"/>
              </a:spcBef>
            </a:pPr>
            <a:endParaRPr lang="en-US" sz="2800" b="1" i="1" dirty="0">
              <a:solidFill>
                <a:schemeClr val="accent4">
                  <a:lumMod val="60000"/>
                  <a:lumOff val="40000"/>
                </a:schemeClr>
              </a:solidFill>
            </a:endParaRPr>
          </a:p>
          <a:p>
            <a:pPr marL="682625" lvl="2" indent="-285750">
              <a:lnSpc>
                <a:spcPct val="95000"/>
              </a:lnSpc>
              <a:spcBef>
                <a:spcPts val="300"/>
              </a:spcBef>
            </a:pPr>
            <a:endParaRPr lang="en-US" sz="2800" b="1" dirty="0">
              <a:solidFill>
                <a:schemeClr val="accent5">
                  <a:lumMod val="40000"/>
                  <a:lumOff val="60000"/>
                </a:schemeClr>
              </a:solidFill>
            </a:endParaRPr>
          </a:p>
          <a:p>
            <a:pPr marL="1258888" lvl="3" indent="-284163">
              <a:lnSpc>
                <a:spcPct val="95000"/>
              </a:lnSpc>
              <a:spcBef>
                <a:spcPts val="600"/>
              </a:spcBef>
            </a:pPr>
            <a:endParaRPr lang="en-US" sz="2600" b="1" dirty="0">
              <a:solidFill>
                <a:schemeClr val="accent5">
                  <a:lumMod val="40000"/>
                  <a:lumOff val="60000"/>
                </a:schemeClr>
              </a:solidFill>
            </a:endParaRPr>
          </a:p>
        </p:txBody>
      </p:sp>
    </p:spTree>
    <p:extLst>
      <p:ext uri="{BB962C8B-B14F-4D97-AF65-F5344CB8AC3E}">
        <p14:creationId xmlns:p14="http://schemas.microsoft.com/office/powerpoint/2010/main" val="386658881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fade">
                                      <p:cBhvr>
                                        <p:cTn id="12" dur="1000"/>
                                        <p:tgtEl>
                                          <p:spTgt spid="16386">
                                            <p:txEl>
                                              <p:pRg st="2" end="2"/>
                                            </p:txEl>
                                          </p:spTgt>
                                        </p:tgtEl>
                                      </p:cBhvr>
                                    </p:animEffect>
                                    <p:anim calcmode="lin" valueType="num">
                                      <p:cBhvr>
                                        <p:cTn id="13"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animEffect transition="in" filter="fade">
                                      <p:cBhvr>
                                        <p:cTn id="17" dur="1000"/>
                                        <p:tgtEl>
                                          <p:spTgt spid="16386">
                                            <p:txEl>
                                              <p:pRg st="3" end="3"/>
                                            </p:txEl>
                                          </p:spTgt>
                                        </p:tgtEl>
                                      </p:cBhvr>
                                    </p:animEffect>
                                    <p:anim calcmode="lin" valueType="num">
                                      <p:cBhvr>
                                        <p:cTn id="18"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638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386">
                                            <p:txEl>
                                              <p:pRg st="4" end="4"/>
                                            </p:txEl>
                                          </p:spTgt>
                                        </p:tgtEl>
                                        <p:attrNameLst>
                                          <p:attrName>style.visibility</p:attrName>
                                        </p:attrNameLst>
                                      </p:cBhvr>
                                      <p:to>
                                        <p:strVal val="visible"/>
                                      </p:to>
                                    </p:set>
                                    <p:animEffect transition="in" filter="fade">
                                      <p:cBhvr>
                                        <p:cTn id="22" dur="1000"/>
                                        <p:tgtEl>
                                          <p:spTgt spid="16386">
                                            <p:txEl>
                                              <p:pRg st="4" end="4"/>
                                            </p:txEl>
                                          </p:spTgt>
                                        </p:tgtEl>
                                      </p:cBhvr>
                                    </p:animEffect>
                                    <p:anim calcmode="lin" valueType="num">
                                      <p:cBhvr>
                                        <p:cTn id="23"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63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386">
                                            <p:txEl>
                                              <p:pRg st="5" end="5"/>
                                            </p:txEl>
                                          </p:spTgt>
                                        </p:tgtEl>
                                        <p:attrNameLst>
                                          <p:attrName>style.visibility</p:attrName>
                                        </p:attrNameLst>
                                      </p:cBhvr>
                                      <p:to>
                                        <p:strVal val="visible"/>
                                      </p:to>
                                    </p:set>
                                    <p:animEffect transition="in" filter="fade">
                                      <p:cBhvr>
                                        <p:cTn id="29" dur="1000"/>
                                        <p:tgtEl>
                                          <p:spTgt spid="16386">
                                            <p:txEl>
                                              <p:pRg st="5" end="5"/>
                                            </p:txEl>
                                          </p:spTgt>
                                        </p:tgtEl>
                                      </p:cBhvr>
                                    </p:animEffect>
                                    <p:anim calcmode="lin" valueType="num">
                                      <p:cBhvr>
                                        <p:cTn id="30"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13486</TotalTime>
  <Words>1567</Words>
  <Application>Microsoft Office PowerPoint</Application>
  <PresentationFormat>Widescreen</PresentationFormat>
  <Paragraphs>126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vt:lpstr>
      <vt:lpstr>Calibri</vt:lpstr>
      <vt:lpstr>Constantia</vt:lpstr>
      <vt:lpstr>Franklin Gothic Book</vt:lpstr>
      <vt:lpstr>Wingdings</vt:lpstr>
      <vt:lpstr>Office Theme</vt:lpstr>
      <vt:lpstr>Studies in the Epistles</vt:lpstr>
      <vt:lpstr>The Epistle To The Colossians</vt:lpstr>
      <vt:lpstr>Outline of Colossians</vt:lpstr>
      <vt:lpstr>Outline of Colossians</vt:lpstr>
      <vt:lpstr>The Epistle to the Colossians</vt:lpstr>
      <vt:lpstr>The Epistle to the Colossians</vt:lpstr>
      <vt:lpstr>The Epistle to the Colossians</vt:lpstr>
      <vt:lpstr>The Epistle to the Colossians</vt:lpstr>
      <vt:lpstr>The Epistle to the Colossians</vt:lpstr>
      <vt:lpstr>The Epistle to the Colossians</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372</cp:revision>
  <cp:lastPrinted>2022-03-15T20:40:52Z</cp:lastPrinted>
  <dcterms:created xsi:type="dcterms:W3CDTF">2021-08-25T18:02:30Z</dcterms:created>
  <dcterms:modified xsi:type="dcterms:W3CDTF">2022-03-20T13:34:38Z</dcterms:modified>
</cp:coreProperties>
</file>