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277" r:id="rId3"/>
    <p:sldId id="273" r:id="rId4"/>
    <p:sldId id="470" r:id="rId5"/>
    <p:sldId id="484" r:id="rId6"/>
    <p:sldId id="479" r:id="rId7"/>
    <p:sldId id="485" r:id="rId8"/>
    <p:sldId id="486" r:id="rId9"/>
    <p:sldId id="266" r:id="rId10"/>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1B7"/>
    <a:srgbClr val="DDC4AD"/>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269" autoAdjust="0"/>
  </p:normalViewPr>
  <p:slideViewPr>
    <p:cSldViewPr snapToGrid="0">
      <p:cViewPr varScale="1">
        <p:scale>
          <a:sx n="43" d="100"/>
          <a:sy n="43" d="100"/>
        </p:scale>
        <p:origin x="15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3763" cy="463567"/>
          </a:xfrm>
          <a:prstGeom prst="rect">
            <a:avLst/>
          </a:prstGeom>
        </p:spPr>
        <p:txBody>
          <a:bodyPr vert="horz" lIns="92524" tIns="46263" rIns="92524" bIns="46263" rtlCol="0"/>
          <a:lstStyle>
            <a:lvl1pPr algn="l">
              <a:defRPr sz="1200"/>
            </a:lvl1pPr>
          </a:lstStyle>
          <a:p>
            <a:endParaRPr lang="en-US"/>
          </a:p>
        </p:txBody>
      </p:sp>
      <p:sp>
        <p:nvSpPr>
          <p:cNvPr id="3" name="Date Placeholder 2"/>
          <p:cNvSpPr>
            <a:spLocks noGrp="1"/>
          </p:cNvSpPr>
          <p:nvPr>
            <p:ph type="dt" idx="1"/>
          </p:nvPr>
        </p:nvSpPr>
        <p:spPr>
          <a:xfrm>
            <a:off x="3939467" y="1"/>
            <a:ext cx="3013763" cy="463567"/>
          </a:xfrm>
          <a:prstGeom prst="rect">
            <a:avLst/>
          </a:prstGeom>
        </p:spPr>
        <p:txBody>
          <a:bodyPr vert="horz" lIns="92524" tIns="46263" rIns="92524" bIns="46263" rtlCol="0"/>
          <a:lstStyle>
            <a:lvl1pPr algn="r">
              <a:defRPr sz="1200"/>
            </a:lvl1pPr>
          </a:lstStyle>
          <a:p>
            <a:fld id="{367FB0F6-433A-48E5-AE45-4C4D2D315BB2}" type="datetimeFigureOut">
              <a:rPr lang="en-US" smtClean="0"/>
              <a:t>3/23/2022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24" tIns="46263" rIns="92524" bIns="46263"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24" tIns="46263" rIns="92524" bIns="462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3013763" cy="463566"/>
          </a:xfrm>
          <a:prstGeom prst="rect">
            <a:avLst/>
          </a:prstGeom>
        </p:spPr>
        <p:txBody>
          <a:bodyPr vert="horz" lIns="92524" tIns="46263" rIns="92524" bIns="46263"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5"/>
            <a:ext cx="3013763" cy="463566"/>
          </a:xfrm>
          <a:prstGeom prst="rect">
            <a:avLst/>
          </a:prstGeom>
        </p:spPr>
        <p:txBody>
          <a:bodyPr vert="horz" lIns="92524" tIns="46263" rIns="92524" bIns="46263"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Incarcerated in Rome, Paul apparently received a visitor named Onesimus.  He was a runaway slave who had fled from his master, a man named Philemon, a friend of Paul’s who lived in Colossae. When Onesimus ran away, he evidently caused Philemon some financial loss, perhaps taking with him money or goods which belonged to his master. Eventually, Onesimus made his way to Rome. In Rome he somehow came to Paul and through Paul's teaching he became a Christian. A bond of friendship developed between Paul and Onesimus. Onesimus performed valuable services for Paul. He may have run errands for Paul, who being under arrest was not free to come and go as he pleased.  Whatever Onesimus did, it greatly aided Paul's ministry.</a:t>
            </a:r>
          </a:p>
          <a:p>
            <a:endParaRPr lang="en-US" dirty="0"/>
          </a:p>
          <a:p>
            <a:r>
              <a:rPr lang="en-US" dirty="0"/>
              <a:t>   Paul would have liked to keep Onesimus with him.  However, he recognized that the duty Onesimus owed to Philemon, his master. Paul decided Onesimus should return to Philemon. Paul was about to send Tychicus, a co-worker, to </a:t>
            </a:r>
            <a:r>
              <a:rPr lang="en-US" dirty="0" err="1"/>
              <a:t>Colosse</a:t>
            </a:r>
            <a:r>
              <a:rPr lang="en-US" dirty="0"/>
              <a:t> with a letter Paul had written to the church there. Philemon was a member of that church. Tychicus' traveling to </a:t>
            </a:r>
            <a:r>
              <a:rPr lang="en-US" dirty="0" err="1"/>
              <a:t>Colosse</a:t>
            </a:r>
            <a:r>
              <a:rPr lang="en-US" dirty="0"/>
              <a:t> offered Paul the opportunity to send Onesimus with Tychicus to Philemon. Onesimus went willingly as a penitent Christian to seek his master's forgiveness and to return to his service in Philemon's household. Paul wrote his letter to Philemon and had Tychicus hand carry it to him.  In </a:t>
            </a:r>
            <a:r>
              <a:rPr lang="en-US" b="1" dirty="0"/>
              <a:t>Colossians 4:7-9 </a:t>
            </a:r>
            <a:r>
              <a:rPr lang="en-US" dirty="0"/>
              <a:t>he writes, “Tychicus, a beloved brother, faithful minister, and fellow servant in the Lord, will tell you all the news about me. I am sending him to you for this very purpose, that he may know your circumstances and comfort your hearts, with Onesimus, a faithful and beloved brother, who is one of you. They will make known to you all things which are happening here.”</a:t>
            </a:r>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92877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67828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Paul also writes to the Philippians and the Colossians in the company of Timothy while in prison. Php_1:1; Col_1:1</a:t>
            </a:r>
            <a:r>
              <a:rPr lang="en-US" b="1" dirty="0"/>
              <a:t>;</a:t>
            </a:r>
          </a:p>
          <a:p>
            <a:r>
              <a:rPr lang="en-US" dirty="0"/>
              <a:t>Colossians 4:17  And say to Archippus, "Take heed to the ministry which you have received in the Lord, that you may fulfill it.“</a:t>
            </a:r>
          </a:p>
          <a:p>
            <a:r>
              <a:rPr lang="en-US" dirty="0"/>
              <a:t>Paul uses similar language to describe Epaphroditus. Philippians 2:25  Yet I considered it necessary to send to you Epaphroditus, my brother, fellow worker, and fellow soldier, but your messenger and the one who ministered to my need;</a:t>
            </a:r>
          </a:p>
          <a:p>
            <a:r>
              <a:rPr lang="en-US" dirty="0"/>
              <a:t>Aquilla and Priscilla, </a:t>
            </a:r>
            <a:r>
              <a:rPr lang="en-US" dirty="0" err="1"/>
              <a:t>Nymphas</a:t>
            </a:r>
            <a:r>
              <a:rPr lang="en-US" dirty="0"/>
              <a:t> (Laodicea) also hosted churches in their houses (Romans 16:3-5; Colossians 4:15)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98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38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word “receive” connotes receiving into friendship, fellowship, or one’s home.  </a:t>
            </a:r>
            <a:r>
              <a:rPr lang="en-US" b="1" dirty="0"/>
              <a:t>“To take as one’s companion” (Thayer).</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25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Corinthians 9:5  </a:t>
            </a:r>
            <a:r>
              <a:rPr lang="en-US" b="0" dirty="0"/>
              <a:t>Therefore I thought it necessary to exhort the brethren to go to you ahead of time, and prepare your generous gift beforehand, which you had previously promised, that it may be ready as </a:t>
            </a:r>
            <a:r>
              <a:rPr lang="en-US" b="1" dirty="0"/>
              <a:t>a matter of generosity and not as a grudging obligation.</a:t>
            </a:r>
          </a:p>
          <a:p>
            <a:r>
              <a:rPr lang="en-US" b="1" dirty="0"/>
              <a:t>Romans 8:28  </a:t>
            </a:r>
            <a:r>
              <a:rPr lang="en-US" b="0" dirty="0"/>
              <a:t>And we know that all things work together for good to those who love God, to those who are the called according to His purpose.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07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“But if he hath wronged thee at all” or “If he has wronged you or owes anything” (</a:t>
            </a:r>
            <a:r>
              <a:rPr lang="en-US" b="0" dirty="0" err="1"/>
              <a:t>ei</a:t>
            </a:r>
            <a:r>
              <a:rPr lang="en-US" b="0" dirty="0"/>
              <a:t> de </a:t>
            </a:r>
            <a:r>
              <a:rPr lang="en-US" b="0" dirty="0" err="1"/>
              <a:t>ti</a:t>
            </a:r>
            <a:r>
              <a:rPr lang="en-US" b="0" dirty="0"/>
              <a:t> </a:t>
            </a:r>
            <a:r>
              <a:rPr lang="en-US" b="0" dirty="0" err="1"/>
              <a:t>ēdikēse</a:t>
            </a:r>
            <a:r>
              <a:rPr lang="en-US" b="0" dirty="0"/>
              <a:t> se). Condition of the first class, assumed to be true. </a:t>
            </a:r>
          </a:p>
          <a:p>
            <a:r>
              <a:rPr lang="en-US" b="0" dirty="0"/>
              <a:t>1)  Onesimus did wrong (</a:t>
            </a:r>
            <a:r>
              <a:rPr lang="en-US" b="0" dirty="0" err="1"/>
              <a:t>ēdikēse</a:t>
            </a:r>
            <a:r>
              <a:rPr lang="en-US" b="0" dirty="0"/>
              <a:t>, first aorist active indicative of </a:t>
            </a:r>
            <a:r>
              <a:rPr lang="en-US" b="0" dirty="0" err="1"/>
              <a:t>adikēo</a:t>
            </a:r>
            <a:r>
              <a:rPr lang="en-US" b="0" dirty="0"/>
              <a:t>, to wrong, without justice). (Robertson)</a:t>
            </a:r>
          </a:p>
          <a:p>
            <a:r>
              <a:rPr lang="en-US" b="0" dirty="0"/>
              <a:t>2)  The same word is used in v. 17  If then thou </a:t>
            </a:r>
            <a:r>
              <a:rPr lang="en-US" b="0" dirty="0" err="1"/>
              <a:t>countest</a:t>
            </a:r>
            <a:r>
              <a:rPr lang="en-US" b="0" dirty="0"/>
              <a:t> me a partner (</a:t>
            </a:r>
            <a:r>
              <a:rPr lang="en-US" b="0" dirty="0" err="1"/>
              <a:t>ei</a:t>
            </a:r>
            <a:r>
              <a:rPr lang="en-US" b="0" dirty="0"/>
              <a:t> </a:t>
            </a:r>
            <a:r>
              <a:rPr lang="en-US" b="0" dirty="0" err="1"/>
              <a:t>oun</a:t>
            </a:r>
            <a:r>
              <a:rPr lang="en-US" b="0" dirty="0"/>
              <a:t> me </a:t>
            </a:r>
            <a:r>
              <a:rPr lang="en-US" b="0" dirty="0" err="1"/>
              <a:t>echeis</a:t>
            </a:r>
            <a:r>
              <a:rPr lang="en-US" b="0" dirty="0"/>
              <a:t> </a:t>
            </a:r>
            <a:r>
              <a:rPr lang="en-US" b="0" dirty="0" err="1"/>
              <a:t>Koinéōnon</a:t>
            </a:r>
            <a:r>
              <a:rPr lang="en-US" b="0" dirty="0"/>
              <a:t>). As I assume that you do, condition of the first class. (Robertson)</a:t>
            </a:r>
          </a:p>
          <a:p>
            <a:r>
              <a:rPr lang="en-US" b="0" dirty="0"/>
              <a:t>3)  It’s like we might say in English, “If you are going to Walmart, pick up a loaf of bread and some milk.”  The statement assumes that one is in fact going to Walmart.</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E7366-6C2C-4371-A58F-3171F7E1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52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9</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3/23/2022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3/23/2022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Thirteen: Philemon</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38139"/>
            <a:ext cx="7886700" cy="993775"/>
          </a:xfrm>
        </p:spPr>
        <p:txBody>
          <a:bodyPr rtlCol="0">
            <a:normAutofit/>
          </a:bodyPr>
          <a:lstStyle/>
          <a:p>
            <a:pPr algn="ctr">
              <a:defRPr/>
            </a:pPr>
            <a:r>
              <a:rPr lang="en-US" sz="4500" b="1" dirty="0">
                <a:solidFill>
                  <a:schemeClr val="bg1"/>
                </a:solidFill>
              </a:rPr>
              <a:t>The Epistle to Philemon</a:t>
            </a:r>
          </a:p>
        </p:txBody>
      </p:sp>
      <p:sp>
        <p:nvSpPr>
          <p:cNvPr id="16386" name="Content Placeholder 2"/>
          <p:cNvSpPr>
            <a:spLocks noGrp="1"/>
          </p:cNvSpPr>
          <p:nvPr>
            <p:ph idx="1"/>
          </p:nvPr>
        </p:nvSpPr>
        <p:spPr>
          <a:xfrm>
            <a:off x="737017" y="1314713"/>
            <a:ext cx="10565568" cy="5353517"/>
          </a:xfrm>
        </p:spPr>
        <p:txBody>
          <a:bodyPr>
            <a:normAutofit/>
          </a:bodyPr>
          <a:lstStyle/>
          <a:p>
            <a:pPr marL="347663" indent="-347663">
              <a:buFont typeface="Wingdings" pitchFamily="2" charset="2"/>
              <a:buChar char="§"/>
            </a:pPr>
            <a:r>
              <a:rPr lang="en-US" altLang="en-US" sz="3600" b="1" dirty="0">
                <a:solidFill>
                  <a:schemeClr val="bg1"/>
                </a:solidFill>
              </a:rPr>
              <a:t>Theme: </a:t>
            </a:r>
            <a:r>
              <a:rPr lang="en-US" altLang="en-US" sz="3600" b="1" dirty="0">
                <a:solidFill>
                  <a:schemeClr val="bg1"/>
                </a:solidFill>
                <a:effectLst>
                  <a:glow rad="228600">
                    <a:schemeClr val="accent2">
                      <a:satMod val="175000"/>
                      <a:alpha val="40000"/>
                    </a:schemeClr>
                  </a:glow>
                </a:effectLst>
              </a:rPr>
              <a:t>A Brotherly Appeal</a:t>
            </a:r>
          </a:p>
          <a:p>
            <a:pPr marL="347663" indent="-347663">
              <a:buFont typeface="Wingdings" pitchFamily="2" charset="2"/>
              <a:buChar char="§"/>
            </a:pPr>
            <a:r>
              <a:rPr lang="en-US" altLang="en-US" sz="3200" b="1" dirty="0">
                <a:solidFill>
                  <a:schemeClr val="bg1"/>
                </a:solidFill>
              </a:rPr>
              <a:t>Key Verse: “For love's sake I rather appeal to you—being such a one as Paul, the aged, and now also a prisoner of Jesus Christ— I appeal to you for my son Onesimus…” (Philemon 9-10).  </a:t>
            </a:r>
          </a:p>
          <a:p>
            <a:pPr marL="347663" indent="-347663">
              <a:buFont typeface="Wingdings" pitchFamily="2" charset="2"/>
              <a:buChar char="§"/>
            </a:pPr>
            <a:r>
              <a:rPr lang="en-US" altLang="en-US" sz="3200" b="1" dirty="0">
                <a:solidFill>
                  <a:schemeClr val="bg1"/>
                </a:solidFill>
              </a:rPr>
              <a:t>Purpose…</a:t>
            </a:r>
          </a:p>
          <a:p>
            <a:pPr marL="804863" lvl="1" indent="-347663">
              <a:buFont typeface="Wingdings" pitchFamily="2" charset="2"/>
              <a:buChar char="§"/>
            </a:pPr>
            <a:r>
              <a:rPr lang="en-US" altLang="en-US" sz="3000" b="1" i="1" dirty="0">
                <a:solidFill>
                  <a:schemeClr val="accent4">
                    <a:lumMod val="60000"/>
                    <a:lumOff val="40000"/>
                  </a:schemeClr>
                </a:solidFill>
              </a:rPr>
              <a:t>To encourage Philemon to continue in faith and love, in sharing his faith, and in being an encouragement to others.</a:t>
            </a:r>
          </a:p>
          <a:p>
            <a:pPr marL="804863" lvl="1" indent="-347663">
              <a:buFont typeface="Wingdings" pitchFamily="2" charset="2"/>
              <a:buChar char="§"/>
            </a:pPr>
            <a:r>
              <a:rPr lang="en-US" altLang="en-US" sz="3000" b="1" i="1" dirty="0">
                <a:solidFill>
                  <a:schemeClr val="accent4">
                    <a:lumMod val="60000"/>
                    <a:lumOff val="40000"/>
                  </a:schemeClr>
                </a:solidFill>
              </a:rPr>
              <a:t>To appeal to Philemon out of love to receive his servant  Onesimus back as a brother.</a:t>
            </a: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4281206133"/>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500"/>
                                        <p:tgtEl>
                                          <p:spTgt spid="16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500"/>
                                        <p:tgtEl>
                                          <p:spTgt spid="16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Outline of Philemon</a:t>
            </a:r>
          </a:p>
        </p:txBody>
      </p:sp>
      <p:sp>
        <p:nvSpPr>
          <p:cNvPr id="16386" name="Content Placeholder 2"/>
          <p:cNvSpPr>
            <a:spLocks noGrp="1"/>
          </p:cNvSpPr>
          <p:nvPr>
            <p:ph idx="1"/>
          </p:nvPr>
        </p:nvSpPr>
        <p:spPr>
          <a:xfrm>
            <a:off x="914400" y="1362076"/>
            <a:ext cx="10598045" cy="5157785"/>
          </a:xfrm>
        </p:spPr>
        <p:txBody>
          <a:bodyPr>
            <a:normAutofit/>
          </a:bodyPr>
          <a:lstStyle/>
          <a:p>
            <a:pPr marL="0" indent="0">
              <a:lnSpc>
                <a:spcPct val="95000"/>
              </a:lnSpc>
              <a:spcBef>
                <a:spcPts val="600"/>
              </a:spcBef>
              <a:buNone/>
            </a:pPr>
            <a:r>
              <a:rPr lang="en-US" sz="3600" b="1" dirty="0">
                <a:solidFill>
                  <a:schemeClr val="bg1"/>
                </a:solidFill>
              </a:rPr>
              <a:t>Salutation</a:t>
            </a:r>
            <a:r>
              <a:rPr lang="en-US" sz="3600" b="1" i="0" dirty="0">
                <a:solidFill>
                  <a:schemeClr val="bg1"/>
                </a:solidFill>
                <a:effectLst/>
              </a:rPr>
              <a:t> (1-3).</a:t>
            </a:r>
            <a:endParaRPr lang="en-US" sz="3600" dirty="0">
              <a:solidFill>
                <a:schemeClr val="bg1"/>
              </a:solidFill>
            </a:endParaRPr>
          </a:p>
          <a:p>
            <a:pPr marL="922338" lvl="1" indent="-465138">
              <a:lnSpc>
                <a:spcPct val="95000"/>
              </a:lnSpc>
              <a:spcBef>
                <a:spcPts val="600"/>
              </a:spcBef>
              <a:buFont typeface="+mj-lt"/>
              <a:buAutoNum type="romanUcPeriod"/>
            </a:pPr>
            <a:r>
              <a:rPr lang="en-US" sz="3600" b="1" i="0" dirty="0">
                <a:solidFill>
                  <a:schemeClr val="bg1"/>
                </a:solidFill>
                <a:effectLst/>
              </a:rPr>
              <a:t>Paul’s prayer for Philemon (4-7)</a:t>
            </a:r>
            <a:endParaRPr lang="en-US" sz="3600" dirty="0">
              <a:solidFill>
                <a:schemeClr val="bg1"/>
              </a:solidFill>
            </a:endParaRPr>
          </a:p>
          <a:p>
            <a:pPr marL="801688" lvl="1" indent="-344488">
              <a:lnSpc>
                <a:spcPct val="95000"/>
              </a:lnSpc>
              <a:spcBef>
                <a:spcPts val="600"/>
              </a:spcBef>
              <a:buNone/>
            </a:pPr>
            <a:r>
              <a:rPr lang="en-US" sz="3600" b="1" dirty="0">
                <a:solidFill>
                  <a:schemeClr val="bg1"/>
                </a:solidFill>
              </a:rPr>
              <a:t>II. </a:t>
            </a:r>
            <a:r>
              <a:rPr lang="en-US" sz="3600" b="1" i="0" dirty="0">
                <a:solidFill>
                  <a:schemeClr val="bg1"/>
                </a:solidFill>
                <a:effectLst/>
              </a:rPr>
              <a:t>Paul’s appeal for Onesimus</a:t>
            </a:r>
            <a:r>
              <a:rPr lang="en-US" sz="3600" i="0" dirty="0">
                <a:solidFill>
                  <a:schemeClr val="bg1"/>
                </a:solidFill>
                <a:effectLst/>
              </a:rPr>
              <a:t> (8-22)</a:t>
            </a:r>
          </a:p>
          <a:p>
            <a:pPr marL="801688" lvl="1" indent="-344488">
              <a:lnSpc>
                <a:spcPct val="95000"/>
              </a:lnSpc>
              <a:spcBef>
                <a:spcPts val="600"/>
              </a:spcBef>
              <a:buNone/>
            </a:pPr>
            <a:r>
              <a:rPr lang="en-US" sz="3600" dirty="0">
                <a:solidFill>
                  <a:schemeClr val="bg1"/>
                </a:solidFill>
              </a:rPr>
              <a:t>III. Final Greetings (23-25)</a:t>
            </a:r>
            <a:endParaRPr lang="en-US" sz="3600" i="0" dirty="0">
              <a:solidFill>
                <a:schemeClr val="bg1"/>
              </a:solidFill>
              <a:effectLst/>
            </a:endParaRPr>
          </a:p>
          <a:p>
            <a:pPr marL="344488" indent="-344488">
              <a:lnSpc>
                <a:spcPct val="95000"/>
              </a:lnSpc>
              <a:spcBef>
                <a:spcPts val="600"/>
              </a:spcBef>
              <a:buNone/>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3450727768"/>
      </p:ext>
    </p:extLst>
  </p:cSld>
  <p:clrMapOvr>
    <a:masterClrMapping/>
  </p:clrMapOvr>
  <p:transition spd="slow">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Philemon</a:t>
            </a:r>
          </a:p>
        </p:txBody>
      </p:sp>
      <p:sp>
        <p:nvSpPr>
          <p:cNvPr id="16386" name="Content Placeholder 2"/>
          <p:cNvSpPr>
            <a:spLocks noGrp="1"/>
          </p:cNvSpPr>
          <p:nvPr>
            <p:ph idx="1"/>
          </p:nvPr>
        </p:nvSpPr>
        <p:spPr>
          <a:xfrm>
            <a:off x="457200" y="1362076"/>
            <a:ext cx="11430000" cy="5495924"/>
          </a:xfrm>
        </p:spPr>
        <p:txBody>
          <a:bodyPr>
            <a:normAutofit/>
          </a:bodyPr>
          <a:lstStyle/>
          <a:p>
            <a:pPr marL="0" indent="0">
              <a:lnSpc>
                <a:spcPct val="95000"/>
              </a:lnSpc>
              <a:spcBef>
                <a:spcPts val="600"/>
              </a:spcBef>
              <a:buNone/>
            </a:pPr>
            <a:r>
              <a:rPr lang="en-US" sz="3600" b="1" dirty="0">
                <a:solidFill>
                  <a:schemeClr val="bg1"/>
                </a:solidFill>
              </a:rPr>
              <a:t>Salutation (1-3)</a:t>
            </a:r>
          </a:p>
          <a:p>
            <a:pPr marL="465138" lvl="1" indent="-344488">
              <a:lnSpc>
                <a:spcPct val="95000"/>
              </a:lnSpc>
              <a:spcBef>
                <a:spcPts val="600"/>
              </a:spcBef>
            </a:pPr>
            <a:r>
              <a:rPr lang="en-US" sz="3200" b="1" i="1" dirty="0">
                <a:solidFill>
                  <a:schemeClr val="accent4">
                    <a:lumMod val="60000"/>
                    <a:lumOff val="40000"/>
                  </a:schemeClr>
                </a:solidFill>
              </a:rPr>
              <a:t>Paul writes in the company of Timothy to Philemon and others:</a:t>
            </a:r>
          </a:p>
          <a:p>
            <a:pPr marL="793750" lvl="2" indent="-328613">
              <a:lnSpc>
                <a:spcPct val="95000"/>
              </a:lnSpc>
              <a:spcBef>
                <a:spcPts val="600"/>
              </a:spcBef>
            </a:pPr>
            <a:r>
              <a:rPr lang="en-US" sz="3000" b="1" dirty="0" err="1">
                <a:solidFill>
                  <a:schemeClr val="accent5">
                    <a:lumMod val="40000"/>
                    <a:lumOff val="60000"/>
                  </a:schemeClr>
                </a:solidFill>
              </a:rPr>
              <a:t>Apphia</a:t>
            </a:r>
            <a:r>
              <a:rPr lang="en-US" sz="3000" b="1" dirty="0">
                <a:solidFill>
                  <a:schemeClr val="accent5">
                    <a:lumMod val="40000"/>
                    <a:lumOff val="60000"/>
                  </a:schemeClr>
                </a:solidFill>
              </a:rPr>
              <a:t> is a female, possibly Philemon’s wife.</a:t>
            </a:r>
          </a:p>
          <a:p>
            <a:pPr marL="793750" lvl="2" indent="-328613">
              <a:lnSpc>
                <a:spcPct val="95000"/>
              </a:lnSpc>
              <a:spcBef>
                <a:spcPts val="600"/>
              </a:spcBef>
            </a:pPr>
            <a:r>
              <a:rPr lang="en-US" sz="3000" b="1" dirty="0">
                <a:solidFill>
                  <a:schemeClr val="accent5">
                    <a:lumMod val="40000"/>
                    <a:lumOff val="60000"/>
                  </a:schemeClr>
                </a:solidFill>
              </a:rPr>
              <a:t>Archippus is likely also a member of Philemon’s household, (perhaps his son),  and is “a fellow soldier” of Paul’s (Col. 4:17, cf. Phil. 2:25).</a:t>
            </a:r>
          </a:p>
          <a:p>
            <a:pPr marL="793750" lvl="2" indent="-328613">
              <a:lnSpc>
                <a:spcPct val="95000"/>
              </a:lnSpc>
              <a:spcBef>
                <a:spcPts val="600"/>
              </a:spcBef>
            </a:pPr>
            <a:r>
              <a:rPr lang="en-US" sz="3000" b="1" dirty="0">
                <a:solidFill>
                  <a:schemeClr val="accent5">
                    <a:lumMod val="40000"/>
                    <a:lumOff val="60000"/>
                  </a:schemeClr>
                </a:solidFill>
              </a:rPr>
              <a:t>The church in Philemon’s house (cf. Rom. 16:3-5; Col. 4:15).</a:t>
            </a:r>
          </a:p>
          <a:p>
            <a:pPr marL="465138" lvl="1" indent="-344488">
              <a:lnSpc>
                <a:spcPct val="95000"/>
              </a:lnSpc>
              <a:spcBef>
                <a:spcPts val="600"/>
              </a:spcBef>
            </a:pPr>
            <a:r>
              <a:rPr lang="en-US" sz="3200" b="1" i="1" dirty="0">
                <a:solidFill>
                  <a:schemeClr val="accent4">
                    <a:lumMod val="60000"/>
                    <a:lumOff val="40000"/>
                  </a:schemeClr>
                </a:solidFill>
              </a:rPr>
              <a:t>Greetings of “grace and peace.”</a:t>
            </a: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46639599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1000"/>
                                        <p:tgtEl>
                                          <p:spTgt spid="16386">
                                            <p:txEl>
                                              <p:pRg st="1" end="1"/>
                                            </p:txEl>
                                          </p:spTgt>
                                        </p:tgtEl>
                                      </p:cBhvr>
                                    </p:animEffect>
                                    <p:anim calcmode="lin" valueType="num">
                                      <p:cBhvr>
                                        <p:cTn id="13"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1000"/>
                                        <p:tgtEl>
                                          <p:spTgt spid="16386">
                                            <p:txEl>
                                              <p:pRg st="2" end="2"/>
                                            </p:txEl>
                                          </p:spTgt>
                                        </p:tgtEl>
                                      </p:cBhvr>
                                    </p:animEffect>
                                    <p:anim calcmode="lin" valueType="num">
                                      <p:cBhvr>
                                        <p:cTn id="18"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86">
                                            <p:txEl>
                                              <p:pRg st="3" end="3"/>
                                            </p:txEl>
                                          </p:spTgt>
                                        </p:tgtEl>
                                        <p:attrNameLst>
                                          <p:attrName>style.visibility</p:attrName>
                                        </p:attrNameLst>
                                      </p:cBhvr>
                                      <p:to>
                                        <p:strVal val="visible"/>
                                      </p:to>
                                    </p:set>
                                    <p:animEffect transition="in" filter="fade">
                                      <p:cBhvr>
                                        <p:cTn id="22" dur="1000"/>
                                        <p:tgtEl>
                                          <p:spTgt spid="16386">
                                            <p:txEl>
                                              <p:pRg st="3" end="3"/>
                                            </p:txEl>
                                          </p:spTgt>
                                        </p:tgtEl>
                                      </p:cBhvr>
                                    </p:animEffect>
                                    <p:anim calcmode="lin" valueType="num">
                                      <p:cBhvr>
                                        <p:cTn id="23"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386">
                                            <p:txEl>
                                              <p:pRg st="4" end="4"/>
                                            </p:txEl>
                                          </p:spTgt>
                                        </p:tgtEl>
                                        <p:attrNameLst>
                                          <p:attrName>style.visibility</p:attrName>
                                        </p:attrNameLst>
                                      </p:cBhvr>
                                      <p:to>
                                        <p:strVal val="visible"/>
                                      </p:to>
                                    </p:set>
                                    <p:animEffect transition="in" filter="fade">
                                      <p:cBhvr>
                                        <p:cTn id="27" dur="1000"/>
                                        <p:tgtEl>
                                          <p:spTgt spid="16386">
                                            <p:txEl>
                                              <p:pRg st="4" end="4"/>
                                            </p:txEl>
                                          </p:spTgt>
                                        </p:tgtEl>
                                      </p:cBhvr>
                                    </p:animEffect>
                                    <p:anim calcmode="lin" valueType="num">
                                      <p:cBhvr>
                                        <p:cTn id="28"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386">
                                            <p:txEl>
                                              <p:pRg st="5" end="5"/>
                                            </p:txEl>
                                          </p:spTgt>
                                        </p:tgtEl>
                                        <p:attrNameLst>
                                          <p:attrName>style.visibility</p:attrName>
                                        </p:attrNameLst>
                                      </p:cBhvr>
                                      <p:to>
                                        <p:strVal val="visible"/>
                                      </p:to>
                                    </p:set>
                                    <p:animEffect transition="in" filter="fade">
                                      <p:cBhvr>
                                        <p:cTn id="34" dur="1000"/>
                                        <p:tgtEl>
                                          <p:spTgt spid="16386">
                                            <p:txEl>
                                              <p:pRg st="5" end="5"/>
                                            </p:txEl>
                                          </p:spTgt>
                                        </p:tgtEl>
                                      </p:cBhvr>
                                    </p:animEffect>
                                    <p:anim calcmode="lin" valueType="num">
                                      <p:cBhvr>
                                        <p:cTn id="35"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243" y="338139"/>
            <a:ext cx="9383842" cy="993775"/>
          </a:xfrm>
        </p:spPr>
        <p:txBody>
          <a:bodyPr rtlCol="0">
            <a:normAutofit/>
          </a:bodyPr>
          <a:lstStyle/>
          <a:p>
            <a:pPr algn="ctr">
              <a:defRPr/>
            </a:pPr>
            <a:r>
              <a:rPr lang="en-US" sz="4500" b="1" dirty="0">
                <a:solidFill>
                  <a:schemeClr val="bg1"/>
                </a:solidFill>
              </a:rPr>
              <a:t>The Epistle to Philemon</a:t>
            </a:r>
          </a:p>
        </p:txBody>
      </p:sp>
      <p:sp>
        <p:nvSpPr>
          <p:cNvPr id="16386" name="Content Placeholder 2"/>
          <p:cNvSpPr>
            <a:spLocks noGrp="1"/>
          </p:cNvSpPr>
          <p:nvPr>
            <p:ph idx="1"/>
          </p:nvPr>
        </p:nvSpPr>
        <p:spPr>
          <a:xfrm>
            <a:off x="457200" y="1362076"/>
            <a:ext cx="11430000" cy="5495924"/>
          </a:xfrm>
        </p:spPr>
        <p:txBody>
          <a:bodyPr>
            <a:normAutofit/>
          </a:bodyPr>
          <a:lstStyle/>
          <a:p>
            <a:pPr marL="0" indent="0">
              <a:lnSpc>
                <a:spcPct val="95000"/>
              </a:lnSpc>
              <a:spcBef>
                <a:spcPts val="600"/>
              </a:spcBef>
              <a:buNone/>
            </a:pPr>
            <a:r>
              <a:rPr lang="en-US" sz="3600" b="1" dirty="0">
                <a:solidFill>
                  <a:schemeClr val="bg1"/>
                </a:solidFill>
              </a:rPr>
              <a:t>Paul’s prayer for Philemon (4-7)</a:t>
            </a:r>
          </a:p>
          <a:p>
            <a:pPr marL="465138" lvl="1" indent="-344488">
              <a:lnSpc>
                <a:spcPct val="95000"/>
              </a:lnSpc>
              <a:spcBef>
                <a:spcPts val="600"/>
              </a:spcBef>
            </a:pPr>
            <a:r>
              <a:rPr lang="en-US" sz="3200" b="1" i="1" dirty="0">
                <a:solidFill>
                  <a:schemeClr val="accent4">
                    <a:lumMod val="60000"/>
                    <a:lumOff val="40000"/>
                  </a:schemeClr>
                </a:solidFill>
              </a:rPr>
              <a:t>Paul thanks God continually for Philemon’s love and faith.</a:t>
            </a:r>
          </a:p>
          <a:p>
            <a:pPr marL="465138" lvl="1" indent="-344488">
              <a:lnSpc>
                <a:spcPct val="95000"/>
              </a:lnSpc>
              <a:spcBef>
                <a:spcPts val="600"/>
              </a:spcBef>
            </a:pPr>
            <a:r>
              <a:rPr lang="en-US" sz="3200" b="1" i="1" dirty="0">
                <a:solidFill>
                  <a:schemeClr val="accent4">
                    <a:lumMod val="60000"/>
                    <a:lumOff val="40000"/>
                  </a:schemeClr>
                </a:solidFill>
              </a:rPr>
              <a:t>Paul prays that Philemon might share is faith effectively as people see and hear all of the good that Jesus put in him. </a:t>
            </a:r>
          </a:p>
          <a:p>
            <a:pPr marL="465138" lvl="1" indent="-344488">
              <a:lnSpc>
                <a:spcPct val="95000"/>
              </a:lnSpc>
              <a:spcBef>
                <a:spcPts val="600"/>
              </a:spcBef>
            </a:pPr>
            <a:r>
              <a:rPr lang="en-US" sz="3200" b="1" i="1" dirty="0">
                <a:solidFill>
                  <a:schemeClr val="accent4">
                    <a:lumMod val="60000"/>
                    <a:lumOff val="40000"/>
                  </a:schemeClr>
                </a:solidFill>
              </a:rPr>
              <a:t>Paul is joyous and encouraged to see how Philemon’s love had  refreshed the saints.  </a:t>
            </a:r>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dirty="0"/>
          </a:p>
          <a:p>
            <a:pPr marL="804863" lvl="1" indent="-347663">
              <a:buFont typeface="Wingdings" pitchFamily="2" charset="2"/>
              <a:buChar char="§"/>
            </a:pPr>
            <a:endParaRPr lang="en-US" altLang="en-US" sz="2900" b="1" i="1" dirty="0">
              <a:solidFill>
                <a:srgbClr val="800000"/>
              </a:solidFill>
            </a:endParaRPr>
          </a:p>
        </p:txBody>
      </p:sp>
    </p:spTree>
    <p:extLst>
      <p:ext uri="{BB962C8B-B14F-4D97-AF65-F5344CB8AC3E}">
        <p14:creationId xmlns:p14="http://schemas.microsoft.com/office/powerpoint/2010/main" val="122777195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1000"/>
                                        <p:tgtEl>
                                          <p:spTgt spid="16386">
                                            <p:txEl>
                                              <p:pRg st="0" end="0"/>
                                            </p:txEl>
                                          </p:spTgt>
                                        </p:tgtEl>
                                      </p:cBhvr>
                                    </p:animEffect>
                                    <p:anim calcmode="lin" valueType="num">
                                      <p:cBhvr>
                                        <p:cTn id="8"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1000"/>
                                        <p:tgtEl>
                                          <p:spTgt spid="16386">
                                            <p:txEl>
                                              <p:pRg st="1" end="1"/>
                                            </p:txEl>
                                          </p:spTgt>
                                        </p:tgtEl>
                                      </p:cBhvr>
                                    </p:animEffect>
                                    <p:anim calcmode="lin" valueType="num">
                                      <p:cBhvr>
                                        <p:cTn id="13"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Effect transition="in" filter="fade">
                                      <p:cBhvr>
                                        <p:cTn id="19" dur="1000"/>
                                        <p:tgtEl>
                                          <p:spTgt spid="16386">
                                            <p:txEl>
                                              <p:pRg st="2" end="2"/>
                                            </p:txEl>
                                          </p:spTgt>
                                        </p:tgtEl>
                                      </p:cBhvr>
                                    </p:animEffect>
                                    <p:anim calcmode="lin" valueType="num">
                                      <p:cBhvr>
                                        <p:cTn id="20"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86">
                                            <p:txEl>
                                              <p:pRg st="3" end="3"/>
                                            </p:txEl>
                                          </p:spTgt>
                                        </p:tgtEl>
                                        <p:attrNameLst>
                                          <p:attrName>style.visibility</p:attrName>
                                        </p:attrNameLst>
                                      </p:cBhvr>
                                      <p:to>
                                        <p:strVal val="visible"/>
                                      </p:to>
                                    </p:set>
                                    <p:animEffect transition="in" filter="fade">
                                      <p:cBhvr>
                                        <p:cTn id="26" dur="1000"/>
                                        <p:tgtEl>
                                          <p:spTgt spid="16386">
                                            <p:txEl>
                                              <p:pRg st="3" end="3"/>
                                            </p:txEl>
                                          </p:spTgt>
                                        </p:tgtEl>
                                      </p:cBhvr>
                                    </p:animEffect>
                                    <p:anim calcmode="lin" valueType="num">
                                      <p:cBhvr>
                                        <p:cTn id="27"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282" y="233207"/>
            <a:ext cx="9383842" cy="993775"/>
          </a:xfrm>
        </p:spPr>
        <p:txBody>
          <a:bodyPr rtlCol="0">
            <a:normAutofit/>
          </a:bodyPr>
          <a:lstStyle/>
          <a:p>
            <a:pPr algn="ctr">
              <a:defRPr/>
            </a:pPr>
            <a:r>
              <a:rPr lang="en-US" sz="4500" b="1" dirty="0">
                <a:solidFill>
                  <a:schemeClr val="bg1"/>
                </a:solidFill>
              </a:rPr>
              <a:t>The Epistle to Philemon</a:t>
            </a:r>
          </a:p>
        </p:txBody>
      </p:sp>
      <p:sp>
        <p:nvSpPr>
          <p:cNvPr id="16386" name="Content Placeholder 2"/>
          <p:cNvSpPr>
            <a:spLocks noGrp="1"/>
          </p:cNvSpPr>
          <p:nvPr>
            <p:ph idx="1"/>
          </p:nvPr>
        </p:nvSpPr>
        <p:spPr>
          <a:xfrm>
            <a:off x="242340" y="1081505"/>
            <a:ext cx="11949660" cy="5631018"/>
          </a:xfrm>
        </p:spPr>
        <p:txBody>
          <a:bodyPr>
            <a:normAutofit/>
          </a:bodyPr>
          <a:lstStyle/>
          <a:p>
            <a:pPr marL="0" indent="0">
              <a:lnSpc>
                <a:spcPct val="95000"/>
              </a:lnSpc>
              <a:spcBef>
                <a:spcPts val="300"/>
              </a:spcBef>
              <a:buNone/>
            </a:pPr>
            <a:r>
              <a:rPr lang="en-US" sz="3600" b="1" dirty="0">
                <a:solidFill>
                  <a:schemeClr val="bg1"/>
                </a:solidFill>
              </a:rPr>
              <a:t>Paul’s appeal for Onesimus (8-22)</a:t>
            </a:r>
          </a:p>
          <a:p>
            <a:pPr marL="465138" lvl="1" indent="-344488">
              <a:lnSpc>
                <a:spcPct val="95000"/>
              </a:lnSpc>
              <a:spcBef>
                <a:spcPts val="300"/>
              </a:spcBef>
            </a:pPr>
            <a:r>
              <a:rPr lang="en-US" sz="3200" b="1" i="1" dirty="0">
                <a:solidFill>
                  <a:schemeClr val="accent4">
                    <a:lumMod val="60000"/>
                    <a:lumOff val="40000"/>
                  </a:schemeClr>
                </a:solidFill>
              </a:rPr>
              <a:t>Although Paul could boldly command Philemon, for “love’s sake” he makes his appeal as an aged prisoner of Christ (8-9).</a:t>
            </a:r>
          </a:p>
          <a:p>
            <a:pPr marL="688975" lvl="2" indent="-223838">
              <a:lnSpc>
                <a:spcPct val="95000"/>
              </a:lnSpc>
              <a:spcBef>
                <a:spcPts val="300"/>
              </a:spcBef>
            </a:pPr>
            <a:r>
              <a:rPr lang="en-US" sz="2800" b="1" dirty="0">
                <a:solidFill>
                  <a:schemeClr val="accent5">
                    <a:lumMod val="40000"/>
                    <a:lumOff val="60000"/>
                  </a:schemeClr>
                </a:solidFill>
              </a:rPr>
              <a:t>Paul makes love the focus of this appeal because love is the </a:t>
            </a:r>
            <a:r>
              <a:rPr lang="en-US" sz="2800" b="1" dirty="0">
                <a:solidFill>
                  <a:schemeClr val="accent5">
                    <a:lumMod val="40000"/>
                    <a:lumOff val="60000"/>
                  </a:schemeClr>
                </a:solidFill>
                <a:effectLst>
                  <a:glow rad="228600">
                    <a:schemeClr val="accent2">
                      <a:satMod val="175000"/>
                      <a:alpha val="40000"/>
                    </a:schemeClr>
                  </a:glow>
                </a:effectLst>
              </a:rPr>
              <a:t>very core of his relationship </a:t>
            </a:r>
            <a:r>
              <a:rPr lang="en-US" sz="2800" b="1" dirty="0">
                <a:solidFill>
                  <a:schemeClr val="accent5">
                    <a:lumMod val="40000"/>
                    <a:lumOff val="60000"/>
                  </a:schemeClr>
                </a:solidFill>
              </a:rPr>
              <a:t>in Christ with Philemon.</a:t>
            </a:r>
          </a:p>
          <a:p>
            <a:pPr marL="465138" lvl="1" indent="-344488">
              <a:lnSpc>
                <a:spcPct val="95000"/>
              </a:lnSpc>
              <a:spcBef>
                <a:spcPts val="300"/>
              </a:spcBef>
            </a:pPr>
            <a:r>
              <a:rPr lang="en-US" sz="3200" b="1" i="1" dirty="0">
                <a:solidFill>
                  <a:schemeClr val="accent4">
                    <a:lumMod val="60000"/>
                    <a:lumOff val="40000"/>
                  </a:schemeClr>
                </a:solidFill>
              </a:rPr>
              <a:t>His appeal for Onesimus briefly explained (10-12).</a:t>
            </a:r>
          </a:p>
          <a:p>
            <a:pPr marL="749300" lvl="2" indent="-284163">
              <a:lnSpc>
                <a:spcPct val="95000"/>
              </a:lnSpc>
              <a:spcBef>
                <a:spcPts val="300"/>
              </a:spcBef>
            </a:pPr>
            <a:r>
              <a:rPr lang="en-US" sz="2800" b="1" dirty="0">
                <a:solidFill>
                  <a:schemeClr val="accent5">
                    <a:lumMod val="40000"/>
                    <a:lumOff val="60000"/>
                  </a:schemeClr>
                </a:solidFill>
                <a:effectLst/>
              </a:rPr>
              <a:t>Paul had “begotten” Onesimus while in chains.</a:t>
            </a:r>
          </a:p>
          <a:p>
            <a:pPr marL="749300" lvl="2" indent="-284163">
              <a:lnSpc>
                <a:spcPct val="95000"/>
              </a:lnSpc>
              <a:spcBef>
                <a:spcPts val="300"/>
              </a:spcBef>
            </a:pPr>
            <a:r>
              <a:rPr lang="en-US" sz="2800" b="1" dirty="0">
                <a:solidFill>
                  <a:schemeClr val="accent5">
                    <a:lumMod val="40000"/>
                    <a:lumOff val="60000"/>
                  </a:schemeClr>
                </a:solidFill>
              </a:rPr>
              <a:t>Onesimus was once unprofitable to Philemon, but now is profitable.</a:t>
            </a:r>
          </a:p>
          <a:p>
            <a:pPr marL="1035050" lvl="3" indent="-285750">
              <a:lnSpc>
                <a:spcPct val="95000"/>
              </a:lnSpc>
              <a:spcBef>
                <a:spcPts val="300"/>
              </a:spcBef>
            </a:pPr>
            <a:r>
              <a:rPr lang="en-US" sz="2800" b="1" dirty="0">
                <a:solidFill>
                  <a:schemeClr val="bg1"/>
                </a:solidFill>
              </a:rPr>
              <a:t>NOTE: The name Onesimus means “profitable” or “useful.”</a:t>
            </a:r>
            <a:endParaRPr lang="en-US" sz="3200" b="1" dirty="0">
              <a:solidFill>
                <a:schemeClr val="bg1"/>
              </a:solidFill>
            </a:endParaRPr>
          </a:p>
          <a:p>
            <a:pPr marL="749300" lvl="2" indent="-284163">
              <a:lnSpc>
                <a:spcPct val="95000"/>
              </a:lnSpc>
              <a:spcBef>
                <a:spcPts val="300"/>
              </a:spcBef>
            </a:pPr>
            <a:r>
              <a:rPr lang="en-US" sz="3000" b="1" dirty="0">
                <a:solidFill>
                  <a:schemeClr val="accent5">
                    <a:lumMod val="40000"/>
                    <a:lumOff val="60000"/>
                  </a:schemeClr>
                </a:solidFill>
                <a:effectLst/>
              </a:rPr>
              <a:t>He is sending Onesimus </a:t>
            </a:r>
            <a:r>
              <a:rPr lang="en-US" sz="3000" b="1" dirty="0">
                <a:solidFill>
                  <a:schemeClr val="accent5">
                    <a:lumMod val="40000"/>
                    <a:lumOff val="60000"/>
                  </a:schemeClr>
                </a:solidFill>
              </a:rPr>
              <a:t>back and </a:t>
            </a:r>
            <a:r>
              <a:rPr lang="en-US" sz="3000" b="1" dirty="0">
                <a:solidFill>
                  <a:schemeClr val="accent5">
                    <a:lumMod val="40000"/>
                    <a:lumOff val="60000"/>
                  </a:schemeClr>
                </a:solidFill>
                <a:effectLst/>
              </a:rPr>
              <a:t>asking Philemon to </a:t>
            </a:r>
            <a:r>
              <a:rPr lang="en-US" sz="3000" b="1" dirty="0">
                <a:solidFill>
                  <a:schemeClr val="accent5">
                    <a:lumMod val="40000"/>
                    <a:lumOff val="60000"/>
                  </a:schemeClr>
                </a:solidFill>
                <a:effectLst>
                  <a:glow rad="228600">
                    <a:schemeClr val="accent2">
                      <a:satMod val="175000"/>
                      <a:alpha val="40000"/>
                    </a:schemeClr>
                  </a:glow>
                </a:effectLst>
              </a:rPr>
              <a:t>receive</a:t>
            </a:r>
            <a:r>
              <a:rPr lang="en-US" sz="3000" b="1" dirty="0">
                <a:solidFill>
                  <a:schemeClr val="accent5">
                    <a:lumMod val="40000"/>
                    <a:lumOff val="60000"/>
                  </a:schemeClr>
                </a:solidFill>
                <a:effectLst/>
              </a:rPr>
              <a:t> him.</a:t>
            </a:r>
          </a:p>
          <a:p>
            <a:pPr marL="1035050" lvl="3" indent="-346075">
              <a:lnSpc>
                <a:spcPct val="95000"/>
              </a:lnSpc>
              <a:spcBef>
                <a:spcPts val="300"/>
              </a:spcBef>
            </a:pPr>
            <a:r>
              <a:rPr lang="en-US" sz="2800" b="1" dirty="0">
                <a:solidFill>
                  <a:schemeClr val="bg1"/>
                </a:solidFill>
              </a:rPr>
              <a:t>Sinners who repent and are forgiven need acceptance in God’s family.  </a:t>
            </a:r>
          </a:p>
          <a:p>
            <a:pPr marL="1035050" lvl="3" indent="-346075">
              <a:lnSpc>
                <a:spcPct val="95000"/>
              </a:lnSpc>
              <a:spcBef>
                <a:spcPts val="300"/>
              </a:spcBef>
            </a:pPr>
            <a:r>
              <a:rPr lang="en-US" sz="2800" b="1" dirty="0">
                <a:solidFill>
                  <a:schemeClr val="bg1"/>
                </a:solidFill>
              </a:rPr>
              <a:t>Paul’s own experience would have attested to this (cf. Acts 9:26-28).</a:t>
            </a:r>
          </a:p>
        </p:txBody>
      </p:sp>
    </p:spTree>
    <p:extLst>
      <p:ext uri="{BB962C8B-B14F-4D97-AF65-F5344CB8AC3E}">
        <p14:creationId xmlns:p14="http://schemas.microsoft.com/office/powerpoint/2010/main" val="159794254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animEffect transition="in" filter="fade">
                                      <p:cBhvr>
                                        <p:cTn id="19" dur="1000"/>
                                        <p:tgtEl>
                                          <p:spTgt spid="16386">
                                            <p:txEl>
                                              <p:pRg st="3" end="3"/>
                                            </p:txEl>
                                          </p:spTgt>
                                        </p:tgtEl>
                                      </p:cBhvr>
                                    </p:animEffect>
                                    <p:anim calcmode="lin" valueType="num">
                                      <p:cBhvr>
                                        <p:cTn id="20"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386">
                                            <p:txEl>
                                              <p:pRg st="4" end="4"/>
                                            </p:txEl>
                                          </p:spTgt>
                                        </p:tgtEl>
                                        <p:attrNameLst>
                                          <p:attrName>style.visibility</p:attrName>
                                        </p:attrNameLst>
                                      </p:cBhvr>
                                      <p:to>
                                        <p:strVal val="visible"/>
                                      </p:to>
                                    </p:set>
                                    <p:animEffect transition="in" filter="fade">
                                      <p:cBhvr>
                                        <p:cTn id="24" dur="1000"/>
                                        <p:tgtEl>
                                          <p:spTgt spid="16386">
                                            <p:txEl>
                                              <p:pRg st="4" end="4"/>
                                            </p:txEl>
                                          </p:spTgt>
                                        </p:tgtEl>
                                      </p:cBhvr>
                                    </p:animEffect>
                                    <p:anim calcmode="lin" valueType="num">
                                      <p:cBhvr>
                                        <p:cTn id="25"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386">
                                            <p:txEl>
                                              <p:pRg st="5" end="5"/>
                                            </p:txEl>
                                          </p:spTgt>
                                        </p:tgtEl>
                                        <p:attrNameLst>
                                          <p:attrName>style.visibility</p:attrName>
                                        </p:attrNameLst>
                                      </p:cBhvr>
                                      <p:to>
                                        <p:strVal val="visible"/>
                                      </p:to>
                                    </p:set>
                                    <p:animEffect transition="in" filter="fade">
                                      <p:cBhvr>
                                        <p:cTn id="29" dur="1000"/>
                                        <p:tgtEl>
                                          <p:spTgt spid="16386">
                                            <p:txEl>
                                              <p:pRg st="5" end="5"/>
                                            </p:txEl>
                                          </p:spTgt>
                                        </p:tgtEl>
                                      </p:cBhvr>
                                    </p:animEffect>
                                    <p:anim calcmode="lin" valueType="num">
                                      <p:cBhvr>
                                        <p:cTn id="30"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386">
                                            <p:txEl>
                                              <p:pRg st="6" end="6"/>
                                            </p:txEl>
                                          </p:spTgt>
                                        </p:tgtEl>
                                        <p:attrNameLst>
                                          <p:attrName>style.visibility</p:attrName>
                                        </p:attrNameLst>
                                      </p:cBhvr>
                                      <p:to>
                                        <p:strVal val="visible"/>
                                      </p:to>
                                    </p:set>
                                    <p:animEffect transition="in" filter="fade">
                                      <p:cBhvr>
                                        <p:cTn id="34" dur="1000"/>
                                        <p:tgtEl>
                                          <p:spTgt spid="16386">
                                            <p:txEl>
                                              <p:pRg st="6" end="6"/>
                                            </p:txEl>
                                          </p:spTgt>
                                        </p:tgtEl>
                                      </p:cBhvr>
                                    </p:animEffect>
                                    <p:anim calcmode="lin" valueType="num">
                                      <p:cBhvr>
                                        <p:cTn id="35"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386">
                                            <p:txEl>
                                              <p:pRg st="7" end="7"/>
                                            </p:txEl>
                                          </p:spTgt>
                                        </p:tgtEl>
                                        <p:attrNameLst>
                                          <p:attrName>style.visibility</p:attrName>
                                        </p:attrNameLst>
                                      </p:cBhvr>
                                      <p:to>
                                        <p:strVal val="visible"/>
                                      </p:to>
                                    </p:set>
                                    <p:animEffect transition="in" filter="fade">
                                      <p:cBhvr>
                                        <p:cTn id="41" dur="1000"/>
                                        <p:tgtEl>
                                          <p:spTgt spid="16386">
                                            <p:txEl>
                                              <p:pRg st="7" end="7"/>
                                            </p:txEl>
                                          </p:spTgt>
                                        </p:tgtEl>
                                      </p:cBhvr>
                                    </p:animEffect>
                                    <p:anim calcmode="lin" valueType="num">
                                      <p:cBhvr>
                                        <p:cTn id="42"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6386">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386">
                                            <p:txEl>
                                              <p:pRg st="8" end="8"/>
                                            </p:txEl>
                                          </p:spTgt>
                                        </p:tgtEl>
                                        <p:attrNameLst>
                                          <p:attrName>style.visibility</p:attrName>
                                        </p:attrNameLst>
                                      </p:cBhvr>
                                      <p:to>
                                        <p:strVal val="visible"/>
                                      </p:to>
                                    </p:set>
                                    <p:animEffect transition="in" filter="fade">
                                      <p:cBhvr>
                                        <p:cTn id="46" dur="1000"/>
                                        <p:tgtEl>
                                          <p:spTgt spid="16386">
                                            <p:txEl>
                                              <p:pRg st="8" end="8"/>
                                            </p:txEl>
                                          </p:spTgt>
                                        </p:tgtEl>
                                      </p:cBhvr>
                                    </p:animEffect>
                                    <p:anim calcmode="lin" valueType="num">
                                      <p:cBhvr>
                                        <p:cTn id="47" dur="1000" fill="hold"/>
                                        <p:tgtEl>
                                          <p:spTgt spid="16386">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6386">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386">
                                            <p:txEl>
                                              <p:pRg st="9" end="9"/>
                                            </p:txEl>
                                          </p:spTgt>
                                        </p:tgtEl>
                                        <p:attrNameLst>
                                          <p:attrName>style.visibility</p:attrName>
                                        </p:attrNameLst>
                                      </p:cBhvr>
                                      <p:to>
                                        <p:strVal val="visible"/>
                                      </p:to>
                                    </p:set>
                                    <p:animEffect transition="in" filter="fade">
                                      <p:cBhvr>
                                        <p:cTn id="51" dur="1000"/>
                                        <p:tgtEl>
                                          <p:spTgt spid="16386">
                                            <p:txEl>
                                              <p:pRg st="9" end="9"/>
                                            </p:txEl>
                                          </p:spTgt>
                                        </p:tgtEl>
                                      </p:cBhvr>
                                    </p:animEffect>
                                    <p:anim calcmode="lin" valueType="num">
                                      <p:cBhvr>
                                        <p:cTn id="52" dur="1000" fill="hold"/>
                                        <p:tgtEl>
                                          <p:spTgt spid="16386">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1638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2" y="173247"/>
            <a:ext cx="9383842" cy="993775"/>
          </a:xfrm>
        </p:spPr>
        <p:txBody>
          <a:bodyPr rtlCol="0">
            <a:normAutofit/>
          </a:bodyPr>
          <a:lstStyle/>
          <a:p>
            <a:pPr algn="ctr">
              <a:defRPr/>
            </a:pPr>
            <a:r>
              <a:rPr lang="en-US" sz="4500" b="1" dirty="0">
                <a:solidFill>
                  <a:schemeClr val="bg1"/>
                </a:solidFill>
              </a:rPr>
              <a:t>The Epistle to Philemon</a:t>
            </a:r>
          </a:p>
        </p:txBody>
      </p:sp>
      <p:sp>
        <p:nvSpPr>
          <p:cNvPr id="16386" name="Content Placeholder 2"/>
          <p:cNvSpPr>
            <a:spLocks noGrp="1"/>
          </p:cNvSpPr>
          <p:nvPr>
            <p:ph idx="1"/>
          </p:nvPr>
        </p:nvSpPr>
        <p:spPr>
          <a:xfrm>
            <a:off x="209862" y="1049311"/>
            <a:ext cx="11707318" cy="5808689"/>
          </a:xfrm>
        </p:spPr>
        <p:txBody>
          <a:bodyPr>
            <a:normAutofit/>
          </a:bodyPr>
          <a:lstStyle/>
          <a:p>
            <a:pPr marL="0" indent="0">
              <a:lnSpc>
                <a:spcPct val="95000"/>
              </a:lnSpc>
              <a:spcBef>
                <a:spcPts val="300"/>
              </a:spcBef>
              <a:buNone/>
            </a:pPr>
            <a:r>
              <a:rPr lang="en-US" sz="3600" b="1" dirty="0">
                <a:solidFill>
                  <a:schemeClr val="bg1"/>
                </a:solidFill>
              </a:rPr>
              <a:t>Paul’s appeal for Onesimus (8-22)</a:t>
            </a:r>
          </a:p>
          <a:p>
            <a:pPr marL="465138" lvl="1" indent="-344488">
              <a:lnSpc>
                <a:spcPct val="95000"/>
              </a:lnSpc>
              <a:spcBef>
                <a:spcPts val="300"/>
              </a:spcBef>
            </a:pPr>
            <a:r>
              <a:rPr lang="en-US" sz="3200" b="1" i="1" dirty="0">
                <a:solidFill>
                  <a:schemeClr val="accent4">
                    <a:lumMod val="60000"/>
                    <a:lumOff val="40000"/>
                  </a:schemeClr>
                </a:solidFill>
              </a:rPr>
              <a:t>Things for Philemon to consider:</a:t>
            </a:r>
          </a:p>
          <a:p>
            <a:pPr marL="749300" lvl="2" indent="-284163">
              <a:lnSpc>
                <a:spcPct val="95000"/>
              </a:lnSpc>
              <a:spcBef>
                <a:spcPts val="300"/>
              </a:spcBef>
            </a:pPr>
            <a:r>
              <a:rPr lang="en-US" sz="3000" b="1" dirty="0">
                <a:solidFill>
                  <a:schemeClr val="accent5">
                    <a:lumMod val="40000"/>
                    <a:lumOff val="60000"/>
                  </a:schemeClr>
                </a:solidFill>
                <a:effectLst/>
              </a:rPr>
              <a:t>Paul wished to keep Onesimus to minister to him in his chains, but did not want to do so without the consent of Philemo</a:t>
            </a:r>
            <a:r>
              <a:rPr lang="en-US" sz="3000" b="1" dirty="0">
                <a:solidFill>
                  <a:schemeClr val="accent5">
                    <a:lumMod val="40000"/>
                    <a:lumOff val="60000"/>
                  </a:schemeClr>
                </a:solidFill>
              </a:rPr>
              <a:t>n (13-14)</a:t>
            </a:r>
            <a:endParaRPr lang="en-US" sz="3000" b="1" dirty="0">
              <a:solidFill>
                <a:schemeClr val="accent5">
                  <a:lumMod val="40000"/>
                  <a:lumOff val="60000"/>
                </a:schemeClr>
              </a:solidFill>
              <a:effectLst/>
            </a:endParaRPr>
          </a:p>
          <a:p>
            <a:pPr marL="1035050" lvl="3" indent="-285750">
              <a:lnSpc>
                <a:spcPct val="95000"/>
              </a:lnSpc>
              <a:spcBef>
                <a:spcPts val="300"/>
              </a:spcBef>
            </a:pPr>
            <a:r>
              <a:rPr lang="en-US" sz="2800" b="1" i="1" dirty="0">
                <a:solidFill>
                  <a:schemeClr val="bg1"/>
                </a:solidFill>
              </a:rPr>
              <a:t>Good deeds are best done voluntarily, not by compulsion (2 Cor. 9:5).</a:t>
            </a:r>
          </a:p>
          <a:p>
            <a:pPr marL="749300" lvl="2" indent="-284163">
              <a:lnSpc>
                <a:spcPct val="95000"/>
              </a:lnSpc>
              <a:spcBef>
                <a:spcPts val="300"/>
              </a:spcBef>
            </a:pPr>
            <a:r>
              <a:rPr lang="en-US" sz="3000" b="1" dirty="0">
                <a:solidFill>
                  <a:schemeClr val="accent5">
                    <a:lumMod val="40000"/>
                    <a:lumOff val="60000"/>
                  </a:schemeClr>
                </a:solidFill>
              </a:rPr>
              <a:t>A plausible way to look at the turn of events (15-16).</a:t>
            </a:r>
          </a:p>
          <a:p>
            <a:pPr marL="1035050" lvl="3" indent="-285750">
              <a:lnSpc>
                <a:spcPct val="95000"/>
              </a:lnSpc>
              <a:spcBef>
                <a:spcPts val="300"/>
              </a:spcBef>
            </a:pPr>
            <a:r>
              <a:rPr lang="en-US" sz="2800" b="1" i="1" dirty="0">
                <a:solidFill>
                  <a:schemeClr val="bg1"/>
                </a:solidFill>
                <a:effectLst>
                  <a:glow rad="228600">
                    <a:schemeClr val="accent2">
                      <a:satMod val="175000"/>
                      <a:alpha val="40000"/>
                    </a:schemeClr>
                  </a:glow>
                </a:effectLst>
              </a:rPr>
              <a:t>“Perhaps” </a:t>
            </a:r>
            <a:r>
              <a:rPr lang="en-US" sz="2800" b="1" i="1" dirty="0">
                <a:solidFill>
                  <a:schemeClr val="bg1"/>
                </a:solidFill>
              </a:rPr>
              <a:t>this has all happened so that Paul and Philemon might have Onesimus as a beloved brother forever.</a:t>
            </a:r>
          </a:p>
          <a:p>
            <a:pPr marL="1035050" lvl="3" indent="-285750">
              <a:lnSpc>
                <a:spcPct val="95000"/>
              </a:lnSpc>
              <a:spcBef>
                <a:spcPts val="300"/>
              </a:spcBef>
            </a:pPr>
            <a:r>
              <a:rPr lang="en-US" sz="2800" b="1" i="1" dirty="0">
                <a:solidFill>
                  <a:schemeClr val="bg1"/>
                </a:solidFill>
                <a:effectLst/>
              </a:rPr>
              <a:t>Paul does not presume to KNOW how God works all things together for good, but he knows this could be an example (Rom. 8:28).</a:t>
            </a:r>
          </a:p>
        </p:txBody>
      </p:sp>
    </p:spTree>
    <p:extLst>
      <p:ext uri="{BB962C8B-B14F-4D97-AF65-F5344CB8AC3E}">
        <p14:creationId xmlns:p14="http://schemas.microsoft.com/office/powerpoint/2010/main" val="222686040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386">
                                            <p:txEl>
                                              <p:pRg st="2" end="2"/>
                                            </p:txEl>
                                          </p:spTgt>
                                        </p:tgtEl>
                                        <p:attrNameLst>
                                          <p:attrName>style.visibility</p:attrName>
                                        </p:attrNameLst>
                                      </p:cBhvr>
                                      <p:to>
                                        <p:strVal val="visible"/>
                                      </p:to>
                                    </p:set>
                                    <p:animEffect transition="in" filter="fade">
                                      <p:cBhvr>
                                        <p:cTn id="12" dur="1000"/>
                                        <p:tgtEl>
                                          <p:spTgt spid="16386">
                                            <p:txEl>
                                              <p:pRg st="2" end="2"/>
                                            </p:txEl>
                                          </p:spTgt>
                                        </p:tgtEl>
                                      </p:cBhvr>
                                    </p:animEffect>
                                    <p:anim calcmode="lin" valueType="num">
                                      <p:cBhvr>
                                        <p:cTn id="13"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1000"/>
                                        <p:tgtEl>
                                          <p:spTgt spid="16386">
                                            <p:txEl>
                                              <p:pRg st="3" end="3"/>
                                            </p:txEl>
                                          </p:spTgt>
                                        </p:tgtEl>
                                      </p:cBhvr>
                                    </p:animEffect>
                                    <p:anim calcmode="lin" valueType="num">
                                      <p:cBhvr>
                                        <p:cTn id="18"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386">
                                            <p:txEl>
                                              <p:pRg st="4" end="4"/>
                                            </p:txEl>
                                          </p:spTgt>
                                        </p:tgtEl>
                                        <p:attrNameLst>
                                          <p:attrName>style.visibility</p:attrName>
                                        </p:attrNameLst>
                                      </p:cBhvr>
                                      <p:to>
                                        <p:strVal val="visible"/>
                                      </p:to>
                                    </p:set>
                                    <p:animEffect transition="in" filter="fade">
                                      <p:cBhvr>
                                        <p:cTn id="24" dur="1000"/>
                                        <p:tgtEl>
                                          <p:spTgt spid="16386">
                                            <p:txEl>
                                              <p:pRg st="4" end="4"/>
                                            </p:txEl>
                                          </p:spTgt>
                                        </p:tgtEl>
                                      </p:cBhvr>
                                    </p:animEffect>
                                    <p:anim calcmode="lin" valueType="num">
                                      <p:cBhvr>
                                        <p:cTn id="25"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386">
                                            <p:txEl>
                                              <p:pRg st="5" end="5"/>
                                            </p:txEl>
                                          </p:spTgt>
                                        </p:tgtEl>
                                        <p:attrNameLst>
                                          <p:attrName>style.visibility</p:attrName>
                                        </p:attrNameLst>
                                      </p:cBhvr>
                                      <p:to>
                                        <p:strVal val="visible"/>
                                      </p:to>
                                    </p:set>
                                    <p:animEffect transition="in" filter="fade">
                                      <p:cBhvr>
                                        <p:cTn id="29" dur="1000"/>
                                        <p:tgtEl>
                                          <p:spTgt spid="16386">
                                            <p:txEl>
                                              <p:pRg st="5" end="5"/>
                                            </p:txEl>
                                          </p:spTgt>
                                        </p:tgtEl>
                                      </p:cBhvr>
                                    </p:animEffect>
                                    <p:anim calcmode="lin" valueType="num">
                                      <p:cBhvr>
                                        <p:cTn id="30"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638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386">
                                            <p:txEl>
                                              <p:pRg st="6" end="6"/>
                                            </p:txEl>
                                          </p:spTgt>
                                        </p:tgtEl>
                                        <p:attrNameLst>
                                          <p:attrName>style.visibility</p:attrName>
                                        </p:attrNameLst>
                                      </p:cBhvr>
                                      <p:to>
                                        <p:strVal val="visible"/>
                                      </p:to>
                                    </p:set>
                                    <p:animEffect transition="in" filter="fade">
                                      <p:cBhvr>
                                        <p:cTn id="34" dur="1000"/>
                                        <p:tgtEl>
                                          <p:spTgt spid="16386">
                                            <p:txEl>
                                              <p:pRg st="6" end="6"/>
                                            </p:txEl>
                                          </p:spTgt>
                                        </p:tgtEl>
                                      </p:cBhvr>
                                    </p:animEffect>
                                    <p:anim calcmode="lin" valueType="num">
                                      <p:cBhvr>
                                        <p:cTn id="35"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2" y="173247"/>
            <a:ext cx="9383842" cy="993775"/>
          </a:xfrm>
        </p:spPr>
        <p:txBody>
          <a:bodyPr rtlCol="0">
            <a:normAutofit/>
          </a:bodyPr>
          <a:lstStyle/>
          <a:p>
            <a:pPr algn="ctr">
              <a:defRPr/>
            </a:pPr>
            <a:r>
              <a:rPr lang="en-US" sz="4500" b="1" dirty="0">
                <a:solidFill>
                  <a:schemeClr val="bg1"/>
                </a:solidFill>
              </a:rPr>
              <a:t>The Epistle to Philemon</a:t>
            </a:r>
          </a:p>
        </p:txBody>
      </p:sp>
      <p:sp>
        <p:nvSpPr>
          <p:cNvPr id="16386" name="Content Placeholder 2"/>
          <p:cNvSpPr>
            <a:spLocks noGrp="1"/>
          </p:cNvSpPr>
          <p:nvPr>
            <p:ph idx="1"/>
          </p:nvPr>
        </p:nvSpPr>
        <p:spPr>
          <a:xfrm>
            <a:off x="209862" y="1049311"/>
            <a:ext cx="11707318" cy="5808689"/>
          </a:xfrm>
        </p:spPr>
        <p:txBody>
          <a:bodyPr>
            <a:normAutofit/>
          </a:bodyPr>
          <a:lstStyle/>
          <a:p>
            <a:pPr marL="0" indent="0">
              <a:lnSpc>
                <a:spcPct val="95000"/>
              </a:lnSpc>
              <a:spcBef>
                <a:spcPts val="300"/>
              </a:spcBef>
              <a:buNone/>
            </a:pPr>
            <a:r>
              <a:rPr lang="en-US" sz="3600" b="1" dirty="0">
                <a:solidFill>
                  <a:schemeClr val="bg1"/>
                </a:solidFill>
              </a:rPr>
              <a:t>Paul’s appeal for Onesimus (8-22)</a:t>
            </a:r>
          </a:p>
          <a:p>
            <a:pPr marL="465138" lvl="1" indent="-344488">
              <a:lnSpc>
                <a:spcPct val="95000"/>
              </a:lnSpc>
              <a:spcBef>
                <a:spcPts val="300"/>
              </a:spcBef>
            </a:pPr>
            <a:r>
              <a:rPr lang="en-US" sz="3200" b="1" i="1" dirty="0">
                <a:solidFill>
                  <a:schemeClr val="accent4">
                    <a:lumMod val="60000"/>
                    <a:lumOff val="40000"/>
                  </a:schemeClr>
                </a:solidFill>
              </a:rPr>
              <a:t>Things for Philemon to consider</a:t>
            </a:r>
          </a:p>
          <a:p>
            <a:pPr marL="749300" lvl="2" indent="-284163">
              <a:lnSpc>
                <a:spcPct val="95000"/>
              </a:lnSpc>
              <a:spcBef>
                <a:spcPts val="300"/>
              </a:spcBef>
            </a:pPr>
            <a:r>
              <a:rPr lang="en-US" sz="3000" b="1" dirty="0">
                <a:solidFill>
                  <a:schemeClr val="accent5">
                    <a:lumMod val="40000"/>
                    <a:lumOff val="60000"/>
                  </a:schemeClr>
                </a:solidFill>
                <a:effectLst/>
              </a:rPr>
              <a:t>If Philemon counts Paul as a </a:t>
            </a:r>
            <a:r>
              <a:rPr lang="en-US" sz="3000" b="1" dirty="0">
                <a:solidFill>
                  <a:schemeClr val="accent5">
                    <a:lumMod val="40000"/>
                    <a:lumOff val="60000"/>
                  </a:schemeClr>
                </a:solidFill>
                <a:effectLst>
                  <a:glow rad="228600">
                    <a:schemeClr val="accent2">
                      <a:satMod val="175000"/>
                      <a:alpha val="40000"/>
                    </a:schemeClr>
                  </a:glow>
                </a:effectLst>
              </a:rPr>
              <a:t>partner, </a:t>
            </a:r>
            <a:r>
              <a:rPr lang="en-US" sz="3000" b="1" dirty="0">
                <a:solidFill>
                  <a:schemeClr val="accent5">
                    <a:lumMod val="40000"/>
                    <a:lumOff val="60000"/>
                  </a:schemeClr>
                </a:solidFill>
                <a:effectLst/>
              </a:rPr>
              <a:t>Philemon should receive Onesimus as he would receive Paul (17-19).</a:t>
            </a:r>
          </a:p>
          <a:p>
            <a:pPr marL="1035050" lvl="3" indent="-285750">
              <a:lnSpc>
                <a:spcPct val="95000"/>
              </a:lnSpc>
              <a:spcBef>
                <a:spcPts val="300"/>
              </a:spcBef>
            </a:pPr>
            <a:r>
              <a:rPr lang="en-US" sz="2800" b="1" i="1" dirty="0">
                <a:solidFill>
                  <a:schemeClr val="bg1"/>
                </a:solidFill>
              </a:rPr>
              <a:t>For his part, as a partner, Paul asks that any </a:t>
            </a:r>
            <a:r>
              <a:rPr lang="en-US" sz="2800" b="1" i="1" dirty="0">
                <a:solidFill>
                  <a:schemeClr val="bg1"/>
                </a:solidFill>
                <a:effectLst>
                  <a:glow rad="228600">
                    <a:schemeClr val="accent2">
                      <a:satMod val="175000"/>
                      <a:alpha val="40000"/>
                    </a:schemeClr>
                  </a:glow>
                </a:effectLst>
              </a:rPr>
              <a:t>wrongs committed* </a:t>
            </a:r>
            <a:r>
              <a:rPr lang="en-US" sz="2800" b="1" i="1" dirty="0">
                <a:solidFill>
                  <a:schemeClr val="bg1"/>
                </a:solidFill>
              </a:rPr>
              <a:t>by Onesimus, or any debts he had incurred, be put on his “account.”</a:t>
            </a:r>
          </a:p>
          <a:p>
            <a:pPr marL="1035050" lvl="3" indent="-285750">
              <a:lnSpc>
                <a:spcPct val="95000"/>
              </a:lnSpc>
              <a:spcBef>
                <a:spcPts val="300"/>
              </a:spcBef>
            </a:pPr>
            <a:r>
              <a:rPr lang="en-US" sz="2800" b="1" i="1" dirty="0">
                <a:solidFill>
                  <a:schemeClr val="bg1"/>
                </a:solidFill>
              </a:rPr>
              <a:t>He reminds Philemon of his own debt to Paul.</a:t>
            </a:r>
          </a:p>
          <a:p>
            <a:pPr marL="749300" lvl="2" indent="-284163">
              <a:lnSpc>
                <a:spcPct val="95000"/>
              </a:lnSpc>
              <a:spcBef>
                <a:spcPts val="300"/>
              </a:spcBef>
            </a:pPr>
            <a:r>
              <a:rPr lang="en-US" sz="3000" b="1" dirty="0">
                <a:solidFill>
                  <a:schemeClr val="accent5">
                    <a:lumMod val="40000"/>
                    <a:lumOff val="60000"/>
                  </a:schemeClr>
                </a:solidFill>
              </a:rPr>
              <a:t>Paul asks Philemon to let him have joy in the Lord (20).</a:t>
            </a:r>
          </a:p>
          <a:p>
            <a:pPr marL="749300" lvl="2" indent="-284163">
              <a:lnSpc>
                <a:spcPct val="95000"/>
              </a:lnSpc>
              <a:spcBef>
                <a:spcPts val="300"/>
              </a:spcBef>
            </a:pPr>
            <a:r>
              <a:rPr lang="en-US" sz="3000" b="1" dirty="0">
                <a:solidFill>
                  <a:schemeClr val="accent5">
                    <a:lumMod val="40000"/>
                    <a:lumOff val="60000"/>
                  </a:schemeClr>
                </a:solidFill>
              </a:rPr>
              <a:t>He has </a:t>
            </a:r>
            <a:r>
              <a:rPr lang="en-US" sz="3000" b="1" dirty="0">
                <a:solidFill>
                  <a:schemeClr val="accent5">
                    <a:lumMod val="40000"/>
                    <a:lumOff val="60000"/>
                  </a:schemeClr>
                </a:solidFill>
                <a:effectLst>
                  <a:glow rad="228600">
                    <a:schemeClr val="accent2">
                      <a:satMod val="175000"/>
                      <a:alpha val="40000"/>
                    </a:schemeClr>
                  </a:glow>
                </a:effectLst>
              </a:rPr>
              <a:t>confidence </a:t>
            </a:r>
            <a:r>
              <a:rPr lang="en-US" sz="3000" b="1" dirty="0">
                <a:solidFill>
                  <a:schemeClr val="accent5">
                    <a:lumMod val="40000"/>
                    <a:lumOff val="60000"/>
                  </a:schemeClr>
                </a:solidFill>
              </a:rPr>
              <a:t>in Philemon and knows that Philemon will do even more than he is asking (21).</a:t>
            </a:r>
          </a:p>
          <a:p>
            <a:pPr marL="749300" lvl="2" indent="-284163">
              <a:lnSpc>
                <a:spcPct val="95000"/>
              </a:lnSpc>
              <a:spcBef>
                <a:spcPts val="300"/>
              </a:spcBef>
            </a:pPr>
            <a:r>
              <a:rPr lang="en-US" sz="3000" b="1" dirty="0">
                <a:solidFill>
                  <a:schemeClr val="accent5">
                    <a:lumMod val="40000"/>
                    <a:lumOff val="60000"/>
                  </a:schemeClr>
                </a:solidFill>
              </a:rPr>
              <a:t>Anticipating the best of outcomes, Paul asks Philemon to make preparations for him to be a guest in Philemon’s home (22).</a:t>
            </a:r>
          </a:p>
        </p:txBody>
      </p:sp>
    </p:spTree>
    <p:extLst>
      <p:ext uri="{BB962C8B-B14F-4D97-AF65-F5344CB8AC3E}">
        <p14:creationId xmlns:p14="http://schemas.microsoft.com/office/powerpoint/2010/main" val="3621970024"/>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fade">
                                      <p:cBhvr>
                                        <p:cTn id="7" dur="1000"/>
                                        <p:tgtEl>
                                          <p:spTgt spid="16386">
                                            <p:txEl>
                                              <p:pRg st="2" end="2"/>
                                            </p:txEl>
                                          </p:spTgt>
                                        </p:tgtEl>
                                      </p:cBhvr>
                                    </p:animEffect>
                                    <p:anim calcmode="lin" valueType="num">
                                      <p:cBhvr>
                                        <p:cTn id="8"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fade">
                                      <p:cBhvr>
                                        <p:cTn id="12" dur="1000"/>
                                        <p:tgtEl>
                                          <p:spTgt spid="16386">
                                            <p:txEl>
                                              <p:pRg st="3" end="3"/>
                                            </p:txEl>
                                          </p:spTgt>
                                        </p:tgtEl>
                                      </p:cBhvr>
                                    </p:animEffect>
                                    <p:anim calcmode="lin" valueType="num">
                                      <p:cBhvr>
                                        <p:cTn id="13"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animEffect transition="in" filter="fade">
                                      <p:cBhvr>
                                        <p:cTn id="17" dur="1000"/>
                                        <p:tgtEl>
                                          <p:spTgt spid="16386">
                                            <p:txEl>
                                              <p:pRg st="4" end="4"/>
                                            </p:txEl>
                                          </p:spTgt>
                                        </p:tgtEl>
                                      </p:cBhvr>
                                    </p:animEffect>
                                    <p:anim calcmode="lin" valueType="num">
                                      <p:cBhvr>
                                        <p:cTn id="18"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63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386">
                                            <p:txEl>
                                              <p:pRg st="5" end="5"/>
                                            </p:txEl>
                                          </p:spTgt>
                                        </p:tgtEl>
                                        <p:attrNameLst>
                                          <p:attrName>style.visibility</p:attrName>
                                        </p:attrNameLst>
                                      </p:cBhvr>
                                      <p:to>
                                        <p:strVal val="visible"/>
                                      </p:to>
                                    </p:set>
                                    <p:animEffect transition="in" filter="fade">
                                      <p:cBhvr>
                                        <p:cTn id="24" dur="1000"/>
                                        <p:tgtEl>
                                          <p:spTgt spid="16386">
                                            <p:txEl>
                                              <p:pRg st="5" end="5"/>
                                            </p:txEl>
                                          </p:spTgt>
                                        </p:tgtEl>
                                      </p:cBhvr>
                                    </p:animEffect>
                                    <p:anim calcmode="lin" valueType="num">
                                      <p:cBhvr>
                                        <p:cTn id="25"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638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animEffect transition="in" filter="fade">
                                      <p:cBhvr>
                                        <p:cTn id="31" dur="1000"/>
                                        <p:tgtEl>
                                          <p:spTgt spid="16386">
                                            <p:txEl>
                                              <p:pRg st="6" end="6"/>
                                            </p:txEl>
                                          </p:spTgt>
                                        </p:tgtEl>
                                      </p:cBhvr>
                                    </p:animEffect>
                                    <p:anim calcmode="lin" valueType="num">
                                      <p:cBhvr>
                                        <p:cTn id="32"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638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6386">
                                            <p:txEl>
                                              <p:pRg st="7" end="7"/>
                                            </p:txEl>
                                          </p:spTgt>
                                        </p:tgtEl>
                                        <p:attrNameLst>
                                          <p:attrName>style.visibility</p:attrName>
                                        </p:attrNameLst>
                                      </p:cBhvr>
                                      <p:to>
                                        <p:strVal val="visible"/>
                                      </p:to>
                                    </p:set>
                                    <p:animEffect transition="in" filter="fade">
                                      <p:cBhvr>
                                        <p:cTn id="38" dur="1000"/>
                                        <p:tgtEl>
                                          <p:spTgt spid="16386">
                                            <p:txEl>
                                              <p:pRg st="7" end="7"/>
                                            </p:txEl>
                                          </p:spTgt>
                                        </p:tgtEl>
                                      </p:cBhvr>
                                    </p:animEffect>
                                    <p:anim calcmode="lin" valueType="num">
                                      <p:cBhvr>
                                        <p:cTn id="39"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638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509666" y="196771"/>
            <a:ext cx="10716811" cy="856526"/>
          </a:xfrm>
        </p:spPr>
        <p:txBody>
          <a:bodyPr>
            <a:normAutofit/>
          </a:bodyPr>
          <a:lstStyle/>
          <a:p>
            <a:r>
              <a:rPr lang="en-US" dirty="0">
                <a:solidFill>
                  <a:schemeClr val="bg1"/>
                </a:solidFill>
              </a:rPr>
              <a:t>Important Lessons: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7"/>
            <a:ext cx="11236284" cy="5804703"/>
          </a:xfrm>
        </p:spPr>
        <p:txBody>
          <a:bodyPr>
            <a:normAutofit/>
          </a:bodyPr>
          <a:lstStyle/>
          <a:p>
            <a:r>
              <a:rPr lang="en-US" sz="3200" b="1" dirty="0">
                <a:solidFill>
                  <a:schemeClr val="bg1"/>
                </a:solidFill>
                <a:effectLst>
                  <a:glow rad="228600">
                    <a:schemeClr val="accent2">
                      <a:satMod val="175000"/>
                      <a:alpha val="40000"/>
                    </a:schemeClr>
                  </a:glow>
                </a:effectLst>
              </a:rPr>
              <a:t>Pray always </a:t>
            </a:r>
            <a:r>
              <a:rPr lang="en-US" sz="3200" b="1" dirty="0">
                <a:solidFill>
                  <a:schemeClr val="bg1"/>
                </a:solidFill>
              </a:rPr>
              <a:t>for loved ones in Christ.</a:t>
            </a:r>
          </a:p>
          <a:p>
            <a:r>
              <a:rPr lang="en-US" sz="3200" b="1" dirty="0">
                <a:solidFill>
                  <a:schemeClr val="bg1"/>
                </a:solidFill>
                <a:effectLst>
                  <a:glow rad="228600">
                    <a:schemeClr val="accent2">
                      <a:satMod val="175000"/>
                      <a:alpha val="40000"/>
                    </a:schemeClr>
                  </a:glow>
                </a:effectLst>
              </a:rPr>
              <a:t>Share your faith </a:t>
            </a:r>
            <a:r>
              <a:rPr lang="en-US" sz="3200" b="1" dirty="0">
                <a:solidFill>
                  <a:schemeClr val="bg1"/>
                </a:solidFill>
              </a:rPr>
              <a:t>effectively by exhibiting faith and love for all.</a:t>
            </a:r>
          </a:p>
          <a:p>
            <a:r>
              <a:rPr lang="en-US" sz="3200" b="1" dirty="0">
                <a:solidFill>
                  <a:schemeClr val="bg1"/>
                </a:solidFill>
                <a:effectLst>
                  <a:glow rad="228600">
                    <a:schemeClr val="accent2">
                      <a:satMod val="175000"/>
                      <a:alpha val="40000"/>
                    </a:schemeClr>
                  </a:glow>
                </a:effectLst>
              </a:rPr>
              <a:t>Make love the focus </a:t>
            </a:r>
            <a:r>
              <a:rPr lang="en-US" sz="3200" b="1" dirty="0">
                <a:solidFill>
                  <a:schemeClr val="bg1"/>
                </a:solidFill>
              </a:rPr>
              <a:t>of your relationship with others.</a:t>
            </a:r>
          </a:p>
          <a:p>
            <a:r>
              <a:rPr lang="en-US" sz="3200" b="1" dirty="0">
                <a:solidFill>
                  <a:schemeClr val="bg1"/>
                </a:solidFill>
              </a:rPr>
              <a:t>Sinners who repent and are forgiven need </a:t>
            </a:r>
            <a:r>
              <a:rPr lang="en-US" sz="3200" b="1" dirty="0">
                <a:solidFill>
                  <a:schemeClr val="bg1"/>
                </a:solidFill>
                <a:effectLst>
                  <a:glow rad="228600">
                    <a:schemeClr val="accent2">
                      <a:satMod val="175000"/>
                      <a:alpha val="40000"/>
                    </a:schemeClr>
                  </a:glow>
                </a:effectLst>
              </a:rPr>
              <a:t>acceptance in God’s family.</a:t>
            </a:r>
          </a:p>
          <a:p>
            <a:r>
              <a:rPr lang="en-US" sz="3200" b="1" dirty="0">
                <a:solidFill>
                  <a:schemeClr val="bg1"/>
                </a:solidFill>
                <a:effectLst>
                  <a:glow rad="228600">
                    <a:schemeClr val="accent2">
                      <a:satMod val="175000"/>
                      <a:alpha val="40000"/>
                    </a:schemeClr>
                  </a:glow>
                </a:effectLst>
              </a:rPr>
              <a:t>Good deeds </a:t>
            </a:r>
            <a:r>
              <a:rPr lang="en-US" sz="3200" b="1" dirty="0">
                <a:solidFill>
                  <a:schemeClr val="bg1"/>
                </a:solidFill>
              </a:rPr>
              <a:t>are best done </a:t>
            </a:r>
            <a:r>
              <a:rPr lang="en-US" sz="3200" b="1" dirty="0">
                <a:solidFill>
                  <a:schemeClr val="bg1"/>
                </a:solidFill>
                <a:effectLst>
                  <a:glow rad="228600">
                    <a:schemeClr val="accent2">
                      <a:satMod val="175000"/>
                      <a:alpha val="40000"/>
                    </a:schemeClr>
                  </a:glow>
                </a:effectLst>
              </a:rPr>
              <a:t>voluntarily.</a:t>
            </a:r>
          </a:p>
          <a:p>
            <a:r>
              <a:rPr lang="en-US" sz="3200" b="1" dirty="0">
                <a:solidFill>
                  <a:schemeClr val="bg1"/>
                </a:solidFill>
              </a:rPr>
              <a:t>All things work together for good for those who love God, although we do not always know how.</a:t>
            </a:r>
          </a:p>
          <a:p>
            <a:r>
              <a:rPr lang="en-US" sz="3200" b="1" dirty="0">
                <a:solidFill>
                  <a:schemeClr val="bg1"/>
                </a:solidFill>
              </a:rPr>
              <a:t>As </a:t>
            </a:r>
            <a:r>
              <a:rPr lang="en-US" sz="3200" b="1" dirty="0">
                <a:solidFill>
                  <a:schemeClr val="bg1"/>
                </a:solidFill>
                <a:effectLst>
                  <a:glow rad="228600">
                    <a:schemeClr val="accent2">
                      <a:satMod val="175000"/>
                      <a:alpha val="40000"/>
                    </a:schemeClr>
                  </a:glow>
                </a:effectLst>
              </a:rPr>
              <a:t>partners</a:t>
            </a:r>
            <a:r>
              <a:rPr lang="en-US" sz="3200" b="1" dirty="0">
                <a:solidFill>
                  <a:schemeClr val="bg1"/>
                </a:solidFill>
              </a:rPr>
              <a:t> in Christ, we are willing to bear each others’ burdens with mutual confidence, anticipating good outcomes, and growing closer in love.</a:t>
            </a: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ndParaRPr>
          </a:p>
          <a:p>
            <a:endParaRPr lang="en-US" sz="3200" b="1" dirty="0">
              <a:solidFill>
                <a:schemeClr val="bg1"/>
              </a:solidFill>
              <a:effectLst/>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14963</TotalTime>
  <Words>1512</Words>
  <Application>Microsoft Office PowerPoint</Application>
  <PresentationFormat>Widescreen</PresentationFormat>
  <Paragraphs>93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Franklin Gothic Book</vt:lpstr>
      <vt:lpstr>Wingdings</vt:lpstr>
      <vt:lpstr>Office Theme</vt:lpstr>
      <vt:lpstr>Studies in the Epistles</vt:lpstr>
      <vt:lpstr>The Epistle to Philemon</vt:lpstr>
      <vt:lpstr>Outline of Philemon</vt:lpstr>
      <vt:lpstr>The Epistle to Philemon</vt:lpstr>
      <vt:lpstr>The Epistle to Philemon</vt:lpstr>
      <vt:lpstr>The Epistle to Philemon</vt:lpstr>
      <vt:lpstr>The Epistle to Philemon</vt:lpstr>
      <vt:lpstr>The Epistle to Philemon</vt:lpstr>
      <vt:lpstr>Important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383</cp:revision>
  <cp:lastPrinted>2022-03-23T18:54:03Z</cp:lastPrinted>
  <dcterms:created xsi:type="dcterms:W3CDTF">2021-08-25T18:02:30Z</dcterms:created>
  <dcterms:modified xsi:type="dcterms:W3CDTF">2022-03-23T19:19:19Z</dcterms:modified>
</cp:coreProperties>
</file>