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498" r:id="rId10"/>
    <p:sldId id="268" r:id="rId11"/>
    <p:sldId id="502" r:id="rId12"/>
    <p:sldId id="501" r:id="rId13"/>
    <p:sldId id="503" r:id="rId14"/>
    <p:sldId id="276" r:id="rId15"/>
    <p:sldId id="499" r:id="rId16"/>
    <p:sldId id="278" r:id="rId17"/>
    <p:sldId id="280" r:id="rId18"/>
    <p:sldId id="266" r:id="rId19"/>
  </p:sldIdLst>
  <p:sldSz cx="12192000" cy="6858000"/>
  <p:notesSz cx="6954838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1B7"/>
    <a:srgbClr val="DDC4AD"/>
    <a:srgbClr val="111B0B"/>
    <a:srgbClr val="172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650" autoAdjust="0"/>
  </p:normalViewPr>
  <p:slideViewPr>
    <p:cSldViewPr snapToGrid="0">
      <p:cViewPr varScale="1">
        <p:scale>
          <a:sx n="45" d="100"/>
          <a:sy n="45" d="100"/>
        </p:scale>
        <p:origin x="8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3763" cy="463567"/>
          </a:xfrm>
          <a:prstGeom prst="rect">
            <a:avLst/>
          </a:prstGeom>
        </p:spPr>
        <p:txBody>
          <a:bodyPr vert="horz" lIns="92524" tIns="46263" rIns="92524" bIns="462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1"/>
            <a:ext cx="3013763" cy="463567"/>
          </a:xfrm>
          <a:prstGeom prst="rect">
            <a:avLst/>
          </a:prstGeom>
        </p:spPr>
        <p:txBody>
          <a:bodyPr vert="horz" lIns="92524" tIns="46263" rIns="92524" bIns="46263" rtlCol="0"/>
          <a:lstStyle>
            <a:lvl1pPr algn="r">
              <a:defRPr sz="1200"/>
            </a:lvl1pPr>
          </a:lstStyle>
          <a:p>
            <a:fld id="{367FB0F6-433A-48E5-AE45-4C4D2D315BB2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5138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4" tIns="46263" rIns="92524" bIns="462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6389"/>
            <a:ext cx="5563870" cy="3637955"/>
          </a:xfrm>
          <a:prstGeom prst="rect">
            <a:avLst/>
          </a:prstGeom>
        </p:spPr>
        <p:txBody>
          <a:bodyPr vert="horz" lIns="92524" tIns="46263" rIns="92524" bIns="462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5685"/>
            <a:ext cx="3013763" cy="463566"/>
          </a:xfrm>
          <a:prstGeom prst="rect">
            <a:avLst/>
          </a:prstGeom>
        </p:spPr>
        <p:txBody>
          <a:bodyPr vert="horz" lIns="92524" tIns="46263" rIns="92524" bIns="462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775685"/>
            <a:ext cx="3013763" cy="463566"/>
          </a:xfrm>
          <a:prstGeom prst="rect">
            <a:avLst/>
          </a:prstGeom>
        </p:spPr>
        <p:txBody>
          <a:bodyPr vert="horz" lIns="92524" tIns="46263" rIns="92524" bIns="46263" rtlCol="0" anchor="b"/>
          <a:lstStyle>
            <a:lvl1pPr algn="r">
              <a:defRPr sz="1200"/>
            </a:lvl1pPr>
          </a:lstStyle>
          <a:p>
            <a:fld id="{E49E7366-6C2C-4371-A58F-3171F7E10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7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E7366-6C2C-4371-A58F-3171F7E109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110770-D82E-4F8B-AC52-C04948709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D7384-30BC-4B7B-BF4E-820621DEB44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4B9AECE-F71F-4282-A4C2-920F0A330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1168CB6-46D5-4720-98C1-E7709E42E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49747B2-4A8E-44DD-9A99-98A1A6CB12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26480-9DB5-464F-BCC9-35100D1F9E2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98D21AE8-1121-4624-BA0F-5A0D8E36A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DA70AA0-FA33-4A9F-8BD6-403C38045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76D9ED-0D7D-470C-8653-E5E2CB4B62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D1C78-D043-40E3-A548-E2B1A5D7913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057BB219-7CEF-460B-AFB1-989EF467F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49BF4BF-3719-4A5E-8F12-A64661FA5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This section of Hebrews anticipates the question,</a:t>
            </a:r>
            <a:br>
              <a:rPr lang="en-US" altLang="en-US" dirty="0"/>
            </a:br>
            <a:r>
              <a:rPr lang="en-US" altLang="en-US" dirty="0"/>
              <a:t>“If Christ is so superior, why did He become man?”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76D9ED-0D7D-470C-8653-E5E2CB4B62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D1C78-D043-40E3-A548-E2B1A5D7913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057BB219-7CEF-460B-AFB1-989EF467F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49BF4BF-3719-4A5E-8F12-A64661FA5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707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9126CC-8DDF-40AD-BA43-332B13E074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420D8-691A-464B-AE5A-E00D8FBCD0F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05C5C48C-92EA-4882-95C9-04E3111BEB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9C6CCAD-91BD-45E9-AA39-204D7CF0F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474088-A7EF-4EBC-97F3-0051AB302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3A078-3343-49D1-AA27-131FB4AE0E8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2FC45782-DE39-4138-A497-B9BB5E853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2283563-C2D3-40A1-9594-2B4F1A84A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Psalms 95:7-11  </a:t>
            </a:r>
            <a:r>
              <a:rPr lang="en-US" altLang="en-US" dirty="0"/>
              <a:t>For He is our God, And we are the people of His pasture, And the sheep of His hand. Today, if you will hear His voice:  8  "Do not harden your hearts, as in the rebellion, As in the day of trial in the wilderness,  9  When your fathers tested Me; They tried Me, though they saw My work.  10  For forty years I was grieved with that generation, And said, 'It is a people who go astray in their hearts, And they do not know My ways.'  11  So I swore in My wrath, 'They shall not enter My rest.' "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A1D35A-D39D-4060-95B7-1F3509F7FC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4EAA4-EFF6-449E-9EFA-29B6F8E1D2F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D179A1F9-4B45-4C41-A3E5-D23D57C817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F7ACD37-A90B-4431-B54F-9BC90DD74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Partakers of the heavenly calling (3:1)</a:t>
            </a:r>
          </a:p>
          <a:p>
            <a:r>
              <a:rPr lang="en-US" altLang="en-US" dirty="0"/>
              <a:t>Being warned about “departing from the living God”   -- one cannot depart from a place he has never been!</a:t>
            </a:r>
          </a:p>
          <a:p>
            <a:r>
              <a:rPr lang="en-US" altLang="en-US" dirty="0"/>
              <a:t>The departure occurs if we have “an evil heart of unbelief” -- like the Israelites who “hardened their hearts” (cf. 3:8) 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46161B-BF9C-4DAF-9063-46B2B7236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21ED51-CD54-402B-9C0B-A8668C38FF1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89A25EA7-2068-4A4D-A9C0-DB61E850D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8B728D4-000B-434E-9691-2C4E3908D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last words in verses 18 and 19 are defined in Thayer’s Greek Lexicon as follows.</a:t>
            </a:r>
          </a:p>
          <a:p>
            <a:r>
              <a:rPr lang="en-US" altLang="en-US" dirty="0" err="1"/>
              <a:t>Apeitheo</a:t>
            </a:r>
            <a:r>
              <a:rPr lang="en-US" altLang="en-US" dirty="0"/>
              <a:t>: 1) not to allow one’s self to be persuaded 1a) to refuse or withhold belief  1b) to refuse belief and obedience 2) not to comply with</a:t>
            </a:r>
          </a:p>
          <a:p>
            <a:r>
              <a:rPr lang="en-US" altLang="en-US" dirty="0" err="1"/>
              <a:t>Apistia</a:t>
            </a:r>
            <a:r>
              <a:rPr lang="en-US" altLang="en-US" dirty="0"/>
              <a:t> :1) unfaithfulness, faithless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E7366-6C2C-4371-A58F-3171F7E109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45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8CE42F-0039-418D-AE07-9572C08B6C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AAE800-D96C-4D1F-924D-79831431031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C0C414C-41E3-4917-9A67-5174470F6C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36F08CD-3DFE-495C-A390-DC25971BE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88AF380-D89C-4E5B-BE75-AB7F05F4E3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48F76-8E6A-41F9-910B-A99A645B575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BF9386F0-C399-4AC8-A4C2-8725F1540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AB60141-E0F2-4DBF-B04A-6D8BEB8E4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F8B882-23C9-41A9-B70C-7C76908C83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B043E-3959-4BC7-A7C2-7AFCD0D1712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D0CA036-55B2-4CEE-9508-ACFF5302F1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9B308B7-3643-4D67-96E1-0E934D7EB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3E7A17-315C-4FB8-8383-7E28FC558F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C34CE-3061-4544-9EB0-B1CD9F949BD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A3D2C5D3-BAC4-4EC9-AAF4-943CB8EDAB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C42A35C-904F-418E-8CDD-51C4DDBD7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E947956-4E7D-44CE-98EF-B911F78E18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7DDCE-822C-450C-9EDC-9C8EA58EF75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2233A24E-AAE9-464E-92B6-CDF16E5305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8C6E956-9C9F-402E-B875-9BC699662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unity of the message despite the variety of methods of communication proves that the Bible is the product of One Mind – God’s!</a:t>
            </a:r>
          </a:p>
          <a:p>
            <a:r>
              <a:rPr lang="en-US" altLang="en-US" dirty="0"/>
              <a:t>Although God used 40 different men over a period of 1,500 years to convey His word in written form (and more to convey it orally).  Yet the message is always consistent  (2 Peter 1:20-21)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F8F6A9-84D3-4E92-880B-63D3BF75E3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F7C8D-6B75-4570-B029-DFDAEC800E8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89F45C69-A81C-4B21-B48C-30C87F4D6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4353A94-1199-40DC-9E4D-6911F3FBD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A3AE41-165B-4684-935E-F516F6A8D3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E94DC-5C54-4CCF-BA7C-0472515C464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F95872BB-D2E8-45D0-B197-D73289DA3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862A533-CCFC-4B54-AA8A-FDDAA8901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348CC2-FDAC-4156-963D-FCF29C5725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8686A-DA60-4390-825D-FF21DE68E47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920B16D7-5E26-4250-B7F0-E268E20655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8B936A2-646B-43A6-9C60-3295AEE35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Psalms 45:6-7  </a:t>
            </a:r>
            <a:r>
              <a:rPr lang="en-US" altLang="en-US" dirty="0"/>
              <a:t>Your throne, O God, is forever and ever; A scepter of righteousness is the scepter of Your kingdom.  7  You love righteousness and hate wickedness; Therefore God, Your God, has anointed You With the oil of gladness more than Your companions.</a:t>
            </a:r>
          </a:p>
          <a:p>
            <a:r>
              <a:rPr lang="en-US" altLang="en-US" b="1" dirty="0"/>
              <a:t>Psalms 102:25-27  </a:t>
            </a:r>
            <a:r>
              <a:rPr lang="en-US" altLang="en-US" dirty="0"/>
              <a:t>Of old You laid the foundation of the earth, And the heavens are the work of Your hands.  26  They will perish, but You will endure; Yes, they will all grow old like a garment; Like a cloak You will change them, And they will be changed.  27  But You are the same, And Your years will have no end.</a:t>
            </a:r>
          </a:p>
          <a:p>
            <a:r>
              <a:rPr lang="en-US" altLang="en-US" b="1" dirty="0"/>
              <a:t>Psalms 110:1  </a:t>
            </a:r>
            <a:r>
              <a:rPr lang="en-US" altLang="en-US" dirty="0"/>
              <a:t>A Psalm of David. The LORD said to my </a:t>
            </a:r>
            <a:r>
              <a:rPr lang="en-US" altLang="en-US" dirty="0" err="1"/>
              <a:t>Lord,"Sit</a:t>
            </a:r>
            <a:r>
              <a:rPr lang="en-US" altLang="en-US" dirty="0"/>
              <a:t> at My right hand, Till I make Your enemies Your footstool.“</a:t>
            </a:r>
          </a:p>
          <a:p>
            <a:endParaRPr lang="en-US" altLang="en-US" dirty="0"/>
          </a:p>
          <a:p>
            <a:r>
              <a:rPr lang="en-US" altLang="en-US" b="1" dirty="0"/>
              <a:t>Matthew 18:10  </a:t>
            </a:r>
            <a:r>
              <a:rPr lang="en-US" altLang="en-US" dirty="0"/>
              <a:t>"Take heed that you do not despise one of these little ones, for I say to you that in heaven their angels always see the face of My Father who is in heaven.</a:t>
            </a:r>
          </a:p>
          <a:p>
            <a:r>
              <a:rPr lang="en-US" altLang="en-US" b="1" dirty="0"/>
              <a:t>Luke 16:22  </a:t>
            </a:r>
            <a:r>
              <a:rPr lang="en-US" altLang="en-US" dirty="0"/>
              <a:t>So it was that the beggar died, and was carried by the angels to Abraham's bosom. The rich man also died and was buried.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C9C55-2726-49F0-9190-2BB9C0258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295C7-C99A-46DC-A930-1EEDC2C99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A5808-1CF4-4C33-A9E0-06F1CC042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B714-DC44-4532-8319-8C898E6EFB9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B50FF-FD82-4326-83B0-844DF2E9E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41BC8-1094-48D0-A903-6AF20542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AB-7308-4566-A88A-4DFE2AC4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8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B9C6-6A02-429E-B58B-6D964AD24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7623EE-F956-4D0F-8867-105C65615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054B8-2A4D-4375-8D3A-BD46BA278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B714-DC44-4532-8319-8C898E6EFB9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17280-C2F4-4947-A8F3-4E9B7989F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441FD-C37E-4236-86F5-15DCD81A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AB-7308-4566-A88A-4DFE2AC4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064EF-C2D8-49F0-98CE-5F6294838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22134-BA8F-4667-BBCD-9A4BC2C26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35C30-6135-41D7-9C5E-79F09D52B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B714-DC44-4532-8319-8C898E6EFB9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C4570-16EA-484C-A146-A7616EAD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C1BE1-CF7E-431F-8B05-C2200764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AB-7308-4566-A88A-4DFE2AC4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3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76293-4BD8-4066-AA92-F3825A70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7A83A-5CCF-4979-8DBD-5DE4C3CD7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16B57-3232-4D2D-91A9-DB718660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B714-DC44-4532-8319-8C898E6EFB9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C84E4-5B1A-4CF2-A7D7-56D1B302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1C5F8-A3AF-4D87-874C-27857F54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AB-7308-4566-A88A-4DFE2AC4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5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16BE0-EC6C-431A-9E16-E6E7DD61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7CA22-6F72-482D-9347-6AD08AFC6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41D21-6AF3-47DE-9EE5-0BC39F05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B714-DC44-4532-8319-8C898E6EFB9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8BE4B-0D92-47DF-BEF8-F762BB73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ECC83-4928-4174-9F2A-7E69D00B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AB-7308-4566-A88A-4DFE2AC4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6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3A69E-942A-49FB-9D32-E160FA2E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3E2F6-50F4-4530-AFDF-683E9E284C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2BBA7-D54B-4ECA-840E-8511E7245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9D035-8B60-4795-AF55-2C0463BE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B714-DC44-4532-8319-8C898E6EFB9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F57FE-FD39-4877-A24A-14C39A9A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B01A4-464E-4A46-BD4B-40A6A468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AB-7308-4566-A88A-4DFE2AC4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03F87-30D1-4F66-88EF-8A7152DF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A2C7A-8F85-44DB-A07A-A19A03276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2A6D6-C7E8-4ACB-988D-9159B6981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1343D-BF19-4986-BE6B-E1DB47763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B6D917-2544-4E2A-BA02-4BCEBE0A1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7ED56C-2C34-46EE-8101-DF0EBAAE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B714-DC44-4532-8319-8C898E6EFB9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285862-49A5-403B-AA30-B05505C9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F1AE2E-4CFF-427A-AB81-24D1485C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AB-7308-4566-A88A-4DFE2AC4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C0ED8-6264-4A24-8C61-5B6B6196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9D2D4E-3C5A-43CD-811E-D59DF245E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B714-DC44-4532-8319-8C898E6EFB9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CD935-94FF-49ED-A9B6-4EC17A6B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FE076-99E7-4341-962A-15A800696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AB-7308-4566-A88A-4DFE2AC4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7C72D8-A036-4C83-B631-97EEF06B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B714-DC44-4532-8319-8C898E6EFB9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0929A-9491-4AD1-9605-618935BF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36C25-6FA9-4964-A1D0-FE31E6D0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AB-7308-4566-A88A-4DFE2AC4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9CDBC-6FAA-466F-9183-3089C1CB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1E16D-2BEA-4EB9-8136-DFAF6147C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808F5-22EA-442A-8F2A-33F879E1C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02A3F-055C-4B6C-B7E3-0A2C686A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B714-DC44-4532-8319-8C898E6EFB9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13A70-62C6-45EF-93F8-C73BE23C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ADD4E-FC34-4817-9514-5D78F648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AB-7308-4566-A88A-4DFE2AC4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76E5A-318C-4194-974B-B3E587CB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776E9-3860-408F-9E5C-72D021D87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4D981-AA07-4E41-89E2-1244295C3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65C88-C13F-4B8B-A23E-A80E73936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B714-DC44-4532-8319-8C898E6EFB9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F8A2E-225C-45E5-BD16-844FD014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A62E3-49C4-4F6B-96E5-BA41054C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1DAB-7308-4566-A88A-4DFE2AC4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5121C7-1F5C-41BC-AF26-57E650CF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72A7A-C186-41F0-B215-1B185297E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CB2D5-69EA-466C-B4B6-8CA03D600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5B714-DC44-4532-8319-8C898E6EFB9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8E038-4E50-4899-AC81-40FF5A24A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257FC-920D-41DD-891C-BE37CD0C3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1DAB-7308-4566-A88A-4DFE2AC4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6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D24AF8-7439-4E5B-9A3F-E3C75B873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" y="0"/>
            <a:ext cx="12198385" cy="68671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FA2FCD-B1D0-4E0C-B97E-F6BC9DD481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</a:rPr>
              <a:t>Studies in the Epistles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62BDA6-7398-4DF3-A604-CA312CCD5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321" y="3602038"/>
            <a:ext cx="9633679" cy="1655762"/>
          </a:xfrm>
        </p:spPr>
        <p:txBody>
          <a:bodyPr>
            <a:normAutofit/>
          </a:bodyPr>
          <a:lstStyle/>
          <a:p>
            <a:r>
              <a:rPr lang="en-US" sz="4000" cap="small" dirty="0">
                <a:solidFill>
                  <a:schemeClr val="bg1"/>
                </a:solidFill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</a:rPr>
              <a:t>Foundations  </a:t>
            </a:r>
            <a:r>
              <a:rPr lang="en-US" sz="4000" cap="small" dirty="0">
                <a:solidFill>
                  <a:schemeClr val="bg1"/>
                </a:solidFill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  </a:t>
            </a:r>
            <a:r>
              <a:rPr lang="en-US" sz="4000" cap="small" dirty="0">
                <a:solidFill>
                  <a:schemeClr val="bg1"/>
                </a:solidFill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</a:rPr>
              <a:t>Quarter 15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</a:rPr>
              <a:t>Lesson Sixteen: Hebrews 1-3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18997-D70C-4347-A358-C2ACF8D32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8892" y="5344405"/>
            <a:ext cx="2564951" cy="135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0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497FF8E-75F4-4F5E-9C37-A33D69F74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861" y="274637"/>
            <a:ext cx="11671139" cy="1325563"/>
          </a:xfrm>
        </p:spPr>
        <p:txBody>
          <a:bodyPr/>
          <a:lstStyle/>
          <a:p>
            <a:pPr algn="l"/>
            <a:r>
              <a:rPr lang="en-US" altLang="en-US" sz="3600" b="1" dirty="0">
                <a:solidFill>
                  <a:schemeClr val="bg1"/>
                </a:solidFill>
              </a:rPr>
              <a:t>We must not Neglect so Great a Salvation </a:t>
            </a:r>
            <a:br>
              <a:rPr lang="en-US" altLang="en-US" sz="3600" b="1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(Hebrews 2:1-4)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ED9028F-D2A3-4CDB-B3D7-A31DE4242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0861" y="1600200"/>
            <a:ext cx="11435787" cy="51709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200" b="1" dirty="0">
                <a:solidFill>
                  <a:schemeClr val="bg1"/>
                </a:solidFill>
              </a:rPr>
              <a:t>“Therefore” we must </a:t>
            </a:r>
            <a:r>
              <a:rPr lang="en-US" altLang="en-US" sz="32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“give the more earnest heed…”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Based on the position of Christ, we must give careful attention to His words (2 John 9).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“Lest we drift away” (3:12-14; 4:1, 11; 6:1-4).</a:t>
            </a:r>
          </a:p>
          <a:p>
            <a:pPr>
              <a:lnSpc>
                <a:spcPct val="90000"/>
              </a:lnSpc>
            </a:pPr>
            <a:r>
              <a:rPr lang="en-US" altLang="en-US" sz="3200" b="1" dirty="0">
                <a:solidFill>
                  <a:schemeClr val="bg1"/>
                </a:solidFill>
              </a:rPr>
              <a:t>The word spoken through angels proved steadfast.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Angels ordained the Old Law (Galatians 3:19; Acts 7:53).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Lord demanded obedience and every disobedience was punished (Heb. 10:26-31).</a:t>
            </a:r>
          </a:p>
          <a:p>
            <a:r>
              <a:rPr lang="en-US" altLang="en-US" sz="3200" b="1" dirty="0">
                <a:solidFill>
                  <a:schemeClr val="bg1"/>
                </a:solidFill>
              </a:rPr>
              <a:t>How Shall We Escape If We Neglect So Great a Salvation?</a:t>
            </a:r>
          </a:p>
          <a:p>
            <a:pPr lvl="1"/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This question is rhetorical. </a:t>
            </a:r>
          </a:p>
          <a:p>
            <a:pPr lvl="1"/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great salvation was first “spoken by the Lord”</a:t>
            </a:r>
          </a:p>
          <a:p>
            <a:pPr lvl="1"/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It was confirmed by the apostles </a:t>
            </a:r>
          </a:p>
          <a:p>
            <a:pPr lvl="1"/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God bore witness with miracles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0C7A5B6-5DFE-47F3-9622-B5D684A4D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667" y="365125"/>
            <a:ext cx="11470510" cy="1325563"/>
          </a:xfrm>
        </p:spPr>
        <p:txBody>
          <a:bodyPr/>
          <a:lstStyle/>
          <a:p>
            <a:pPr algn="l"/>
            <a:r>
              <a:rPr lang="en-US" altLang="en-US" sz="3600" b="1" dirty="0">
                <a:solidFill>
                  <a:schemeClr val="bg1"/>
                </a:solidFill>
              </a:rPr>
              <a:t>Man Can Regain Through Christ What He Lost by Sin </a:t>
            </a:r>
            <a:r>
              <a:rPr lang="en-US" altLang="en-US" sz="2800" dirty="0">
                <a:solidFill>
                  <a:schemeClr val="bg1"/>
                </a:solidFill>
              </a:rPr>
              <a:t>(Hebrews 2:5-8)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F1978F8-7BC8-4187-80F4-65053C17D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823" y="1600200"/>
            <a:ext cx="11470510" cy="5029200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</a:rPr>
              <a:t>The world to come is in subjection to Christ (2:5; Eph. 1:20-23).</a:t>
            </a:r>
          </a:p>
          <a:p>
            <a:r>
              <a:rPr lang="en-US" altLang="en-US" sz="3200" b="1" dirty="0">
                <a:solidFill>
                  <a:schemeClr val="bg1"/>
                </a:solidFill>
              </a:rPr>
              <a:t>God originally put </a:t>
            </a:r>
            <a:r>
              <a:rPr lang="en-US" altLang="en-US" sz="3200" b="1" i="1" dirty="0">
                <a:solidFill>
                  <a:schemeClr val="bg1"/>
                </a:solidFill>
              </a:rPr>
              <a:t>this world </a:t>
            </a:r>
            <a:r>
              <a:rPr lang="en-US" altLang="en-US" sz="3200" b="1" dirty="0">
                <a:solidFill>
                  <a:schemeClr val="bg1"/>
                </a:solidFill>
              </a:rPr>
              <a:t>in subjection to man (2:6-8;              Psalm 8:4-6; Gen. 1:26-28).</a:t>
            </a:r>
          </a:p>
          <a:p>
            <a:pPr marL="509588" lvl="1" indent="-277813"/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Man’s sin displaced him from this position (Genesis 3:16-19; cf. Romans 8:19-22).</a:t>
            </a:r>
          </a:p>
          <a:p>
            <a:pPr marL="509588" lvl="1" indent="-277813"/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 needed help to fulfill the purpose for which God created him (2:8).</a:t>
            </a:r>
          </a:p>
          <a:p>
            <a:pPr lvl="1"/>
            <a:endParaRPr lang="en-US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40793B1-7C7B-4FEB-9817-F1A29FEE8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263" y="158891"/>
            <a:ext cx="11215869" cy="1172198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</a:rPr>
              <a:t>Christ Became Flesh That He Might Restore Man </a:t>
            </a:r>
            <a:r>
              <a:rPr lang="en-US" altLang="en-US" sz="2800" dirty="0">
                <a:solidFill>
                  <a:schemeClr val="bg1"/>
                </a:solidFill>
              </a:rPr>
              <a:t>(Hebrews 2:9-16)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D5A145F-7EE5-48E8-9B2C-AC6C4E7F70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262" y="1331089"/>
            <a:ext cx="11763737" cy="52522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200" b="1" dirty="0">
                <a:solidFill>
                  <a:schemeClr val="bg1"/>
                </a:solidFill>
              </a:rPr>
              <a:t>Christ became man…</a:t>
            </a:r>
          </a:p>
          <a:p>
            <a:pPr marL="509588" lvl="1" indent="-277813">
              <a:lnSpc>
                <a:spcPct val="90000"/>
              </a:lnSpc>
            </a:pPr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 taste of death (2:9). </a:t>
            </a:r>
          </a:p>
          <a:p>
            <a:pPr marL="857250" lvl="2" indent="-290513"/>
            <a:r>
              <a:rPr lang="en-US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This is WHY He was </a:t>
            </a:r>
            <a:r>
              <a:rPr lang="en-US" altLang="en-US" sz="28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made </a:t>
            </a:r>
            <a:r>
              <a:rPr lang="en-US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lower than the angels!</a:t>
            </a:r>
          </a:p>
          <a:p>
            <a:pPr marL="509588" lvl="1" indent="-277813">
              <a:lnSpc>
                <a:spcPct val="90000"/>
              </a:lnSpc>
            </a:pPr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 bring many sons to glory (2:10). </a:t>
            </a:r>
          </a:p>
          <a:p>
            <a:pPr marL="857250" lvl="2" indent="-290513"/>
            <a:r>
              <a:rPr lang="en-US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He was perfected through suffering. </a:t>
            </a:r>
          </a:p>
          <a:p>
            <a:pPr marL="857250" lvl="2" indent="-290513"/>
            <a:r>
              <a:rPr lang="en-US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He became the perfect captain, author, prince and trailblazing pioneer of our salvation through suffering (12:2; 5:8-9; Acts 3:15; 5:31)</a:t>
            </a:r>
          </a:p>
          <a:p>
            <a:pPr marL="509588" lvl="1" indent="-277813">
              <a:lnSpc>
                <a:spcPct val="90000"/>
              </a:lnSpc>
            </a:pPr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 qualify us as His brethren by sanctifying us (2:11-13).</a:t>
            </a:r>
          </a:p>
          <a:p>
            <a:pPr marL="857250" lvl="2" indent="-290513"/>
            <a:r>
              <a:rPr lang="en-US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This intimate relationship between Christ and His family was proclaimed long ago (2:12-13; cf. Psalm 22:22; Isaiah 8:18).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40793B1-7C7B-4FEB-9817-F1A29FEE8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263" y="158891"/>
            <a:ext cx="11215869" cy="1172198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</a:rPr>
              <a:t>Christ Became Flesh That He Might Restore Man </a:t>
            </a:r>
            <a:r>
              <a:rPr lang="en-US" altLang="en-US" sz="2800" dirty="0">
                <a:solidFill>
                  <a:schemeClr val="bg1"/>
                </a:solidFill>
              </a:rPr>
              <a:t>(Hebrews 2:9-16)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D5A145F-7EE5-48E8-9B2C-AC6C4E7F70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263" y="1331089"/>
            <a:ext cx="11470512" cy="52522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200" b="1" dirty="0">
                <a:solidFill>
                  <a:schemeClr val="bg1"/>
                </a:solidFill>
              </a:rPr>
              <a:t>Christ became man…</a:t>
            </a:r>
          </a:p>
          <a:p>
            <a:pPr marL="509588" lvl="1" indent="-277813">
              <a:lnSpc>
                <a:spcPct val="90000"/>
              </a:lnSpc>
            </a:pPr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 destroy the devil and release men from bondage (2:14-15).</a:t>
            </a:r>
          </a:p>
          <a:p>
            <a:pPr marL="857250" lvl="2" indent="-290513"/>
            <a:r>
              <a:rPr lang="en-US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Through Jesus’ death, man is freed from Satan’s grip                  (Romans 8:3-4; Revelation 12:10-11).</a:t>
            </a:r>
          </a:p>
          <a:p>
            <a:pPr marL="857250" lvl="2" indent="-290513"/>
            <a:r>
              <a:rPr lang="en-US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Through Jesus’ death, man is released from the fear of death                  (1 Corinthians 15:53-57)</a:t>
            </a:r>
          </a:p>
          <a:p>
            <a:pPr marL="857250" lvl="2" indent="-290513"/>
            <a:r>
              <a:rPr lang="en-US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This help was not provided to angels, but to the seed of Abraham (2:16; Galatians 3:29)</a:t>
            </a:r>
          </a:p>
          <a:p>
            <a:pPr marL="509588" lvl="1" indent="-277813">
              <a:lnSpc>
                <a:spcPct val="90000"/>
              </a:lnSpc>
            </a:pPr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 be a merciful High Priest, able to aid those who are tempted (2:17-18).</a:t>
            </a:r>
          </a:p>
        </p:txBody>
      </p:sp>
    </p:spTree>
    <p:extLst>
      <p:ext uri="{BB962C8B-B14F-4D97-AF65-F5344CB8AC3E}">
        <p14:creationId xmlns:p14="http://schemas.microsoft.com/office/powerpoint/2010/main" val="95749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6A916AB-E4B4-4676-ABFD-8758355D5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2987" y="152400"/>
            <a:ext cx="10880203" cy="1295400"/>
          </a:xfrm>
        </p:spPr>
        <p:txBody>
          <a:bodyPr>
            <a:normAutofit/>
          </a:bodyPr>
          <a:lstStyle/>
          <a:p>
            <a:pPr algn="l"/>
            <a:r>
              <a:rPr lang="en-US" altLang="en-US" sz="4000" dirty="0">
                <a:solidFill>
                  <a:schemeClr val="bg1"/>
                </a:solidFill>
              </a:rPr>
              <a:t>An Inspired Comparison of Christ and Moses </a:t>
            </a:r>
            <a:r>
              <a:rPr lang="en-US" altLang="en-US" sz="3200" dirty="0">
                <a:solidFill>
                  <a:schemeClr val="bg1"/>
                </a:solidFill>
              </a:rPr>
              <a:t>(Hebrews 3:1-6)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2BD757EC-E491-437E-B968-9C4C7EEE9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0391" y="1389924"/>
            <a:ext cx="11563108" cy="5508585"/>
          </a:xfrm>
        </p:spPr>
        <p:txBody>
          <a:bodyPr>
            <a:normAutofit fontScale="92500" lnSpcReduction="10000"/>
          </a:bodyPr>
          <a:lstStyle/>
          <a:p>
            <a:pPr marL="287338" indent="-287338">
              <a:spcBef>
                <a:spcPts val="500"/>
              </a:spcBef>
            </a:pPr>
            <a:r>
              <a:rPr lang="en-US" altLang="en-US" sz="3000" b="1" dirty="0">
                <a:solidFill>
                  <a:schemeClr val="bg1"/>
                </a:solidFill>
              </a:rPr>
              <a:t>As “holy brethren” and “partakers of a heavenly calling” readers are asked to consider Christ, our </a:t>
            </a:r>
            <a:r>
              <a:rPr lang="en-US" altLang="en-US" sz="3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Apostle</a:t>
            </a:r>
            <a:r>
              <a:rPr lang="en-US" altLang="en-US" sz="3000" b="1" dirty="0">
                <a:solidFill>
                  <a:schemeClr val="bg1"/>
                </a:solidFill>
              </a:rPr>
              <a:t> and </a:t>
            </a:r>
            <a:r>
              <a:rPr lang="en-US" altLang="en-US" sz="3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High Priest.</a:t>
            </a:r>
          </a:p>
          <a:p>
            <a:pPr marL="509588" lvl="1" indent="-220663"/>
            <a:r>
              <a:rPr lang="en-US" altLang="en-US" sz="3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Jesus was </a:t>
            </a:r>
            <a:r>
              <a:rPr lang="en-US" altLang="en-US" sz="30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sent</a:t>
            </a:r>
            <a:r>
              <a:rPr lang="en-US" altLang="en-US" sz="3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into the world from heaven to </a:t>
            </a:r>
            <a:r>
              <a:rPr lang="en-US" altLang="en-US" sz="30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come back to heaven </a:t>
            </a:r>
            <a:r>
              <a:rPr lang="en-US" altLang="en-US" sz="3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into God’s presence on behalf of the world.</a:t>
            </a:r>
            <a:endParaRPr lang="en-US" altLang="en-US" sz="35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87338" indent="-287338">
              <a:spcBef>
                <a:spcPts val="500"/>
              </a:spcBef>
            </a:pPr>
            <a:r>
              <a:rPr lang="en-US" altLang="en-US" sz="3000" b="1" dirty="0">
                <a:solidFill>
                  <a:schemeClr val="bg1"/>
                </a:solidFill>
              </a:rPr>
              <a:t>As a Builder, Christ is superior to Moses.</a:t>
            </a:r>
          </a:p>
          <a:p>
            <a:pPr marL="509588" lvl="1" indent="-220663"/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Both were faithful to Him who appointed them (3:2; 8:5)</a:t>
            </a:r>
          </a:p>
          <a:p>
            <a:pPr marL="509588" lvl="1" indent="-220663"/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Christ is worthy of “more honor” because He who built the house has more honor than the house (3:3-4; 1:3; Matthew 16:18).</a:t>
            </a:r>
          </a:p>
          <a:p>
            <a:pPr marL="287338" indent="-287338">
              <a:spcBef>
                <a:spcPts val="500"/>
              </a:spcBef>
            </a:pPr>
            <a:r>
              <a:rPr lang="en-US" altLang="en-US" sz="3000" b="1" dirty="0">
                <a:solidFill>
                  <a:schemeClr val="bg1"/>
                </a:solidFill>
              </a:rPr>
              <a:t>Moses was God’s Servant. Jesus is His Son.</a:t>
            </a:r>
          </a:p>
          <a:p>
            <a:pPr marL="566738" lvl="1" indent="-277813"/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Moses was a servant in God’s house (3:5; Num. 12:7).</a:t>
            </a:r>
          </a:p>
          <a:p>
            <a:pPr marL="566738" lvl="1" indent="-277813"/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His work was merely a preface to the work of Christ (10:1; Gal. 3:23-25). </a:t>
            </a:r>
          </a:p>
          <a:p>
            <a:pPr marL="566738" lvl="1" indent="-277813"/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Jesus Christ is a Son over God’s house (3:6a; Eph. 1:22-23; cf. John 8:36</a:t>
            </a:r>
            <a:r>
              <a:rPr lang="en-US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).</a:t>
            </a:r>
          </a:p>
          <a:p>
            <a:pPr marL="287338" indent="-287338">
              <a:spcBef>
                <a:spcPts val="500"/>
              </a:spcBef>
            </a:pPr>
            <a:r>
              <a:rPr lang="en-US" altLang="en-US" sz="3000" b="1" dirty="0">
                <a:solidFill>
                  <a:schemeClr val="bg1"/>
                </a:solidFill>
              </a:rPr>
              <a:t>We are His house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i="1" dirty="0">
                <a:solidFill>
                  <a:schemeClr val="bg1"/>
                </a:solidFill>
              </a:rPr>
              <a:t>“if we hold fast the confidence and the rejoicing of the hope firm to the end”</a:t>
            </a:r>
            <a:r>
              <a:rPr lang="en-US" altLang="en-US" sz="3000" dirty="0">
                <a:solidFill>
                  <a:schemeClr val="bg1"/>
                </a:solidFill>
              </a:rPr>
              <a:t> (3:6).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85B4166-EA67-478E-BAF4-36D7F1F33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0779" y="152400"/>
            <a:ext cx="10313043" cy="1143000"/>
          </a:xfrm>
        </p:spPr>
        <p:txBody>
          <a:bodyPr/>
          <a:lstStyle/>
          <a:p>
            <a:pPr algn="l"/>
            <a:r>
              <a:rPr lang="en-US" altLang="en-US" sz="3600" b="1" dirty="0">
                <a:solidFill>
                  <a:schemeClr val="bg1"/>
                </a:solidFill>
              </a:rPr>
              <a:t>Beware Lest You Depart  from the Living God </a:t>
            </a:r>
            <a:r>
              <a:rPr lang="en-US" altLang="en-US" sz="2800" dirty="0">
                <a:solidFill>
                  <a:schemeClr val="bg1"/>
                </a:solidFill>
              </a:rPr>
              <a:t>(Hebrews 3:7-19)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B81D461-6087-41E8-9C83-5BBDA92C0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562" y="1447800"/>
            <a:ext cx="11065397" cy="5181600"/>
          </a:xfrm>
        </p:spPr>
        <p:txBody>
          <a:bodyPr>
            <a:normAutofit/>
          </a:bodyPr>
          <a:lstStyle/>
          <a:p>
            <a:pPr marL="287338" indent="-287338"/>
            <a:r>
              <a:rPr lang="en-US" altLang="en-US" sz="3200" b="1" dirty="0">
                <a:solidFill>
                  <a:schemeClr val="bg1"/>
                </a:solidFill>
              </a:rPr>
              <a:t>Heed the warning of the Old Testament </a:t>
            </a:r>
            <a:r>
              <a:rPr lang="en-US" altLang="en-US" sz="3200" dirty="0">
                <a:solidFill>
                  <a:schemeClr val="bg1"/>
                </a:solidFill>
              </a:rPr>
              <a:t>(3:7-11; Ps. 95:7-11).</a:t>
            </a:r>
          </a:p>
          <a:p>
            <a:pPr marL="682625" lvl="1" indent="-280988"/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Do not harden your hearts </a:t>
            </a:r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like the Israelites in the rebellion in the wilderness (3:8; Exo. 17:1-7)</a:t>
            </a:r>
          </a:p>
          <a:p>
            <a:pPr marL="682625" lvl="1" indent="-280988"/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They “tested” and “tried” God (3:9)</a:t>
            </a:r>
          </a:p>
          <a:p>
            <a:pPr marL="682625" lvl="1" indent="-280988"/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God was angry with them because they always went astray in their hearts and did not know His ways (3:10)</a:t>
            </a:r>
          </a:p>
          <a:p>
            <a:pPr marL="682625" lvl="1" indent="-280988"/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consequence was that God swore “they shall not enter my rest” (3:11; Deuteronomy 1:35; Numbers 14:23)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A5C348B6-879B-461F-BBE1-3831BC6AA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9285" y="152400"/>
            <a:ext cx="11134845" cy="1143000"/>
          </a:xfrm>
        </p:spPr>
        <p:txBody>
          <a:bodyPr/>
          <a:lstStyle/>
          <a:p>
            <a:pPr algn="l"/>
            <a:r>
              <a:rPr lang="en-US" altLang="en-US" sz="3600" b="1" dirty="0">
                <a:solidFill>
                  <a:schemeClr val="bg1"/>
                </a:solidFill>
              </a:rPr>
              <a:t>Beware Lest You Depart  from the Living God </a:t>
            </a:r>
            <a:r>
              <a:rPr lang="en-US" altLang="en-US" sz="2800" dirty="0">
                <a:solidFill>
                  <a:schemeClr val="bg1"/>
                </a:solidFill>
              </a:rPr>
              <a:t>(Hebrews 3:7-19)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3A1E498-CEFE-48FF-AB84-5422FB2AC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309" y="1371600"/>
            <a:ext cx="11134845" cy="5410200"/>
          </a:xfrm>
        </p:spPr>
        <p:txBody>
          <a:bodyPr>
            <a:normAutofit lnSpcReduction="10000"/>
          </a:bodyPr>
          <a:lstStyle/>
          <a:p>
            <a:pPr marL="287338" indent="-287338">
              <a:spcBef>
                <a:spcPts val="500"/>
              </a:spcBef>
              <a:buNone/>
            </a:pPr>
            <a:r>
              <a:rPr lang="en-US" altLang="en-US" sz="3200" b="1" dirty="0">
                <a:solidFill>
                  <a:schemeClr val="bg1"/>
                </a:solidFill>
              </a:rPr>
              <a:t>Beware of falling like the Israelites</a:t>
            </a:r>
            <a:r>
              <a:rPr lang="en-US" altLang="en-US" sz="3200" dirty="0">
                <a:solidFill>
                  <a:schemeClr val="bg1"/>
                </a:solidFill>
              </a:rPr>
              <a:t> (3:12-15).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287338" indent="-287338">
              <a:spcBef>
                <a:spcPts val="500"/>
              </a:spcBef>
            </a:pPr>
            <a:r>
              <a:rPr lang="en-US" altLang="en-US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Those being warned are “brethren” (3:12)</a:t>
            </a:r>
          </a:p>
          <a:p>
            <a:pPr marL="287338" indent="-287338">
              <a:spcBef>
                <a:spcPts val="500"/>
              </a:spcBef>
            </a:pPr>
            <a:r>
              <a:rPr lang="en-US" altLang="en-US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 must exhort one another daily to prevent being hardened by the deceitfulness of sin (3:13)</a:t>
            </a:r>
          </a:p>
          <a:p>
            <a:pPr marL="682625" lvl="1" indent="-280988"/>
            <a:r>
              <a:rPr lang="en-US" alt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Sin deceives </a:t>
            </a:r>
            <a:r>
              <a:rPr lang="en-US" alt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 Hardens heart  Leads to Unbelief</a:t>
            </a:r>
          </a:p>
          <a:p>
            <a:pPr marL="682625" lvl="1" indent="-280988"/>
            <a:r>
              <a:rPr lang="en-US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DAILY mutual exhortation is the preventative.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altLang="en-US" sz="3200" b="1" dirty="0">
                <a:solidFill>
                  <a:schemeClr val="bg1"/>
                </a:solidFill>
              </a:rPr>
              <a:t>We are partakers with Christ “if we hold fast” </a:t>
            </a:r>
            <a:r>
              <a:rPr lang="en-US" altLang="en-US" sz="3200" dirty="0">
                <a:solidFill>
                  <a:schemeClr val="bg1"/>
                </a:solidFill>
              </a:rPr>
              <a:t>(3:14-15).</a:t>
            </a:r>
          </a:p>
          <a:p>
            <a:pPr marL="288925" indent="-288925">
              <a:spcBef>
                <a:spcPts val="500"/>
              </a:spcBef>
            </a:pPr>
            <a:r>
              <a:rPr lang="en-US" altLang="en-US" sz="3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If we do not hold fast, we are neither part of His house nor partakers with Him of the inheritance.</a:t>
            </a:r>
          </a:p>
          <a:p>
            <a:pPr marL="288925" indent="-288925">
              <a:spcBef>
                <a:spcPts val="500"/>
              </a:spcBef>
            </a:pPr>
            <a:r>
              <a:rPr lang="en-US" altLang="en-US" sz="3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 can so sin as to be lost (4:1, 11; 6:4-6; 10:26-31; 1 Cor. 9:27; 10:12; 1 Tim. 1:19)</a:t>
            </a:r>
          </a:p>
          <a:p>
            <a:pPr marL="288925" indent="-288925">
              <a:spcBef>
                <a:spcPts val="500"/>
              </a:spcBef>
            </a:pPr>
            <a:r>
              <a:rPr lang="en-US" altLang="en-US" sz="3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 must not make the same mistake Israel made “in the rebellion.”</a:t>
            </a:r>
          </a:p>
          <a:p>
            <a:pPr marL="225425" indent="-280988"/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FF65040-02BF-4D15-BF57-46F568492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159" y="152400"/>
            <a:ext cx="11192719" cy="1143000"/>
          </a:xfrm>
        </p:spPr>
        <p:txBody>
          <a:bodyPr/>
          <a:lstStyle/>
          <a:p>
            <a:pPr algn="l"/>
            <a:r>
              <a:rPr lang="en-US" altLang="en-US" sz="3600" b="1" dirty="0">
                <a:solidFill>
                  <a:schemeClr val="bg1"/>
                </a:solidFill>
              </a:rPr>
              <a:t>Beware Lest You Depart  from the Living God </a:t>
            </a:r>
            <a:r>
              <a:rPr lang="en-US" altLang="en-US" sz="2800" dirty="0">
                <a:solidFill>
                  <a:schemeClr val="bg1"/>
                </a:solidFill>
              </a:rPr>
              <a:t>(Hebrews 3:7-19)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E67E84F7-5D2D-4E4A-9DDF-A2918B40A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562" y="1371600"/>
            <a:ext cx="11401063" cy="5638800"/>
          </a:xfrm>
        </p:spPr>
        <p:txBody>
          <a:bodyPr>
            <a:normAutofit/>
          </a:bodyPr>
          <a:lstStyle/>
          <a:p>
            <a:pPr marL="234950" indent="-234950">
              <a:lnSpc>
                <a:spcPct val="95000"/>
              </a:lnSpc>
              <a:spcBef>
                <a:spcPts val="0"/>
              </a:spcBef>
              <a:buNone/>
            </a:pPr>
            <a:r>
              <a:rPr lang="en-US" altLang="en-US" sz="3200" b="1" dirty="0">
                <a:solidFill>
                  <a:schemeClr val="bg1"/>
                </a:solidFill>
              </a:rPr>
              <a:t>Analysis of Israel’s apostasy</a:t>
            </a:r>
            <a:r>
              <a:rPr lang="en-US" altLang="en-US" dirty="0">
                <a:solidFill>
                  <a:schemeClr val="bg1"/>
                </a:solidFill>
              </a:rPr>
              <a:t> (3:16-19)</a:t>
            </a:r>
          </a:p>
          <a:p>
            <a:pPr marL="566738" lvl="1" indent="-334963">
              <a:lnSpc>
                <a:spcPct val="95000"/>
              </a:lnSpc>
              <a:spcBef>
                <a:spcPts val="0"/>
              </a:spcBef>
            </a:pPr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Those who heard, rebelled (3:16)</a:t>
            </a:r>
          </a:p>
          <a:p>
            <a:pPr marL="566738" lvl="1" indent="-334963">
              <a:lnSpc>
                <a:spcPct val="95000"/>
              </a:lnSpc>
              <a:spcBef>
                <a:spcPts val="0"/>
              </a:spcBef>
            </a:pPr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They experienced God’s wrath due to their sin.</a:t>
            </a:r>
          </a:p>
          <a:p>
            <a:pPr marL="1023938" lvl="2" indent="-334963">
              <a:lnSpc>
                <a:spcPct val="95000"/>
              </a:lnSpc>
              <a:spcBef>
                <a:spcPts val="0"/>
              </a:spcBef>
            </a:pPr>
            <a:r>
              <a:rPr lang="en-US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Their corpses fell in the wilderness.</a:t>
            </a:r>
          </a:p>
          <a:p>
            <a:pPr marL="566738" lvl="1" indent="-334963">
              <a:lnSpc>
                <a:spcPct val="95000"/>
              </a:lnSpc>
              <a:spcBef>
                <a:spcPts val="0"/>
              </a:spcBef>
            </a:pPr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They could not enter His rest because they “did not obey” </a:t>
            </a:r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(NKJV), </a:t>
            </a:r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“they believed not” </a:t>
            </a:r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(KJV, 3:18), and they “were disobedient” (ESV).</a:t>
            </a:r>
          </a:p>
          <a:p>
            <a:pPr marL="566738" lvl="1" indent="-334963">
              <a:lnSpc>
                <a:spcPct val="95000"/>
              </a:lnSpc>
              <a:spcBef>
                <a:spcPts val="0"/>
              </a:spcBef>
            </a:pPr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Ultimately, they could not enter in because of </a:t>
            </a:r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“unbelief” (3:19).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BC5F6-819B-451E-9C4B-ACA90164C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66" y="196771"/>
            <a:ext cx="10716811" cy="8565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Important Lessons: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39013-B2EC-4009-9549-EC88E9276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666" y="1053297"/>
            <a:ext cx="11437495" cy="580470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Hebrews is about </a:t>
            </a: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encouraging Christians </a:t>
            </a:r>
            <a:r>
              <a:rPr lang="en-US" sz="3200" b="1" dirty="0">
                <a:solidFill>
                  <a:schemeClr val="bg1"/>
                </a:solidFill>
              </a:rPr>
              <a:t>to stay faithful and </a:t>
            </a: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run the race </a:t>
            </a:r>
            <a:r>
              <a:rPr lang="en-US" sz="3200" b="1" dirty="0">
                <a:solidFill>
                  <a:schemeClr val="bg1"/>
                </a:solidFill>
              </a:rPr>
              <a:t>to heaven with </a:t>
            </a: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endurance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As God’s Son, </a:t>
            </a: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Jesus is the ultimate spokesman </a:t>
            </a:r>
            <a:r>
              <a:rPr lang="en-US" sz="3200" b="1" dirty="0">
                <a:solidFill>
                  <a:schemeClr val="bg1"/>
                </a:solidFill>
              </a:rPr>
              <a:t>for God. 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Jesus is superior </a:t>
            </a:r>
            <a:r>
              <a:rPr lang="en-US" sz="3200" b="1" dirty="0">
                <a:solidFill>
                  <a:schemeClr val="bg1"/>
                </a:solidFill>
              </a:rPr>
              <a:t>to the angels and Moses, so we must pay extra attention to hear and do what He has said.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Jesus lowered Himself and became a man so that He could die for our sins, sanctify us, bring us into God’s family, and be our Great High Priest!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We must </a:t>
            </a: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guard against drifting </a:t>
            </a:r>
            <a:r>
              <a:rPr lang="en-US" sz="3200" b="1" dirty="0">
                <a:solidFill>
                  <a:schemeClr val="bg1"/>
                </a:solidFill>
              </a:rPr>
              <a:t>away into unbelief and disobedience like the Israelites did.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1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7F421F8-DF0C-44C7-A30B-1C7574346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Introduction to Hebrews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EAB1BB1-E2A8-4659-BB2A-938941B1B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3847" y="1447800"/>
            <a:ext cx="10949651" cy="50292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bg1"/>
                </a:solidFill>
              </a:rPr>
              <a:t>Written to Hebrew Christians who were familiar with the Old Testament Scriptures.</a:t>
            </a:r>
          </a:p>
          <a:p>
            <a:pPr lvl="1"/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Contains more than 30 O.T. quotations</a:t>
            </a:r>
          </a:p>
          <a:p>
            <a:r>
              <a:rPr lang="en-US" altLang="en-US" sz="3200" dirty="0">
                <a:solidFill>
                  <a:schemeClr val="bg1"/>
                </a:solidFill>
              </a:rPr>
              <a:t>Written to </a:t>
            </a:r>
            <a:r>
              <a:rPr lang="en-US" altLang="en-US" sz="3200" b="1" i="1" dirty="0">
                <a:solidFill>
                  <a:schemeClr val="bg1"/>
                </a:solidFill>
              </a:rPr>
              <a:t>encourage</a:t>
            </a:r>
            <a:r>
              <a:rPr lang="en-US" altLang="en-US" sz="3200" dirty="0">
                <a:solidFill>
                  <a:schemeClr val="bg1"/>
                </a:solidFill>
              </a:rPr>
              <a:t> Jewish Christians to </a:t>
            </a:r>
            <a:r>
              <a:rPr lang="en-US" altLang="en-US" sz="3200" b="1" i="1" dirty="0">
                <a:solidFill>
                  <a:schemeClr val="bg1"/>
                </a:solidFill>
              </a:rPr>
              <a:t>hold fast</a:t>
            </a:r>
            <a:r>
              <a:rPr lang="en-US" altLang="en-US" sz="3200" dirty="0">
                <a:solidFill>
                  <a:schemeClr val="bg1"/>
                </a:solidFill>
              </a:rPr>
              <a:t> their faith despite being persecuted and ostracized (3:6; 4:14; 10:23). They are encouraged to </a:t>
            </a:r>
            <a:r>
              <a:rPr lang="en-US" altLang="en-US" sz="32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“run with endurance” </a:t>
            </a:r>
            <a:r>
              <a:rPr lang="en-US" altLang="en-US" sz="3200" dirty="0">
                <a:solidFill>
                  <a:schemeClr val="bg1"/>
                </a:solidFill>
              </a:rPr>
              <a:t>(12:1).</a:t>
            </a:r>
          </a:p>
          <a:p>
            <a:pPr lvl="1"/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“LET US” </a:t>
            </a:r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This encouraging phrase of </a:t>
            </a:r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exhortation</a:t>
            </a:r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occurs 12 times in Hebrews (4:1, 11, 14, 16; 6:1; 10:22, 23, 24; 12:1, 28; 13:13, 15)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A679B68-E6ED-4DA5-B474-CCF609F11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b="1" dirty="0">
                <a:solidFill>
                  <a:schemeClr val="bg1"/>
                </a:solidFill>
              </a:rPr>
              <a:t>Theme: The Superiority of Christ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E09361E-AD3F-4F58-8024-B50DDA7F3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6608" y="1600200"/>
            <a:ext cx="11181144" cy="495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b="1" i="1" dirty="0">
                <a:solidFill>
                  <a:schemeClr val="bg1"/>
                </a:solidFill>
              </a:rPr>
              <a:t>   Jesus Christ is God’s Spokesman in these last days!</a:t>
            </a:r>
            <a:endParaRPr lang="en-US" altLang="en-US" sz="3600" b="1" dirty="0">
              <a:solidFill>
                <a:schemeClr val="bg1"/>
              </a:solidFill>
            </a:endParaRPr>
          </a:p>
          <a:p>
            <a:r>
              <a:rPr lang="en-US" altLang="en-US" sz="3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As </a:t>
            </a:r>
            <a:r>
              <a:rPr lang="en-US" altLang="en-US" sz="3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God’s Son</a:t>
            </a:r>
            <a:r>
              <a:rPr lang="en-US" altLang="en-US" sz="3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He is superior to the angels and Moses (1:1 — 4:11)</a:t>
            </a:r>
          </a:p>
          <a:p>
            <a:r>
              <a:rPr lang="en-US" altLang="en-US" sz="3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As </a:t>
            </a:r>
            <a:r>
              <a:rPr lang="en-US" altLang="en-US" sz="3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High Priest </a:t>
            </a:r>
            <a:r>
              <a:rPr lang="en-US" altLang="en-US" sz="3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after the order of Melchizedek, He is superior to the Levitical Priesthood (4:12—7:28)</a:t>
            </a:r>
          </a:p>
          <a:p>
            <a:r>
              <a:rPr lang="en-US" altLang="en-US" sz="3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 is the</a:t>
            </a:r>
            <a:r>
              <a:rPr lang="en-US" altLang="en-US" sz="3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Mediator </a:t>
            </a:r>
            <a:r>
              <a:rPr lang="en-US" altLang="en-US" sz="3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 a better covenant (8:1— 10:29)</a:t>
            </a:r>
          </a:p>
          <a:p>
            <a:r>
              <a:rPr lang="en-US" altLang="en-US" sz="3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 is the </a:t>
            </a:r>
            <a:r>
              <a:rPr lang="en-US" altLang="en-US" sz="3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Author &amp; Finisher </a:t>
            </a:r>
            <a:r>
              <a:rPr lang="en-US" altLang="en-US" sz="3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 our faith (11:1—13:25)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47F36BD-B588-41EF-85AC-7BA3BAC83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9304" y="365125"/>
            <a:ext cx="10654496" cy="1325563"/>
          </a:xfrm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chemeClr val="bg1"/>
                </a:solidFill>
              </a:rPr>
              <a:t>Theme: The Superiority of Christ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EA38B5E-F80D-430E-A927-5BF81524B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9304" y="1503745"/>
            <a:ext cx="11014276" cy="5257800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</a:rPr>
              <a:t>Everything that Christ has accomplished and established is “better” than what came before:</a:t>
            </a:r>
          </a:p>
          <a:p>
            <a:pPr lvl="1"/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better hope (7:19)</a:t>
            </a:r>
          </a:p>
          <a:p>
            <a:pPr lvl="1"/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better covenant (7:22)</a:t>
            </a:r>
          </a:p>
          <a:p>
            <a:pPr lvl="1"/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Better promises (8:6)</a:t>
            </a:r>
          </a:p>
          <a:p>
            <a:pPr lvl="1"/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Better sacrifices (9:23; 12:24)</a:t>
            </a:r>
          </a:p>
          <a:p>
            <a:pPr lvl="1"/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better [heavenly] country (10:34; 11:16)</a:t>
            </a:r>
          </a:p>
          <a:p>
            <a:pPr lvl="1">
              <a:buFontTx/>
              <a:buNone/>
            </a:pPr>
            <a:endParaRPr lang="en-US" altLang="en-US" sz="1400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altLang="en-US" sz="3200" b="1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God has “provided something better for us!” </a:t>
            </a:r>
            <a:r>
              <a:rPr lang="en-US" altLang="en-US" sz="3200" b="1" i="1" dirty="0">
                <a:solidFill>
                  <a:schemeClr val="bg1"/>
                </a:solidFill>
              </a:rPr>
              <a:t>(Hebrews 11:40)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68D5173-B383-4288-9E30-967D3BF3E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Author of Hebrews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916A9E0-539F-4602-8E3F-A72A2C791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0861" y="1295400"/>
            <a:ext cx="11239017" cy="541791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200" b="1" dirty="0">
                <a:solidFill>
                  <a:schemeClr val="bg1"/>
                </a:solidFill>
              </a:rPr>
              <a:t>The Lord may have used Paul as His instrument to write to the Hebrews (cf. 2 Timothy 3:16-17).</a:t>
            </a:r>
          </a:p>
          <a:p>
            <a:pPr lvl="1" indent="-338138">
              <a:lnSpc>
                <a:spcPct val="90000"/>
              </a:lnSpc>
            </a:pPr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Early Christians such as Clement of Rome (A.D. 95) attribute the letter to Paul .</a:t>
            </a:r>
          </a:p>
          <a:p>
            <a:pPr lvl="1" indent="-338138">
              <a:lnSpc>
                <a:spcPct val="90000"/>
              </a:lnSpc>
            </a:pPr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writer was a companion and friend of Timothy (13:23).</a:t>
            </a:r>
          </a:p>
          <a:p>
            <a:pPr lvl="1" indent="-338138">
              <a:lnSpc>
                <a:spcPct val="90000"/>
              </a:lnSpc>
            </a:pPr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writer had been in chains; he hoped to “be restored to” the Hebrews soon (10:34; 13:19).</a:t>
            </a:r>
          </a:p>
          <a:p>
            <a:pPr lvl="1" indent="-338138">
              <a:lnSpc>
                <a:spcPct val="90000"/>
              </a:lnSpc>
            </a:pPr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epistle was written from Rome, where Paul was imprisoned at least once (13:24).</a:t>
            </a:r>
          </a:p>
          <a:p>
            <a:pPr lvl="1" indent="-338138">
              <a:lnSpc>
                <a:spcPct val="90000"/>
              </a:lnSpc>
            </a:pPr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writer was thoroughly familiar with the Law of Moses                       (Acts 22:2-3; Philippians 3:4-6).</a:t>
            </a:r>
          </a:p>
          <a:p>
            <a:pPr lvl="1" indent="-338138">
              <a:lnSpc>
                <a:spcPct val="90000"/>
              </a:lnSpc>
            </a:pPr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Pauline authorship best explains the omission of his name to a Jewish audience</a:t>
            </a:r>
            <a:r>
              <a:rPr lang="en-US" altLang="en-US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E5D151B-27A3-46A9-A337-5B65B745B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332" y="274638"/>
            <a:ext cx="9539468" cy="1020762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bg1"/>
                </a:solidFill>
              </a:rPr>
              <a:t>God Has Spoken Through His Son</a:t>
            </a:r>
            <a:br>
              <a:rPr lang="en-US" altLang="en-US" sz="40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(Hebrews 1:1-3)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8806DC1-431F-4579-988B-7E7548253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6689" y="1447800"/>
            <a:ext cx="11401063" cy="563590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en-US" sz="3000" b="1" dirty="0">
                <a:solidFill>
                  <a:schemeClr val="bg1"/>
                </a:solidFill>
              </a:rPr>
              <a:t>God “at various times and in various ways* spoke in time past to the fathers by the prophets.”</a:t>
            </a:r>
          </a:p>
          <a:p>
            <a:pPr>
              <a:spcBef>
                <a:spcPts val="600"/>
              </a:spcBef>
            </a:pPr>
            <a:r>
              <a:rPr lang="en-US" altLang="en-US" sz="3000" b="1" dirty="0">
                <a:solidFill>
                  <a:schemeClr val="bg1"/>
                </a:solidFill>
              </a:rPr>
              <a:t>In contrast to His previous methods, in these “last days,” God speaks to “us” through “His Son.”</a:t>
            </a:r>
          </a:p>
          <a:p>
            <a:pPr lvl="1"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			</a:t>
            </a:r>
            <a:r>
              <a:rPr lang="en-US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THEN				NOW</a:t>
            </a:r>
          </a:p>
          <a:p>
            <a:pPr marL="457200" lvl="1" indent="0">
              <a:buNone/>
            </a:pPr>
            <a:r>
              <a:rPr lang="en-US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	</a:t>
            </a:r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In Time Past 		“In these last days”</a:t>
            </a:r>
          </a:p>
          <a:p>
            <a:pPr marL="457200" lvl="1" indent="0">
              <a:buNone/>
            </a:pPr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	To the Fathers 			To us</a:t>
            </a:r>
          </a:p>
          <a:p>
            <a:pPr marL="457200" lvl="1" indent="0">
              <a:buNone/>
            </a:pPr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	By the prophets		   Through His Son</a:t>
            </a:r>
          </a:p>
          <a:p>
            <a:pPr marL="514350" lvl="1" indent="-285750">
              <a:spcBef>
                <a:spcPts val="600"/>
              </a:spcBef>
            </a:pPr>
            <a:r>
              <a:rPr lang="en-US" altLang="en-US" sz="2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prophets foretold that in the last days the Kingdom would be established, and God’s Spirit would be poured out (Dan. 2:28, 44; Isa. 2:2; Joel 2:28). We are now in the last days (Acts 2:16-17).</a:t>
            </a:r>
          </a:p>
          <a:p>
            <a:pPr marL="514350" lvl="1" indent="-285750">
              <a:spcBef>
                <a:spcPts val="600"/>
              </a:spcBef>
            </a:pPr>
            <a:r>
              <a:rPr lang="en-US" altLang="en-US" sz="2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 these last days, we must heed Jesus as the prophet of God (Acts 3:22-24).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A19FF6B-F673-4B81-AEFE-EB2339798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078" y="274637"/>
            <a:ext cx="9423722" cy="1565737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God Has Spoken Through His Son</a:t>
            </a:r>
            <a:br>
              <a:rPr lang="en-US" altLang="en-US" sz="40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(Hebrews 1:1-3)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180E3EA-731C-4116-B27E-C20CED97A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563" y="1666754"/>
            <a:ext cx="11401062" cy="519124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</a:rPr>
              <a:t>The Superiority of Christ</a:t>
            </a:r>
          </a:p>
          <a:p>
            <a:pPr>
              <a:lnSpc>
                <a:spcPct val="90000"/>
              </a:lnSpc>
            </a:pPr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Heir of all things (Psalm 2:7-8; Philippians 2:5-11).</a:t>
            </a:r>
          </a:p>
          <a:p>
            <a:pPr>
              <a:lnSpc>
                <a:spcPct val="90000"/>
              </a:lnSpc>
            </a:pPr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Through whom He made the Worlds (John 1:1-3; Col. 1:16).</a:t>
            </a:r>
          </a:p>
          <a:p>
            <a:pPr>
              <a:lnSpc>
                <a:spcPct val="90000"/>
              </a:lnSpc>
            </a:pPr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brightness of His glory and the express image of His person (John 1:18; 17:24-26; Colossians 1:15; 2:9; 1 Timothy 3:16).</a:t>
            </a:r>
          </a:p>
          <a:p>
            <a:pPr>
              <a:lnSpc>
                <a:spcPct val="90000"/>
              </a:lnSpc>
            </a:pPr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Upholding all things (Col. 1:17; Acts 17:28).</a:t>
            </a:r>
          </a:p>
          <a:p>
            <a:pPr>
              <a:lnSpc>
                <a:spcPct val="90000"/>
              </a:lnSpc>
            </a:pPr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Purged our sins (Ephesians 1:7; Heb. 9:24-28).</a:t>
            </a:r>
          </a:p>
          <a:p>
            <a:pPr>
              <a:lnSpc>
                <a:spcPct val="90000"/>
              </a:lnSpc>
            </a:pPr>
            <a:r>
              <a:rPr lang="en-US" alt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Sitting at God’s right hand (Hebrews 8:1; Ephesians 1:20-23).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86EF806-509E-4822-9A36-D6533FDF9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2122" y="274637"/>
            <a:ext cx="11443503" cy="1325563"/>
          </a:xfrm>
        </p:spPr>
        <p:txBody>
          <a:bodyPr>
            <a:normAutofit/>
          </a:bodyPr>
          <a:lstStyle/>
          <a:p>
            <a:pPr algn="l"/>
            <a:r>
              <a:rPr lang="en-US" altLang="en-US" sz="4000" dirty="0">
                <a:solidFill>
                  <a:schemeClr val="bg1"/>
                </a:solidFill>
              </a:rPr>
              <a:t>Christ has a “More Excellent Name” than the Angels </a:t>
            </a:r>
            <a:r>
              <a:rPr lang="en-US" altLang="en-US" sz="3200" dirty="0">
                <a:solidFill>
                  <a:schemeClr val="bg1"/>
                </a:solidFill>
              </a:rPr>
              <a:t>(Hebrews 1:4-14)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1E5C203-F4C3-4841-9864-3F10A1968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2435" y="1736202"/>
            <a:ext cx="11343190" cy="5121797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</a:rPr>
              <a:t>Angels are higher than men, but Jesus is better than the angels (1:4). </a:t>
            </a:r>
          </a:p>
          <a:p>
            <a:pPr marL="463550" lvl="1" indent="-290513"/>
            <a:r>
              <a:rPr lang="en-US" altLang="en-US" sz="3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Angels do not rank as deity (Revelation 19:10, 22:8-9).</a:t>
            </a:r>
          </a:p>
          <a:p>
            <a:r>
              <a:rPr lang="en-US" altLang="en-US" sz="3200" b="1" dirty="0">
                <a:solidFill>
                  <a:schemeClr val="bg1"/>
                </a:solidFill>
              </a:rPr>
              <a:t>No angel was ever told by the Father… (1:5-6).</a:t>
            </a:r>
          </a:p>
          <a:p>
            <a:pPr marL="404813" lvl="1" indent="-231775"/>
            <a:r>
              <a:rPr lang="en-US" altLang="en-US" sz="3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“You are my Son”</a:t>
            </a:r>
            <a:r>
              <a:rPr lang="en-US" altLang="en-US" sz="3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(Psalm 2:7-8).</a:t>
            </a:r>
          </a:p>
          <a:p>
            <a:pPr marL="404813" lvl="1" indent="-231775"/>
            <a:r>
              <a:rPr lang="en-US" altLang="en-US" sz="3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“I will be to Him a Father…”</a:t>
            </a:r>
            <a:r>
              <a:rPr lang="en-US" altLang="en-US" sz="3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(Psalm 89:26).</a:t>
            </a:r>
          </a:p>
          <a:p>
            <a:pPr marL="404813" lvl="1" indent="-231775"/>
            <a:r>
              <a:rPr lang="en-US" altLang="en-US" sz="3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“Let all the angels of God worship Him”</a:t>
            </a:r>
            <a:r>
              <a:rPr lang="en-US" altLang="en-US" sz="3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(Psalm 97:7).</a:t>
            </a:r>
          </a:p>
          <a:p>
            <a:pPr marL="0" indent="0"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A882FC2-1582-42EA-9ACE-2A6A309D0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965" y="365125"/>
            <a:ext cx="11285316" cy="1325563"/>
          </a:xfrm>
        </p:spPr>
        <p:txBody>
          <a:bodyPr/>
          <a:lstStyle/>
          <a:p>
            <a:pPr algn="l"/>
            <a:r>
              <a:rPr lang="en-US" altLang="en-US" sz="3600" b="1" dirty="0">
                <a:solidFill>
                  <a:schemeClr val="bg1"/>
                </a:solidFill>
              </a:rPr>
              <a:t>Christ has a “More Excellent Name” than the Angels </a:t>
            </a:r>
            <a:r>
              <a:rPr lang="en-US" altLang="en-US" sz="2800" dirty="0">
                <a:solidFill>
                  <a:schemeClr val="bg1"/>
                </a:solidFill>
              </a:rPr>
              <a:t>(Hebrews 1:4-14)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4E42D93-DED2-43B8-8080-B258EE155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965" y="1690688"/>
            <a:ext cx="11690430" cy="5167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3200" dirty="0">
                <a:solidFill>
                  <a:schemeClr val="bg1"/>
                </a:solidFill>
              </a:rPr>
              <a:t>No angel has been exalted to God’s throne (1:7-13).</a:t>
            </a:r>
          </a:p>
          <a:p>
            <a:pPr marL="404813" lvl="1" indent="-231775"/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Angels have their place as servants of God (1:7; Psalm 104:4) </a:t>
            </a:r>
          </a:p>
          <a:p>
            <a:pPr marL="404813" lvl="1" indent="-231775"/>
            <a:r>
              <a:rPr lang="en-US" alt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Christ has been exalted to a much higher position (1:8-13)</a:t>
            </a:r>
          </a:p>
          <a:p>
            <a:pPr marL="862013" lvl="2" indent="-231775"/>
            <a:r>
              <a:rPr lang="en-US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Possesses an eternal throne (Psalm 45:6-7).</a:t>
            </a:r>
          </a:p>
          <a:p>
            <a:pPr marL="862013" lvl="2" indent="-231775"/>
            <a:r>
              <a:rPr lang="en-US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Exalted above companions.</a:t>
            </a:r>
          </a:p>
          <a:p>
            <a:pPr marL="862013" lvl="2" indent="-231775"/>
            <a:r>
              <a:rPr lang="en-US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Extolled as the everlasting Creator (Ps. 102:25-27).</a:t>
            </a:r>
          </a:p>
          <a:p>
            <a:pPr marL="862013" lvl="2" indent="-231775"/>
            <a:r>
              <a:rPr lang="en-US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Elevated to the Father’s right hand (Psalm 110:1; Acts 2:33-36; Ephesians 1:20-23; Hebrews 8:1).</a:t>
            </a:r>
          </a:p>
          <a:p>
            <a:pPr marL="404813" indent="-288925"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This does not minimize the importance of Angels (1:14)</a:t>
            </a:r>
          </a:p>
          <a:p>
            <a:pPr marL="857250" lvl="1" indent="-227013">
              <a:defRPr/>
            </a:pP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Angels are ministering spirits sent forth for our benefit.</a:t>
            </a:r>
          </a:p>
          <a:p>
            <a:pPr marL="857250" lvl="1" indent="-227013">
              <a:defRPr/>
            </a:pP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They carry out at least a portion of the “providence of God” in the lives of His children (Matthew 18:10; Luke 16:22).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16133</TotalTime>
  <Words>2509</Words>
  <Application>Microsoft Office PowerPoint</Application>
  <PresentationFormat>Widescreen</PresentationFormat>
  <Paragraphs>175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Constantia</vt:lpstr>
      <vt:lpstr>Franklin Gothic Book</vt:lpstr>
      <vt:lpstr>Office Theme</vt:lpstr>
      <vt:lpstr>Studies in the Epistles</vt:lpstr>
      <vt:lpstr>Introduction to Hebrews</vt:lpstr>
      <vt:lpstr>Theme: The Superiority of Christ</vt:lpstr>
      <vt:lpstr>Theme: The Superiority of Christ</vt:lpstr>
      <vt:lpstr>Author of Hebrews</vt:lpstr>
      <vt:lpstr>God Has Spoken Through His Son (Hebrews 1:1-3)</vt:lpstr>
      <vt:lpstr>God Has Spoken Through His Son (Hebrews 1:1-3)</vt:lpstr>
      <vt:lpstr>Christ has a “More Excellent Name” than the Angels (Hebrews 1:4-14)</vt:lpstr>
      <vt:lpstr>Christ has a “More Excellent Name” than the Angels (Hebrews 1:4-14)</vt:lpstr>
      <vt:lpstr>We must not Neglect so Great a Salvation  (Hebrews 2:1-4)</vt:lpstr>
      <vt:lpstr>Man Can Regain Through Christ What He Lost by Sin (Hebrews 2:5-8)</vt:lpstr>
      <vt:lpstr>Christ Became Flesh That He Might Restore Man (Hebrews 2:9-16)</vt:lpstr>
      <vt:lpstr>Christ Became Flesh That He Might Restore Man (Hebrews 2:9-16)</vt:lpstr>
      <vt:lpstr>An Inspired Comparison of Christ and Moses (Hebrews 3:1-6)</vt:lpstr>
      <vt:lpstr>Beware Lest You Depart  from the Living God (Hebrews 3:7-19)</vt:lpstr>
      <vt:lpstr>Beware Lest You Depart  from the Living God (Hebrews 3:7-19)</vt:lpstr>
      <vt:lpstr>Beware Lest You Depart  from the Living God (Hebrews 3:7-19)</vt:lpstr>
      <vt:lpstr>Important Lessons: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Studies in the Epistles</dc:title>
  <dc:creator>Steve</dc:creator>
  <cp:lastModifiedBy>Steve</cp:lastModifiedBy>
  <cp:revision>423</cp:revision>
  <cp:lastPrinted>2022-03-29T20:08:58Z</cp:lastPrinted>
  <dcterms:created xsi:type="dcterms:W3CDTF">2021-08-25T18:02:30Z</dcterms:created>
  <dcterms:modified xsi:type="dcterms:W3CDTF">2022-04-05T18:23:00Z</dcterms:modified>
</cp:coreProperties>
</file>