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59" r:id="rId3"/>
    <p:sldId id="302" r:id="rId4"/>
    <p:sldId id="507" r:id="rId5"/>
    <p:sldId id="304" r:id="rId6"/>
    <p:sldId id="305" r:id="rId7"/>
    <p:sldId id="306" r:id="rId8"/>
    <p:sldId id="309" r:id="rId9"/>
    <p:sldId id="508" r:id="rId10"/>
    <p:sldId id="509" r:id="rId11"/>
    <p:sldId id="511" r:id="rId12"/>
    <p:sldId id="308" r:id="rId13"/>
    <p:sldId id="512" r:id="rId14"/>
    <p:sldId id="513" r:id="rId15"/>
    <p:sldId id="311" r:id="rId16"/>
    <p:sldId id="313" r:id="rId17"/>
    <p:sldId id="314" r:id="rId18"/>
    <p:sldId id="315" r:id="rId19"/>
    <p:sldId id="266" r:id="rId2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630" autoAdjust="0"/>
  </p:normalViewPr>
  <p:slideViewPr>
    <p:cSldViewPr snapToGrid="0">
      <p:cViewPr varScale="1">
        <p:scale>
          <a:sx n="45" d="100"/>
          <a:sy n="45" d="100"/>
        </p:scale>
        <p:origin x="8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4/13/2022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65282D-7DF8-43C7-B968-1EBDCDC09EEE}"/>
              </a:ext>
            </a:extLst>
          </p:cNvPr>
          <p:cNvSpPr>
            <a:spLocks noGrp="1" noChangeArrowheads="1"/>
          </p:cNvSpPr>
          <p:nvPr>
            <p:ph type="sldNum" sz="quarter" idx="5"/>
          </p:nvPr>
        </p:nvSpPr>
        <p:spPr>
          <a:ln/>
        </p:spPr>
        <p:txBody>
          <a:bodyPr/>
          <a:lstStyle/>
          <a:p>
            <a:fld id="{28BC9531-09A5-46DD-AD69-13B43E879474}" type="slidenum">
              <a:rPr lang="en-US" altLang="en-US"/>
              <a:pPr/>
              <a:t>10</a:t>
            </a:fld>
            <a:endParaRPr lang="en-US" altLang="en-US"/>
          </a:p>
        </p:txBody>
      </p:sp>
      <p:sp>
        <p:nvSpPr>
          <p:cNvPr id="125954" name="Rectangle 2">
            <a:extLst>
              <a:ext uri="{FF2B5EF4-FFF2-40B4-BE49-F238E27FC236}">
                <a16:creationId xmlns:a16="http://schemas.microsoft.com/office/drawing/2014/main" id="{937D6E01-A67E-4D8C-96C0-93F5A87653A0}"/>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AFA0E84B-53CB-454A-ADCB-951F0E4C86F1}"/>
              </a:ext>
            </a:extLst>
          </p:cNvPr>
          <p:cNvSpPr>
            <a:spLocks noGrp="1" noChangeArrowheads="1"/>
          </p:cNvSpPr>
          <p:nvPr>
            <p:ph type="body" idx="1"/>
          </p:nvPr>
        </p:nvSpPr>
        <p:spPr/>
        <p:txBody>
          <a:bodyPr/>
          <a:lstStyle/>
          <a:p>
            <a:r>
              <a:rPr lang="en-US" altLang="en-US" dirty="0"/>
              <a:t>Old Testament priests might begin their service between the ages of 20 and 30, and their duties ceased when they turned 50, if they lived that long. (1 Chronicles 23:24, 27; 2 Chronicles 31:17; Numbers 8:23-26; 4:3, 23, 30, 35ff.)</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15EFFC-22A3-4E9A-A21E-EAED01D15850}"/>
              </a:ext>
            </a:extLst>
          </p:cNvPr>
          <p:cNvSpPr>
            <a:spLocks noGrp="1" noChangeArrowheads="1"/>
          </p:cNvSpPr>
          <p:nvPr>
            <p:ph type="sldNum" sz="quarter" idx="5"/>
          </p:nvPr>
        </p:nvSpPr>
        <p:spPr>
          <a:ln/>
        </p:spPr>
        <p:txBody>
          <a:bodyPr/>
          <a:lstStyle/>
          <a:p>
            <a:fld id="{CC8A67E9-00DF-4506-914F-6C57F8B22107}" type="slidenum">
              <a:rPr lang="en-US" altLang="en-US"/>
              <a:pPr/>
              <a:t>11</a:t>
            </a:fld>
            <a:endParaRPr lang="en-US" altLang="en-US"/>
          </a:p>
        </p:txBody>
      </p:sp>
      <p:sp>
        <p:nvSpPr>
          <p:cNvPr id="130050" name="Rectangle 2">
            <a:extLst>
              <a:ext uri="{FF2B5EF4-FFF2-40B4-BE49-F238E27FC236}">
                <a16:creationId xmlns:a16="http://schemas.microsoft.com/office/drawing/2014/main" id="{43E75E20-E333-4C27-B5F0-2DD2F1D6E720}"/>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1AAEDE03-B9D4-4E8D-88F2-53D66D1B9255}"/>
              </a:ext>
            </a:extLst>
          </p:cNvPr>
          <p:cNvSpPr>
            <a:spLocks noGrp="1" noChangeArrowheads="1"/>
          </p:cNvSpPr>
          <p:nvPr>
            <p:ph type="body" idx="1"/>
          </p:nvPr>
        </p:nvSpPr>
        <p:spPr/>
        <p:txBody>
          <a:bodyPr/>
          <a:lstStyle/>
          <a:p>
            <a:r>
              <a:rPr lang="en-US" altLang="en-US"/>
              <a:t>Philippians 4:19  But my God shall supply all your need according to his riches in glory by Christ Jesus.</a:t>
            </a:r>
          </a:p>
          <a:p>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BF7A6B-F963-467D-901B-6A92D6A005C5}"/>
              </a:ext>
            </a:extLst>
          </p:cNvPr>
          <p:cNvSpPr>
            <a:spLocks noGrp="1" noChangeArrowheads="1"/>
          </p:cNvSpPr>
          <p:nvPr>
            <p:ph type="sldNum" sz="quarter" idx="5"/>
          </p:nvPr>
        </p:nvSpPr>
        <p:spPr>
          <a:ln/>
        </p:spPr>
        <p:txBody>
          <a:bodyPr/>
          <a:lstStyle/>
          <a:p>
            <a:fld id="{088BA3BA-7228-4918-93A4-217FB8BD9BAC}" type="slidenum">
              <a:rPr lang="en-US" altLang="en-US"/>
              <a:pPr/>
              <a:t>12</a:t>
            </a:fld>
            <a:endParaRPr lang="en-US" altLang="en-US"/>
          </a:p>
        </p:txBody>
      </p:sp>
      <p:sp>
        <p:nvSpPr>
          <p:cNvPr id="134146" name="Rectangle 2">
            <a:extLst>
              <a:ext uri="{FF2B5EF4-FFF2-40B4-BE49-F238E27FC236}">
                <a16:creationId xmlns:a16="http://schemas.microsoft.com/office/drawing/2014/main" id="{954BBD9F-0253-456E-8CFD-76EFCFDC9F7A}"/>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E4B9EB80-A385-452E-967F-0553A680072D}"/>
              </a:ext>
            </a:extLst>
          </p:cNvPr>
          <p:cNvSpPr>
            <a:spLocks noGrp="1" noChangeArrowheads="1"/>
          </p:cNvSpPr>
          <p:nvPr>
            <p:ph type="body" idx="1"/>
          </p:nvPr>
        </p:nvSpPr>
        <p:spPr/>
        <p:txBody>
          <a:bodyPr/>
          <a:lstStyle/>
          <a:p>
            <a:endParaRPr lang="en-US" altLang="en-US"/>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EB331-779B-4DB6-A1F4-FDCD94379CD8}"/>
              </a:ext>
            </a:extLst>
          </p:cNvPr>
          <p:cNvSpPr>
            <a:spLocks noGrp="1" noChangeArrowheads="1"/>
          </p:cNvSpPr>
          <p:nvPr>
            <p:ph type="sldNum" sz="quarter" idx="5"/>
          </p:nvPr>
        </p:nvSpPr>
        <p:spPr>
          <a:ln/>
        </p:spPr>
        <p:txBody>
          <a:bodyPr/>
          <a:lstStyle/>
          <a:p>
            <a:fld id="{FC396295-5987-43A9-A41C-3481ED7545A7}" type="slidenum">
              <a:rPr lang="en-US" altLang="en-US"/>
              <a:pPr/>
              <a:t>13</a:t>
            </a:fld>
            <a:endParaRPr lang="en-US" altLang="en-US"/>
          </a:p>
        </p:txBody>
      </p:sp>
      <p:sp>
        <p:nvSpPr>
          <p:cNvPr id="138242" name="Rectangle 2">
            <a:extLst>
              <a:ext uri="{FF2B5EF4-FFF2-40B4-BE49-F238E27FC236}">
                <a16:creationId xmlns:a16="http://schemas.microsoft.com/office/drawing/2014/main" id="{31C7D26B-DB9D-4949-88CE-657EDE2DB365}"/>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FF3E8D8F-4562-4462-A599-37C728609CC4}"/>
              </a:ext>
            </a:extLst>
          </p:cNvPr>
          <p:cNvSpPr>
            <a:spLocks noGrp="1" noChangeArrowheads="1"/>
          </p:cNvSpPr>
          <p:nvPr>
            <p:ph type="body" idx="1"/>
          </p:nvPr>
        </p:nvSpPr>
        <p:spPr/>
        <p:txBody>
          <a:bodyPr/>
          <a:lstStyle/>
          <a:p>
            <a:endParaRPr lang="en-US" altLang="en-US" dirty="0"/>
          </a:p>
          <a:p>
            <a:r>
              <a:rPr lang="en-US" altLang="en-US" dirty="0"/>
              <a:t>He was elevated to this position upon His ascension (Ephesians 1:20-23; Acts 2:30-36)</a:t>
            </a:r>
          </a:p>
          <a:p>
            <a:r>
              <a:rPr lang="en-US" altLang="en-US" dirty="0"/>
              <a:t>He will remain there till every enemy is put under His feet (Hebrews 10:12-13; 1 Cor 10:25)</a:t>
            </a:r>
          </a:p>
          <a:p>
            <a:r>
              <a:rPr lang="en-US" altLang="en-US" dirty="0"/>
              <a:t>If we accept Him as our Priest we must acknowledge Him as our King! (</a:t>
            </a:r>
            <a:r>
              <a:rPr lang="en-US" altLang="en-US" dirty="0" err="1"/>
              <a:t>Zech</a:t>
            </a:r>
            <a:r>
              <a:rPr lang="en-US" altLang="en-US" dirty="0"/>
              <a:t> 6:12-13) </a:t>
            </a:r>
          </a:p>
          <a:p>
            <a:r>
              <a:rPr lang="en-US" altLang="en-US" dirty="0"/>
              <a:t>Premillennialists deny that He now reigns as 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2F988D-2878-4D37-BC36-14234C346AAC}"/>
              </a:ext>
            </a:extLst>
          </p:cNvPr>
          <p:cNvSpPr>
            <a:spLocks noGrp="1" noChangeArrowheads="1"/>
          </p:cNvSpPr>
          <p:nvPr>
            <p:ph type="sldNum" sz="quarter" idx="5"/>
          </p:nvPr>
        </p:nvSpPr>
        <p:spPr>
          <a:ln/>
        </p:spPr>
        <p:txBody>
          <a:bodyPr/>
          <a:lstStyle/>
          <a:p>
            <a:fld id="{5294C59C-2DFF-412B-A092-C4E70B187350}" type="slidenum">
              <a:rPr lang="en-US" altLang="en-US"/>
              <a:pPr/>
              <a:t>14</a:t>
            </a:fld>
            <a:endParaRPr lang="en-US" altLang="en-US"/>
          </a:p>
        </p:txBody>
      </p:sp>
      <p:sp>
        <p:nvSpPr>
          <p:cNvPr id="113666" name="Rectangle 2">
            <a:extLst>
              <a:ext uri="{FF2B5EF4-FFF2-40B4-BE49-F238E27FC236}">
                <a16:creationId xmlns:a16="http://schemas.microsoft.com/office/drawing/2014/main" id="{9E32834E-D458-4EF5-B1D8-C83009C8B0F2}"/>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469F076E-F308-4DC3-A231-F4A167E24FEB}"/>
              </a:ext>
            </a:extLst>
          </p:cNvPr>
          <p:cNvSpPr>
            <a:spLocks noGrp="1" noChangeArrowheads="1"/>
          </p:cNvSpPr>
          <p:nvPr>
            <p:ph type="body" idx="1"/>
          </p:nvPr>
        </p:nvSpPr>
        <p:spPr/>
        <p:txBody>
          <a:bodyPr/>
          <a:lstStyle/>
          <a:p>
            <a:pPr marL="166688" indent="-274638"/>
            <a:r>
              <a:rPr lang="en-US" altLang="en-US" dirty="0">
                <a:solidFill>
                  <a:schemeClr val="bg1"/>
                </a:solidFill>
              </a:rPr>
              <a:t>Moses and the children of Israel may not have fully understood why something had to be done a certain way.  </a:t>
            </a:r>
          </a:p>
          <a:p>
            <a:pPr marL="166688" indent="-274638"/>
            <a:r>
              <a:rPr lang="en-US" altLang="en-US" dirty="0">
                <a:solidFill>
                  <a:schemeClr val="bg1"/>
                </a:solidFill>
              </a:rPr>
              <a:t>Nor would they have comprehended the realities that their service in the tabernacle represented.</a:t>
            </a:r>
          </a:p>
          <a:p>
            <a:pPr marL="166688" indent="-274638"/>
            <a:r>
              <a:rPr lang="en-US" altLang="en-US" dirty="0">
                <a:solidFill>
                  <a:schemeClr val="bg1"/>
                </a:solidFill>
              </a:rPr>
              <a:t>But Moses still had to follow the pattern.</a:t>
            </a:r>
          </a:p>
          <a:p>
            <a:pPr marL="166688" indent="-274638"/>
            <a:r>
              <a:rPr lang="en-US" altLang="en-US" dirty="0">
                <a:solidFill>
                  <a:schemeClr val="bg1"/>
                </a:solidFill>
              </a:rPr>
              <a:t>So do we! (2 Timothy 1:13; Phil. 3:17; Rom. 6:17)</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42B8B8-F0D7-47EA-B996-C59CDD82447B}"/>
              </a:ext>
            </a:extLst>
          </p:cNvPr>
          <p:cNvSpPr>
            <a:spLocks noGrp="1" noChangeArrowheads="1"/>
          </p:cNvSpPr>
          <p:nvPr>
            <p:ph type="sldNum" sz="quarter" idx="5"/>
          </p:nvPr>
        </p:nvSpPr>
        <p:spPr>
          <a:ln/>
        </p:spPr>
        <p:txBody>
          <a:bodyPr/>
          <a:lstStyle/>
          <a:p>
            <a:fld id="{A9524F27-A93B-4497-9AA8-0D4A96CAB479}" type="slidenum">
              <a:rPr lang="en-US" altLang="en-US"/>
              <a:pPr/>
              <a:t>15</a:t>
            </a:fld>
            <a:endParaRPr lang="en-US" altLang="en-US"/>
          </a:p>
        </p:txBody>
      </p:sp>
      <p:sp>
        <p:nvSpPr>
          <p:cNvPr id="142338" name="Rectangle 2">
            <a:extLst>
              <a:ext uri="{FF2B5EF4-FFF2-40B4-BE49-F238E27FC236}">
                <a16:creationId xmlns:a16="http://schemas.microsoft.com/office/drawing/2014/main" id="{F786E7E3-27B6-4AD5-9B20-618EDF827660}"/>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90371AA5-578E-4C80-882E-0079E9904226}"/>
              </a:ext>
            </a:extLst>
          </p:cNvPr>
          <p:cNvSpPr>
            <a:spLocks noGrp="1" noChangeArrowheads="1"/>
          </p:cNvSpPr>
          <p:nvPr>
            <p:ph type="body" idx="1"/>
          </p:nvPr>
        </p:nvSpPr>
        <p:spPr/>
        <p:txBody>
          <a:bodyPr/>
          <a:lstStyle/>
          <a:p>
            <a:r>
              <a:rPr lang="en-US" altLang="en-US" dirty="0"/>
              <a:t>Mediator is translated from </a:t>
            </a:r>
            <a:r>
              <a:rPr lang="en-US" altLang="en-US" dirty="0" err="1"/>
              <a:t>μεσίτης</a:t>
            </a:r>
            <a:r>
              <a:rPr lang="en-US" altLang="en-US" dirty="0"/>
              <a:t> (</a:t>
            </a:r>
            <a:r>
              <a:rPr lang="en-US" altLang="en-US" dirty="0" err="1"/>
              <a:t>mesitēs</a:t>
            </a:r>
            <a:r>
              <a:rPr lang="en-US" altLang="en-US" dirty="0"/>
              <a:t>)</a:t>
            </a:r>
          </a:p>
          <a:p>
            <a:r>
              <a:rPr lang="en-US" altLang="en-US" dirty="0"/>
              <a:t>“One who intervenes between two, either in order to make or restore peace and friendship, or form a compact, or for ratifying a covenant” (Thayer)</a:t>
            </a:r>
          </a:p>
          <a:p>
            <a:r>
              <a:rPr lang="en-US" altLang="en-US" dirty="0"/>
              <a:t>Christ is our One Mediator (1 Timothy 2:5)</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B10EAC-2207-4F32-A4F8-CBCA366DE388}"/>
              </a:ext>
            </a:extLst>
          </p:cNvPr>
          <p:cNvSpPr>
            <a:spLocks noGrp="1" noChangeArrowheads="1"/>
          </p:cNvSpPr>
          <p:nvPr>
            <p:ph type="sldNum" sz="quarter" idx="5"/>
          </p:nvPr>
        </p:nvSpPr>
        <p:spPr>
          <a:ln/>
        </p:spPr>
        <p:txBody>
          <a:bodyPr/>
          <a:lstStyle/>
          <a:p>
            <a:fld id="{EF00ED2A-3A13-4E61-81DB-68F489813F58}" type="slidenum">
              <a:rPr lang="en-US" altLang="en-US"/>
              <a:pPr/>
              <a:t>16</a:t>
            </a:fld>
            <a:endParaRPr lang="en-US" altLang="en-US"/>
          </a:p>
        </p:txBody>
      </p:sp>
      <p:sp>
        <p:nvSpPr>
          <p:cNvPr id="146434" name="Rectangle 2">
            <a:extLst>
              <a:ext uri="{FF2B5EF4-FFF2-40B4-BE49-F238E27FC236}">
                <a16:creationId xmlns:a16="http://schemas.microsoft.com/office/drawing/2014/main" id="{714E692E-2C25-4FF9-A9FA-CEB0DCAEC8A9}"/>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4823A245-048D-4003-8E63-BE8AF7E102DA}"/>
              </a:ext>
            </a:extLst>
          </p:cNvPr>
          <p:cNvSpPr>
            <a:spLocks noGrp="1" noChangeArrowheads="1"/>
          </p:cNvSpPr>
          <p:nvPr>
            <p:ph type="body" idx="1"/>
          </p:nvPr>
        </p:nvSpPr>
        <p:spPr/>
        <p:txBody>
          <a:bodyPr/>
          <a:lstStyle/>
          <a:p>
            <a:endParaRPr lang="en-US" altLang="en-US"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150A06-D940-4AF1-8864-CA138F268394}"/>
              </a:ext>
            </a:extLst>
          </p:cNvPr>
          <p:cNvSpPr>
            <a:spLocks noGrp="1" noChangeArrowheads="1"/>
          </p:cNvSpPr>
          <p:nvPr>
            <p:ph type="sldNum" sz="quarter" idx="5"/>
          </p:nvPr>
        </p:nvSpPr>
        <p:spPr>
          <a:ln/>
        </p:spPr>
        <p:txBody>
          <a:bodyPr/>
          <a:lstStyle/>
          <a:p>
            <a:fld id="{B9F71052-5EDA-4582-B2D0-A028077310CB}" type="slidenum">
              <a:rPr lang="en-US" altLang="en-US"/>
              <a:pPr/>
              <a:t>17</a:t>
            </a:fld>
            <a:endParaRPr lang="en-US" altLang="en-US"/>
          </a:p>
        </p:txBody>
      </p:sp>
      <p:sp>
        <p:nvSpPr>
          <p:cNvPr id="148482" name="Rectangle 2">
            <a:extLst>
              <a:ext uri="{FF2B5EF4-FFF2-40B4-BE49-F238E27FC236}">
                <a16:creationId xmlns:a16="http://schemas.microsoft.com/office/drawing/2014/main" id="{DA154CF3-37CA-4CDF-98EC-00C5F8B5519A}"/>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22A00389-5BCD-499E-AB20-1DA88882F0D2}"/>
              </a:ext>
            </a:extLst>
          </p:cNvPr>
          <p:cNvSpPr>
            <a:spLocks noGrp="1" noChangeArrowheads="1"/>
          </p:cNvSpPr>
          <p:nvPr>
            <p:ph type="body" idx="1"/>
          </p:nvPr>
        </p:nvSpPr>
        <p:spPr/>
        <p:txBody>
          <a:bodyPr/>
          <a:lstStyle/>
          <a:p>
            <a:r>
              <a:rPr lang="en-US" altLang="en-US" dirty="0"/>
              <a:t>The First Covenant had been written on stones (Exodus 34:1, 28).  </a:t>
            </a:r>
          </a:p>
          <a:p>
            <a:pPr marL="171450" indent="-171450">
              <a:buFont typeface="Arial" panose="020B0604020202020204" pitchFamily="34" charset="0"/>
              <a:buChar char="•"/>
            </a:pPr>
            <a:r>
              <a:rPr lang="en-US" altLang="en-US" dirty="0"/>
              <a:t>Reminders of it were written on doorposts, etc. (Deut. 6:7-9; Psalm 78:5-6). </a:t>
            </a:r>
          </a:p>
          <a:p>
            <a:pPr marL="171450" indent="-171450">
              <a:buFont typeface="Arial" panose="020B0604020202020204" pitchFamily="34" charset="0"/>
              <a:buChar char="•"/>
            </a:pPr>
            <a:r>
              <a:rPr lang="en-US" altLang="en-US" dirty="0"/>
              <a:t>While God expected obedience from the heart, children entered into the covenant by right of physical birth, and were taught the laws as they matured.</a:t>
            </a:r>
          </a:p>
          <a:p>
            <a:pPr marL="171450" indent="-171450">
              <a:buFont typeface="Arial" panose="020B0604020202020204" pitchFamily="34" charset="0"/>
              <a:buChar char="•"/>
            </a:pPr>
            <a:r>
              <a:rPr lang="en-US" altLang="en-US" dirty="0"/>
              <a:t>Those who enter the New Covenant are first taught, then enter the covenant of their own volition (John 1:12-13; 6:44-45)</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5711FC-9A86-4BA7-AA3D-612C7288BE7A}"/>
              </a:ext>
            </a:extLst>
          </p:cNvPr>
          <p:cNvSpPr>
            <a:spLocks noGrp="1" noChangeArrowheads="1"/>
          </p:cNvSpPr>
          <p:nvPr>
            <p:ph type="sldNum" sz="quarter" idx="5"/>
          </p:nvPr>
        </p:nvSpPr>
        <p:spPr>
          <a:ln/>
        </p:spPr>
        <p:txBody>
          <a:bodyPr/>
          <a:lstStyle/>
          <a:p>
            <a:fld id="{D2D180EB-8772-47B7-B033-54F01ACDCC9C}" type="slidenum">
              <a:rPr lang="en-US" altLang="en-US"/>
              <a:pPr/>
              <a:t>18</a:t>
            </a:fld>
            <a:endParaRPr lang="en-US" altLang="en-US"/>
          </a:p>
        </p:txBody>
      </p:sp>
      <p:sp>
        <p:nvSpPr>
          <p:cNvPr id="150530" name="Rectangle 2">
            <a:extLst>
              <a:ext uri="{FF2B5EF4-FFF2-40B4-BE49-F238E27FC236}">
                <a16:creationId xmlns:a16="http://schemas.microsoft.com/office/drawing/2014/main" id="{5B0BB6DA-6DCA-460B-A46D-1AA367BE6C07}"/>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301E065C-6CEA-46CD-900E-9CA301B07F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F8B882-23C9-41A9-B70C-7C76908C8370}"/>
              </a:ext>
            </a:extLst>
          </p:cNvPr>
          <p:cNvSpPr>
            <a:spLocks noGrp="1" noChangeArrowheads="1"/>
          </p:cNvSpPr>
          <p:nvPr>
            <p:ph type="sldNum" sz="quarter" idx="5"/>
          </p:nvPr>
        </p:nvSpPr>
        <p:spPr>
          <a:ln/>
        </p:spPr>
        <p:txBody>
          <a:bodyPr/>
          <a:lstStyle/>
          <a:p>
            <a:fld id="{7B2B043E-3959-4BC7-A7C2-7AFCD0D17125}" type="slidenum">
              <a:rPr lang="en-US" altLang="en-US"/>
              <a:pPr/>
              <a:t>2</a:t>
            </a:fld>
            <a:endParaRPr lang="en-US" altLang="en-US"/>
          </a:p>
        </p:txBody>
      </p:sp>
      <p:sp>
        <p:nvSpPr>
          <p:cNvPr id="27650" name="Rectangle 2">
            <a:extLst>
              <a:ext uri="{FF2B5EF4-FFF2-40B4-BE49-F238E27FC236}">
                <a16:creationId xmlns:a16="http://schemas.microsoft.com/office/drawing/2014/main" id="{5D0CA036-55B2-4CEE-9508-ACFF5302F18A}"/>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9B308B7-3643-4D67-96E1-0E934D7EB8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1B2530-2A94-4EE7-86F0-280D0A4F52CB}"/>
              </a:ext>
            </a:extLst>
          </p:cNvPr>
          <p:cNvSpPr>
            <a:spLocks noGrp="1" noChangeArrowheads="1"/>
          </p:cNvSpPr>
          <p:nvPr>
            <p:ph type="sldNum" sz="quarter" idx="5"/>
          </p:nvPr>
        </p:nvSpPr>
        <p:spPr>
          <a:ln/>
        </p:spPr>
        <p:txBody>
          <a:bodyPr/>
          <a:lstStyle/>
          <a:p>
            <a:fld id="{865E2D8F-34FD-4F36-AE9C-6C1E3B2D4512}" type="slidenum">
              <a:rPr lang="en-US" altLang="en-US"/>
              <a:pPr/>
              <a:t>3</a:t>
            </a:fld>
            <a:endParaRPr lang="en-US" altLang="en-US"/>
          </a:p>
        </p:txBody>
      </p:sp>
      <p:sp>
        <p:nvSpPr>
          <p:cNvPr id="113666" name="Rectangle 2">
            <a:extLst>
              <a:ext uri="{FF2B5EF4-FFF2-40B4-BE49-F238E27FC236}">
                <a16:creationId xmlns:a16="http://schemas.microsoft.com/office/drawing/2014/main" id="{A57C501D-DF86-4C16-B050-A1F67202167D}"/>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C66C7377-CCDE-4BA8-85BB-905283B3E0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A1DB78-3396-4478-9AF6-B5991C80EE8F}"/>
              </a:ext>
            </a:extLst>
          </p:cNvPr>
          <p:cNvSpPr>
            <a:spLocks noGrp="1" noChangeArrowheads="1"/>
          </p:cNvSpPr>
          <p:nvPr>
            <p:ph type="sldNum" sz="quarter" idx="5"/>
          </p:nvPr>
        </p:nvSpPr>
        <p:spPr>
          <a:ln/>
        </p:spPr>
        <p:txBody>
          <a:bodyPr/>
          <a:lstStyle/>
          <a:p>
            <a:fld id="{2018275A-3E42-4541-AA71-14FF16F2542B}" type="slidenum">
              <a:rPr lang="en-US" altLang="en-US"/>
              <a:pPr/>
              <a:t>4</a:t>
            </a:fld>
            <a:endParaRPr lang="en-US" altLang="en-US"/>
          </a:p>
        </p:txBody>
      </p:sp>
      <p:sp>
        <p:nvSpPr>
          <p:cNvPr id="115714" name="Rectangle 2">
            <a:extLst>
              <a:ext uri="{FF2B5EF4-FFF2-40B4-BE49-F238E27FC236}">
                <a16:creationId xmlns:a16="http://schemas.microsoft.com/office/drawing/2014/main" id="{CD9B3AAC-874E-4952-A3CD-646C2634EB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3B149F43-6CEC-450C-A75B-22D52F62F446}"/>
              </a:ext>
            </a:extLst>
          </p:cNvPr>
          <p:cNvSpPr>
            <a:spLocks noGrp="1" noChangeArrowheads="1"/>
          </p:cNvSpPr>
          <p:nvPr>
            <p:ph type="body" idx="1"/>
          </p:nvPr>
        </p:nvSpPr>
        <p:spPr/>
        <p:txBody>
          <a:bodyPr/>
          <a:lstStyle/>
          <a:p>
            <a:r>
              <a:rPr lang="en-US" altLang="en-US" b="1" dirty="0"/>
              <a:t>Zechariah 6:12-13  </a:t>
            </a:r>
            <a:r>
              <a:rPr lang="en-US" altLang="en-US" dirty="0"/>
              <a:t>Then speak to him, saying, 'Thus says the LORD of hosts, saying: "Behold, the Man whose name is the BRANCH! From His place He shall branch out, And He shall build the temple of the LORD;  13 --  Yes, He shall build the temple of the LORD. He shall bear the glory, And shall sit and rule on His throne; So He shall be a priest on His throne, And the counsel of peace shall be between them both." '</a:t>
            </a:r>
          </a:p>
          <a:p>
            <a:endParaRPr lang="en-US" altLang="en-US" dirty="0"/>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22C81E-0242-4FA6-8CDF-77E81B77A8DD}"/>
              </a:ext>
            </a:extLst>
          </p:cNvPr>
          <p:cNvSpPr>
            <a:spLocks noGrp="1" noChangeArrowheads="1"/>
          </p:cNvSpPr>
          <p:nvPr>
            <p:ph type="sldNum" sz="quarter" idx="5"/>
          </p:nvPr>
        </p:nvSpPr>
        <p:spPr>
          <a:ln/>
        </p:spPr>
        <p:txBody>
          <a:bodyPr/>
          <a:lstStyle/>
          <a:p>
            <a:fld id="{D516FF6B-41A5-4D81-8966-6348204391F0}" type="slidenum">
              <a:rPr lang="en-US" altLang="en-US"/>
              <a:pPr/>
              <a:t>5</a:t>
            </a:fld>
            <a:endParaRPr lang="en-US" altLang="en-US"/>
          </a:p>
        </p:txBody>
      </p:sp>
      <p:sp>
        <p:nvSpPr>
          <p:cNvPr id="117762" name="Rectangle 2">
            <a:extLst>
              <a:ext uri="{FF2B5EF4-FFF2-40B4-BE49-F238E27FC236}">
                <a16:creationId xmlns:a16="http://schemas.microsoft.com/office/drawing/2014/main" id="{4F954F4B-68FF-4338-BECE-2BF1FA69B899}"/>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1A454CF8-CBFB-446D-BCB4-2CBC4713F934}"/>
              </a:ext>
            </a:extLst>
          </p:cNvPr>
          <p:cNvSpPr>
            <a:spLocks noGrp="1" noChangeArrowheads="1"/>
          </p:cNvSpPr>
          <p:nvPr>
            <p:ph type="body" idx="1"/>
          </p:nvPr>
        </p:nvSpPr>
        <p:spPr/>
        <p:txBody>
          <a:bodyPr/>
          <a:lstStyle/>
          <a:p>
            <a:r>
              <a:rPr lang="en-US" altLang="en-US" b="1" dirty="0"/>
              <a:t>2 Chronicles 20:7  </a:t>
            </a:r>
            <a:r>
              <a:rPr lang="en-US" altLang="en-US" dirty="0"/>
              <a:t>Are You not our God, who drove out the inhabitants of this land before Your people Israel, and gave it to the descendants of Abraham Your friend forever?</a:t>
            </a:r>
          </a:p>
          <a:p>
            <a:r>
              <a:rPr lang="en-US" altLang="en-US" b="1" dirty="0"/>
              <a:t>Isaiah 41:8  </a:t>
            </a:r>
            <a:r>
              <a:rPr lang="en-US" altLang="en-US" dirty="0"/>
              <a:t>"But you, Israel, are My servant, Jacob whom I have chosen, The descendants of Abraham My friend.</a:t>
            </a:r>
          </a:p>
          <a:p>
            <a:r>
              <a:rPr lang="en-US" altLang="en-US" b="1" dirty="0"/>
              <a:t>Isaiah 51:1-2  </a:t>
            </a:r>
            <a:r>
              <a:rPr lang="en-US" altLang="en-US" dirty="0"/>
              <a:t>"Listen to Me, you who follow after righteousness, You who seek the LORD: Look to the rock from which you were hewn, And to the hole of the pit from which you were dug.  2 --  Look to Abraham your father, And to Sarah who bore you; For I called him alone, And blessed him and increased him."</a:t>
            </a:r>
          </a:p>
          <a:p>
            <a:endParaRPr lang="en-US" altLang="en-US" dirty="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F1D3B8-3859-45E7-8C12-4066E8054E7B}"/>
              </a:ext>
            </a:extLst>
          </p:cNvPr>
          <p:cNvSpPr>
            <a:spLocks noGrp="1" noChangeArrowheads="1"/>
          </p:cNvSpPr>
          <p:nvPr>
            <p:ph type="sldNum" sz="quarter" idx="5"/>
          </p:nvPr>
        </p:nvSpPr>
        <p:spPr>
          <a:ln/>
        </p:spPr>
        <p:txBody>
          <a:bodyPr/>
          <a:lstStyle/>
          <a:p>
            <a:fld id="{E614A1FF-34EB-4B13-9862-D87A4502ECC6}" type="slidenum">
              <a:rPr lang="en-US" altLang="en-US"/>
              <a:pPr/>
              <a:t>6</a:t>
            </a:fld>
            <a:endParaRPr lang="en-US" altLang="en-US"/>
          </a:p>
        </p:txBody>
      </p:sp>
      <p:sp>
        <p:nvSpPr>
          <p:cNvPr id="119810" name="Rectangle 2">
            <a:extLst>
              <a:ext uri="{FF2B5EF4-FFF2-40B4-BE49-F238E27FC236}">
                <a16:creationId xmlns:a16="http://schemas.microsoft.com/office/drawing/2014/main" id="{2D4B314D-F0D8-46A4-BA70-5A2F2DB71377}"/>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63DF1F8D-7C69-453C-8FE1-AE15C3468879}"/>
              </a:ext>
            </a:extLst>
          </p:cNvPr>
          <p:cNvSpPr>
            <a:spLocks noGrp="1" noChangeArrowheads="1"/>
          </p:cNvSpPr>
          <p:nvPr>
            <p:ph type="body" idx="1"/>
          </p:nvPr>
        </p:nvSpPr>
        <p:spPr/>
        <p:txBody>
          <a:bodyPr/>
          <a:lstStyle/>
          <a:p>
            <a:r>
              <a:rPr lang="en-US" altLang="en-US" b="1" dirty="0"/>
              <a:t>2 Chronicles 26:18-19  </a:t>
            </a:r>
            <a:r>
              <a:rPr lang="en-US" altLang="en-US" dirty="0"/>
              <a:t>And they withstood King Uzziah, and said to him, "It is not for you, Uzziah, to burn incense to the LORD, but for the priests, the sons of Aaron, who are consecrated to burn incense. Get out of the sanctuary, for you have trespassed! You shall have no honor from the LORD God."  19 --  Then Uzziah became furious; and he had a censer in his hand to burn incense. And while he was angry with the priests, leprosy broke out on his forehead, before the priests in the house of the LORD, beside the incense altar.</a:t>
            </a:r>
          </a:p>
          <a:p>
            <a:endParaRPr lang="en-US" altLang="en-US" dirty="0"/>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98722-5380-4AA4-8708-C75AFE8424B7}"/>
              </a:ext>
            </a:extLst>
          </p:cNvPr>
          <p:cNvSpPr>
            <a:spLocks noGrp="1" noChangeArrowheads="1"/>
          </p:cNvSpPr>
          <p:nvPr>
            <p:ph type="sldNum" sz="quarter" idx="5"/>
          </p:nvPr>
        </p:nvSpPr>
        <p:spPr>
          <a:ln/>
        </p:spPr>
        <p:txBody>
          <a:bodyPr/>
          <a:lstStyle/>
          <a:p>
            <a:fld id="{92630AD7-B677-4E4F-B27E-691EF025704F}" type="slidenum">
              <a:rPr lang="en-US" altLang="en-US"/>
              <a:pPr/>
              <a:t>7</a:t>
            </a:fld>
            <a:endParaRPr lang="en-US" altLang="en-US"/>
          </a:p>
        </p:txBody>
      </p:sp>
      <p:sp>
        <p:nvSpPr>
          <p:cNvPr id="121858" name="Rectangle 2">
            <a:extLst>
              <a:ext uri="{FF2B5EF4-FFF2-40B4-BE49-F238E27FC236}">
                <a16:creationId xmlns:a16="http://schemas.microsoft.com/office/drawing/2014/main" id="{D4DC2A3E-5781-474C-B8E8-D036ECA8F8AC}"/>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ABA07E5D-EBCC-4EA8-A84A-5E6A9F81904B}"/>
              </a:ext>
            </a:extLst>
          </p:cNvPr>
          <p:cNvSpPr>
            <a:spLocks noGrp="1" noChangeArrowheads="1"/>
          </p:cNvSpPr>
          <p:nvPr>
            <p:ph type="body" idx="1"/>
          </p:nvPr>
        </p:nvSpPr>
        <p:spPr/>
        <p:txBody>
          <a:bodyPr/>
          <a:lstStyle/>
          <a:p>
            <a:r>
              <a:rPr lang="en-US" altLang="en-US" b="1" dirty="0"/>
              <a:t>Proverbs 30:6  </a:t>
            </a:r>
            <a:r>
              <a:rPr lang="en-US" altLang="en-US" dirty="0"/>
              <a:t>Do not add to His words, Lest He rebuke you, and you be found a liar.</a:t>
            </a:r>
          </a:p>
          <a:p>
            <a:r>
              <a:rPr lang="en-US" altLang="en-US" b="1" dirty="0"/>
              <a:t>Revelation 1:5-6  </a:t>
            </a:r>
            <a:r>
              <a:rPr lang="en-US" altLang="en-US" dirty="0"/>
              <a:t>and from Jesus Christ, the faithful witness, the firstborn from the dead, and the ruler over the kings of the earth. To Him who loved us and washed us from our sins in His own blood,  6 --  and has made us kings and priests to His God and Father, to Him be glory and dominion forever and ever. Amen.</a:t>
            </a:r>
          </a:p>
          <a:p>
            <a:r>
              <a:rPr lang="en-US" altLang="en-US" b="1" dirty="0"/>
              <a:t>Revelation 5:9-10  </a:t>
            </a:r>
            <a:r>
              <a:rPr lang="en-US" altLang="en-US" dirty="0"/>
              <a:t>And they sang a new song, saying: "You are worthy to take the scroll, And to open its seals; For You were slain, And have redeemed us to God by Your blood Out of every tribe and tongue and people and nation,  10 --  And have made us kings and priests to our God; And we shall reign on the earth."</a:t>
            </a:r>
          </a:p>
          <a:p>
            <a:endParaRPr lang="en-US" altLang="en-US" dirty="0"/>
          </a:p>
          <a:p>
            <a:r>
              <a:rPr lang="en-US" altLang="en-US" b="1" dirty="0"/>
              <a:t>1 Peter 2:5  </a:t>
            </a:r>
            <a:r>
              <a:rPr lang="en-US" altLang="en-US" dirty="0"/>
              <a:t>you also, as living stones, are being built up a spiritual house, a holy priesthood, to offer up spiritual sacrifices acceptable to God through Jesus Christ.</a:t>
            </a:r>
          </a:p>
          <a:p>
            <a:r>
              <a:rPr lang="en-US" altLang="en-US" b="1" dirty="0"/>
              <a:t>1 Peter 2:9  </a:t>
            </a:r>
            <a:r>
              <a:rPr lang="en-US" altLang="en-US" dirty="0"/>
              <a:t>But you are a chosen generation, a royal priesthood, a holy nation, His own special people, that you may proclaim the praises of Him who called you out of darkness into His marvelous light;</a:t>
            </a:r>
          </a:p>
          <a:p>
            <a:r>
              <a:rPr lang="en-US" altLang="en-US" b="1" dirty="0"/>
              <a:t>Hebrews 13:15  </a:t>
            </a:r>
            <a:r>
              <a:rPr lang="en-US" altLang="en-US" dirty="0"/>
              <a:t>Therefore by Him let us continually offer the sacrifice of praise to God, that is, the fruit of our lips, giving thanks to His name.</a:t>
            </a:r>
          </a:p>
          <a:p>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E1F8AD-E48B-40D7-B7F6-353100470F28}"/>
              </a:ext>
            </a:extLst>
          </p:cNvPr>
          <p:cNvSpPr>
            <a:spLocks noGrp="1" noChangeArrowheads="1"/>
          </p:cNvSpPr>
          <p:nvPr>
            <p:ph type="sldNum" sz="quarter" idx="5"/>
          </p:nvPr>
        </p:nvSpPr>
        <p:spPr>
          <a:ln/>
        </p:spPr>
        <p:txBody>
          <a:bodyPr/>
          <a:lstStyle/>
          <a:p>
            <a:fld id="{E3AC009F-35FA-4C5D-A940-B459DDDCFA1E}" type="slidenum">
              <a:rPr lang="en-US" altLang="en-US"/>
              <a:pPr/>
              <a:t>8</a:t>
            </a:fld>
            <a:endParaRPr lang="en-US" altLang="en-US"/>
          </a:p>
        </p:txBody>
      </p:sp>
      <p:sp>
        <p:nvSpPr>
          <p:cNvPr id="138242" name="Rectangle 2">
            <a:extLst>
              <a:ext uri="{FF2B5EF4-FFF2-40B4-BE49-F238E27FC236}">
                <a16:creationId xmlns:a16="http://schemas.microsoft.com/office/drawing/2014/main" id="{FF22FA9F-DDEC-422C-AF1F-067395D8B910}"/>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741C932C-D550-4614-979A-D6452DAE39E3}"/>
              </a:ext>
            </a:extLst>
          </p:cNvPr>
          <p:cNvSpPr>
            <a:spLocks noGrp="1" noChangeArrowheads="1"/>
          </p:cNvSpPr>
          <p:nvPr>
            <p:ph type="body" idx="1"/>
          </p:nvPr>
        </p:nvSpPr>
        <p:spPr/>
        <p:txBody>
          <a:bodyPr/>
          <a:lstStyle/>
          <a:p>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CCE39-7DEF-43EF-A502-8FA0002E5F50}"/>
              </a:ext>
            </a:extLst>
          </p:cNvPr>
          <p:cNvSpPr>
            <a:spLocks noGrp="1" noChangeArrowheads="1"/>
          </p:cNvSpPr>
          <p:nvPr>
            <p:ph type="sldNum" sz="quarter" idx="5"/>
          </p:nvPr>
        </p:nvSpPr>
        <p:spPr>
          <a:ln/>
        </p:spPr>
        <p:txBody>
          <a:bodyPr/>
          <a:lstStyle/>
          <a:p>
            <a:fld id="{7473E8E5-E7E7-4F89-B2B2-181F5773B41E}" type="slidenum">
              <a:rPr lang="en-US" altLang="en-US"/>
              <a:pPr/>
              <a:t>9</a:t>
            </a:fld>
            <a:endParaRPr lang="en-US" altLang="en-US"/>
          </a:p>
        </p:txBody>
      </p:sp>
      <p:sp>
        <p:nvSpPr>
          <p:cNvPr id="113666" name="Rectangle 2">
            <a:extLst>
              <a:ext uri="{FF2B5EF4-FFF2-40B4-BE49-F238E27FC236}">
                <a16:creationId xmlns:a16="http://schemas.microsoft.com/office/drawing/2014/main" id="{D452181E-7A94-4727-BC7C-A97312624592}"/>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C8300E21-2B7B-410F-8192-F3B11EF3CA78}"/>
              </a:ext>
            </a:extLst>
          </p:cNvPr>
          <p:cNvSpPr>
            <a:spLocks noGrp="1" noChangeArrowheads="1"/>
          </p:cNvSpPr>
          <p:nvPr>
            <p:ph type="body" idx="1"/>
          </p:nvPr>
        </p:nvSpPr>
        <p:spPr/>
        <p:txBody>
          <a:bodyPr/>
          <a:lstStyle/>
          <a:p>
            <a:r>
              <a:rPr lang="en-US" altLang="en-US" dirty="0"/>
              <a:t>The word translated “annulling” means “cancelation” (Strong’s Dictionary)</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4/13/2022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4/13/2022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16</a:t>
            </a:r>
          </a:p>
          <a:p>
            <a:r>
              <a:rPr lang="en-US" sz="3200" dirty="0">
                <a:solidFill>
                  <a:schemeClr val="bg1"/>
                </a:solidFill>
                <a:effectLst>
                  <a:glow rad="228600">
                    <a:schemeClr val="accent1">
                      <a:lumMod val="50000"/>
                      <a:alpha val="40000"/>
                    </a:schemeClr>
                  </a:glow>
                </a:effectLst>
              </a:rPr>
              <a:t>Lesson Eighteen: Hebrews 7-8</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A20469F8-25C9-4232-9B5D-621A13F8EB6C}"/>
              </a:ext>
            </a:extLst>
          </p:cNvPr>
          <p:cNvSpPr>
            <a:spLocks noGrp="1" noChangeArrowheads="1"/>
          </p:cNvSpPr>
          <p:nvPr>
            <p:ph type="title"/>
          </p:nvPr>
        </p:nvSpPr>
        <p:spPr>
          <a:xfrm>
            <a:off x="942975" y="152400"/>
            <a:ext cx="10544175" cy="1295400"/>
          </a:xfrm>
        </p:spPr>
        <p:txBody>
          <a:bodyPr/>
          <a:lstStyle/>
          <a:p>
            <a:pPr>
              <a:lnSpc>
                <a:spcPct val="80000"/>
              </a:lnSpc>
            </a:pPr>
            <a:r>
              <a:rPr lang="en-US" altLang="en-US" sz="4000" dirty="0">
                <a:solidFill>
                  <a:schemeClr val="bg1"/>
                </a:solidFill>
              </a:rPr>
              <a:t>The Better Priest Brings in a Better Covenant and a Better Priesthood</a:t>
            </a:r>
            <a:endParaRPr lang="en-US" altLang="en-US" sz="3200" dirty="0">
              <a:solidFill>
                <a:schemeClr val="bg1"/>
              </a:solidFill>
            </a:endParaRPr>
          </a:p>
        </p:txBody>
      </p:sp>
      <p:sp>
        <p:nvSpPr>
          <p:cNvPr id="124931" name="Rectangle 3">
            <a:extLst>
              <a:ext uri="{FF2B5EF4-FFF2-40B4-BE49-F238E27FC236}">
                <a16:creationId xmlns:a16="http://schemas.microsoft.com/office/drawing/2014/main" id="{637767D7-49B8-47A2-8BDC-332692DF5623}"/>
              </a:ext>
            </a:extLst>
          </p:cNvPr>
          <p:cNvSpPr>
            <a:spLocks noGrp="1" noChangeArrowheads="1"/>
          </p:cNvSpPr>
          <p:nvPr>
            <p:ph type="body" idx="1"/>
          </p:nvPr>
        </p:nvSpPr>
        <p:spPr>
          <a:xfrm>
            <a:off x="704850" y="1447800"/>
            <a:ext cx="11325225" cy="5562600"/>
          </a:xfrm>
        </p:spPr>
        <p:txBody>
          <a:bodyPr>
            <a:normAutofit/>
          </a:bodyPr>
          <a:lstStyle/>
          <a:p>
            <a:pPr marL="234950" indent="-234950"/>
            <a:r>
              <a:rPr lang="en-US" altLang="en-US" sz="3000" b="1" dirty="0">
                <a:solidFill>
                  <a:schemeClr val="bg1"/>
                </a:solidFill>
              </a:rPr>
              <a:t>He was made a priest by God’s oath (7:20-21).</a:t>
            </a:r>
          </a:p>
          <a:p>
            <a:pPr marL="623888" lvl="1" indent="-274638"/>
            <a:r>
              <a:rPr lang="en-US" altLang="en-US" sz="2800" b="1" i="1" dirty="0">
                <a:solidFill>
                  <a:schemeClr val="accent4">
                    <a:lumMod val="60000"/>
                    <a:lumOff val="40000"/>
                  </a:schemeClr>
                </a:solidFill>
              </a:rPr>
              <a:t>A law can be annulled, but an oath of God lasts forever (6:16-18).</a:t>
            </a:r>
          </a:p>
          <a:p>
            <a:pPr marL="623888" lvl="1" indent="-274638"/>
            <a:r>
              <a:rPr lang="en-US" altLang="en-US" sz="2800" b="1" i="1" dirty="0">
                <a:solidFill>
                  <a:schemeClr val="accent4">
                    <a:lumMod val="60000"/>
                    <a:lumOff val="40000"/>
                  </a:schemeClr>
                </a:solidFill>
              </a:rPr>
              <a:t>“He has sworn and will not relent, ‘You are a priest forever’” (7:21).</a:t>
            </a:r>
          </a:p>
          <a:p>
            <a:pPr marL="234950" indent="-234950"/>
            <a:r>
              <a:rPr lang="en-US" altLang="en-US" sz="3000" b="1" dirty="0">
                <a:solidFill>
                  <a:schemeClr val="bg1"/>
                </a:solidFill>
              </a:rPr>
              <a:t>The permanence of Christ’s priesthood guarantees the better, more enduring nature of the covenant (7:22).</a:t>
            </a:r>
          </a:p>
          <a:p>
            <a:pPr marL="234950" indent="-234950"/>
            <a:r>
              <a:rPr lang="en-US" altLang="en-US" sz="3000" b="1" dirty="0">
                <a:solidFill>
                  <a:schemeClr val="bg1"/>
                </a:solidFill>
              </a:rPr>
              <a:t>The Law had “many priests” because each one was prevented by death* from continuing (7:23).</a:t>
            </a:r>
          </a:p>
          <a:p>
            <a:pPr marL="234950" indent="-234950"/>
            <a:r>
              <a:rPr lang="en-US" altLang="en-US" sz="3000" b="1" dirty="0">
                <a:solidFill>
                  <a:schemeClr val="bg1"/>
                </a:solidFill>
              </a:rPr>
              <a:t>Because Christ “continues forever” He has an unchangeable priesthood (7:24-25, 7:16).</a:t>
            </a:r>
          </a:p>
          <a:p>
            <a:pPr marL="234950" indent="-234950"/>
            <a:r>
              <a:rPr lang="en-US" altLang="en-US" sz="3000" b="1" dirty="0">
                <a:solidFill>
                  <a:schemeClr val="bg1"/>
                </a:solidFill>
              </a:rPr>
              <a:t>He continues as a priest forever by virtue of His everlasting life AND God’s everlasting oath. </a:t>
            </a:r>
          </a:p>
          <a:p>
            <a:pPr marL="234950" indent="-234950"/>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1000"/>
                                        <p:tgtEl>
                                          <p:spTgt spid="124931">
                                            <p:txEl>
                                              <p:pRg st="1" end="1"/>
                                            </p:txEl>
                                          </p:spTgt>
                                        </p:tgtEl>
                                      </p:cBhvr>
                                    </p:animEffect>
                                    <p:anim calcmode="lin" valueType="num">
                                      <p:cBhvr>
                                        <p:cTn id="13"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49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fade">
                                      <p:cBhvr>
                                        <p:cTn id="17" dur="1000"/>
                                        <p:tgtEl>
                                          <p:spTgt spid="124931">
                                            <p:txEl>
                                              <p:pRg st="2" end="2"/>
                                            </p:txEl>
                                          </p:spTgt>
                                        </p:tgtEl>
                                      </p:cBhvr>
                                    </p:animEffect>
                                    <p:anim calcmode="lin" valueType="num">
                                      <p:cBhvr>
                                        <p:cTn id="18"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4931">
                                            <p:txEl>
                                              <p:pRg st="3" end="3"/>
                                            </p:txEl>
                                          </p:spTgt>
                                        </p:tgtEl>
                                        <p:attrNameLst>
                                          <p:attrName>style.visibility</p:attrName>
                                        </p:attrNameLst>
                                      </p:cBhvr>
                                      <p:to>
                                        <p:strVal val="visible"/>
                                      </p:to>
                                    </p:set>
                                    <p:animEffect transition="in" filter="fade">
                                      <p:cBhvr>
                                        <p:cTn id="24" dur="1000"/>
                                        <p:tgtEl>
                                          <p:spTgt spid="124931">
                                            <p:txEl>
                                              <p:pRg st="3" end="3"/>
                                            </p:txEl>
                                          </p:spTgt>
                                        </p:tgtEl>
                                      </p:cBhvr>
                                    </p:animEffect>
                                    <p:anim calcmode="lin" valueType="num">
                                      <p:cBhvr>
                                        <p:cTn id="25"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49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Effect transition="in" filter="fade">
                                      <p:cBhvr>
                                        <p:cTn id="31" dur="1000"/>
                                        <p:tgtEl>
                                          <p:spTgt spid="124931">
                                            <p:txEl>
                                              <p:pRg st="4" end="4"/>
                                            </p:txEl>
                                          </p:spTgt>
                                        </p:tgtEl>
                                      </p:cBhvr>
                                    </p:animEffect>
                                    <p:anim calcmode="lin" valueType="num">
                                      <p:cBhvr>
                                        <p:cTn id="32" dur="10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249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4931">
                                            <p:txEl>
                                              <p:pRg st="5" end="5"/>
                                            </p:txEl>
                                          </p:spTgt>
                                        </p:tgtEl>
                                        <p:attrNameLst>
                                          <p:attrName>style.visibility</p:attrName>
                                        </p:attrNameLst>
                                      </p:cBhvr>
                                      <p:to>
                                        <p:strVal val="visible"/>
                                      </p:to>
                                    </p:set>
                                    <p:animEffect transition="in" filter="fade">
                                      <p:cBhvr>
                                        <p:cTn id="38" dur="1000"/>
                                        <p:tgtEl>
                                          <p:spTgt spid="124931">
                                            <p:txEl>
                                              <p:pRg st="5" end="5"/>
                                            </p:txEl>
                                          </p:spTgt>
                                        </p:tgtEl>
                                      </p:cBhvr>
                                    </p:animEffect>
                                    <p:anim calcmode="lin" valueType="num">
                                      <p:cBhvr>
                                        <p:cTn id="39" dur="1000" fill="hold"/>
                                        <p:tgtEl>
                                          <p:spTgt spid="12493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49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4931">
                                            <p:txEl>
                                              <p:pRg st="6" end="6"/>
                                            </p:txEl>
                                          </p:spTgt>
                                        </p:tgtEl>
                                        <p:attrNameLst>
                                          <p:attrName>style.visibility</p:attrName>
                                        </p:attrNameLst>
                                      </p:cBhvr>
                                      <p:to>
                                        <p:strVal val="visible"/>
                                      </p:to>
                                    </p:set>
                                    <p:animEffect transition="in" filter="fade">
                                      <p:cBhvr>
                                        <p:cTn id="45" dur="1000"/>
                                        <p:tgtEl>
                                          <p:spTgt spid="124931">
                                            <p:txEl>
                                              <p:pRg st="6" end="6"/>
                                            </p:txEl>
                                          </p:spTgt>
                                        </p:tgtEl>
                                      </p:cBhvr>
                                    </p:animEffect>
                                    <p:anim calcmode="lin" valueType="num">
                                      <p:cBhvr>
                                        <p:cTn id="46" dur="1000" fill="hold"/>
                                        <p:tgtEl>
                                          <p:spTgt spid="12493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249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5D754CD-7353-4A59-85B7-21FD7ADD1E53}"/>
              </a:ext>
            </a:extLst>
          </p:cNvPr>
          <p:cNvSpPr>
            <a:spLocks noGrp="1" noChangeArrowheads="1"/>
          </p:cNvSpPr>
          <p:nvPr>
            <p:ph type="title"/>
          </p:nvPr>
        </p:nvSpPr>
        <p:spPr>
          <a:xfrm>
            <a:off x="547687" y="152400"/>
            <a:ext cx="11306175" cy="1143000"/>
          </a:xfrm>
        </p:spPr>
        <p:txBody>
          <a:bodyPr/>
          <a:lstStyle/>
          <a:p>
            <a:pPr>
              <a:lnSpc>
                <a:spcPct val="80000"/>
              </a:lnSpc>
            </a:pPr>
            <a:r>
              <a:rPr lang="en-US" altLang="en-US" sz="4000" dirty="0">
                <a:solidFill>
                  <a:schemeClr val="bg1"/>
                </a:solidFill>
              </a:rPr>
              <a:t>The Better Priest is able to “Save to the Uttermost”</a:t>
            </a:r>
            <a:endParaRPr lang="en-US" altLang="en-US" sz="3200" dirty="0">
              <a:solidFill>
                <a:schemeClr val="bg1"/>
              </a:solidFill>
            </a:endParaRPr>
          </a:p>
        </p:txBody>
      </p:sp>
      <p:sp>
        <p:nvSpPr>
          <p:cNvPr id="129027" name="Rectangle 3">
            <a:extLst>
              <a:ext uri="{FF2B5EF4-FFF2-40B4-BE49-F238E27FC236}">
                <a16:creationId xmlns:a16="http://schemas.microsoft.com/office/drawing/2014/main" id="{31E6CF5A-D1B1-48FC-9B8F-BEE9B8B136F5}"/>
              </a:ext>
            </a:extLst>
          </p:cNvPr>
          <p:cNvSpPr>
            <a:spLocks noGrp="1" noChangeArrowheads="1"/>
          </p:cNvSpPr>
          <p:nvPr>
            <p:ph type="body" idx="1"/>
          </p:nvPr>
        </p:nvSpPr>
        <p:spPr>
          <a:xfrm>
            <a:off x="547686" y="1085849"/>
            <a:ext cx="11306175" cy="5929313"/>
          </a:xfrm>
        </p:spPr>
        <p:txBody>
          <a:bodyPr>
            <a:normAutofit/>
          </a:bodyPr>
          <a:lstStyle/>
          <a:p>
            <a:pPr marL="234950" indent="-234950"/>
            <a:r>
              <a:rPr lang="en-US" altLang="en-US" sz="3200" b="1" dirty="0">
                <a:solidFill>
                  <a:schemeClr val="bg1"/>
                </a:solidFill>
              </a:rPr>
              <a:t>Christ is able to save to the uttermost both in terms of QUANTITY and QUALITY (7:25).</a:t>
            </a:r>
          </a:p>
          <a:p>
            <a:pPr marL="623888" lvl="1" indent="-274638"/>
            <a:r>
              <a:rPr lang="en-US" altLang="en-US" sz="2800" b="1" i="1" dirty="0">
                <a:solidFill>
                  <a:schemeClr val="accent4">
                    <a:lumMod val="60000"/>
                    <a:lumOff val="40000"/>
                  </a:schemeClr>
                </a:solidFill>
              </a:rPr>
              <a:t>Salvation is for all men (Heb. 2:9; 1 Tim. 2:6).  The gospel was to be carried to the “uttermost part of the earth” (Acts 1:8, KJV).</a:t>
            </a:r>
          </a:p>
          <a:p>
            <a:pPr marL="623888" lvl="1" indent="-274638"/>
            <a:r>
              <a:rPr lang="en-US" altLang="en-US" sz="2800" b="1" i="1" dirty="0">
                <a:solidFill>
                  <a:schemeClr val="accent4">
                    <a:lumMod val="60000"/>
                    <a:lumOff val="40000"/>
                  </a:schemeClr>
                </a:solidFill>
              </a:rPr>
              <a:t>And every spiritual need is amply supplied (Eph. 1:3; Phil. 4:19).</a:t>
            </a:r>
          </a:p>
          <a:p>
            <a:pPr marL="234950" indent="-234950"/>
            <a:r>
              <a:rPr lang="en-US" altLang="en-US" sz="3200" b="1" dirty="0">
                <a:solidFill>
                  <a:schemeClr val="bg1"/>
                </a:solidFill>
              </a:rPr>
              <a:t>Christ is so ABLE because He is perfectly qualified (7:26).</a:t>
            </a:r>
          </a:p>
          <a:p>
            <a:pPr marL="623888" lvl="1" indent="-274638"/>
            <a:r>
              <a:rPr lang="en-US" altLang="en-US" sz="2800" b="1" i="1" dirty="0">
                <a:solidFill>
                  <a:schemeClr val="accent4">
                    <a:lumMod val="60000"/>
                    <a:lumOff val="40000"/>
                  </a:schemeClr>
                </a:solidFill>
              </a:rPr>
              <a:t>Holy, Harmless, Undefiled, Separated from sinners, Made higher than the heavens – exalted (1:3; 8:1).</a:t>
            </a:r>
          </a:p>
          <a:p>
            <a:pPr marL="166688" indent="-274638"/>
            <a:r>
              <a:rPr lang="en-US" altLang="en-US" sz="3200" b="1" dirty="0">
                <a:solidFill>
                  <a:schemeClr val="bg1"/>
                </a:solidFill>
              </a:rPr>
              <a:t>Christ is able because He made the BEST sacrifice (7:27).</a:t>
            </a:r>
          </a:p>
          <a:p>
            <a:pPr marL="623888" lvl="1" indent="-274638"/>
            <a:r>
              <a:rPr lang="en-US" altLang="en-US" sz="2800" b="1" i="1" dirty="0">
                <a:solidFill>
                  <a:schemeClr val="accent4">
                    <a:lumMod val="60000"/>
                    <a:lumOff val="40000"/>
                  </a:schemeClr>
                </a:solidFill>
              </a:rPr>
              <a:t>Christ did not need to offer a sacrifice for Himself, and the sacrifice that He did offer was offered  “once for all”(7:27).</a:t>
            </a:r>
          </a:p>
          <a:p>
            <a:pPr marL="623888" lvl="1" indent="-274638"/>
            <a:r>
              <a:rPr lang="en-US" altLang="en-US" sz="2800" b="1" i="1" dirty="0">
                <a:solidFill>
                  <a:schemeClr val="accent4">
                    <a:lumMod val="60000"/>
                    <a:lumOff val="40000"/>
                  </a:schemeClr>
                </a:solidFill>
              </a:rPr>
              <a:t>The effects of His sacrifice are permanent (9:26).</a:t>
            </a:r>
          </a:p>
          <a:p>
            <a:pPr marL="623888" lvl="1" indent="-274638"/>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1000"/>
                                        <p:tgtEl>
                                          <p:spTgt spid="129027">
                                            <p:txEl>
                                              <p:pRg st="0" end="0"/>
                                            </p:txEl>
                                          </p:spTgt>
                                        </p:tgtEl>
                                      </p:cBhvr>
                                    </p:animEffect>
                                    <p:anim calcmode="lin" valueType="num">
                                      <p:cBhvr>
                                        <p:cTn id="8" dur="10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1000"/>
                                        <p:tgtEl>
                                          <p:spTgt spid="129027">
                                            <p:txEl>
                                              <p:pRg st="1" end="1"/>
                                            </p:txEl>
                                          </p:spTgt>
                                        </p:tgtEl>
                                      </p:cBhvr>
                                    </p:animEffect>
                                    <p:anim calcmode="lin" valueType="num">
                                      <p:cBhvr>
                                        <p:cTn id="13" dur="10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9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fade">
                                      <p:cBhvr>
                                        <p:cTn id="17" dur="1000"/>
                                        <p:tgtEl>
                                          <p:spTgt spid="129027">
                                            <p:txEl>
                                              <p:pRg st="2" end="2"/>
                                            </p:txEl>
                                          </p:spTgt>
                                        </p:tgtEl>
                                      </p:cBhvr>
                                    </p:animEffect>
                                    <p:anim calcmode="lin" valueType="num">
                                      <p:cBhvr>
                                        <p:cTn id="18"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90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9027">
                                            <p:txEl>
                                              <p:pRg st="3" end="3"/>
                                            </p:txEl>
                                          </p:spTgt>
                                        </p:tgtEl>
                                        <p:attrNameLst>
                                          <p:attrName>style.visibility</p:attrName>
                                        </p:attrNameLst>
                                      </p:cBhvr>
                                      <p:to>
                                        <p:strVal val="visible"/>
                                      </p:to>
                                    </p:set>
                                    <p:animEffect transition="in" filter="fade">
                                      <p:cBhvr>
                                        <p:cTn id="24" dur="1000"/>
                                        <p:tgtEl>
                                          <p:spTgt spid="129027">
                                            <p:txEl>
                                              <p:pRg st="3" end="3"/>
                                            </p:txEl>
                                          </p:spTgt>
                                        </p:tgtEl>
                                      </p:cBhvr>
                                    </p:animEffect>
                                    <p:anim calcmode="lin" valueType="num">
                                      <p:cBhvr>
                                        <p:cTn id="25" dur="10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902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9027">
                                            <p:txEl>
                                              <p:pRg st="4" end="4"/>
                                            </p:txEl>
                                          </p:spTgt>
                                        </p:tgtEl>
                                        <p:attrNameLst>
                                          <p:attrName>style.visibility</p:attrName>
                                        </p:attrNameLst>
                                      </p:cBhvr>
                                      <p:to>
                                        <p:strVal val="visible"/>
                                      </p:to>
                                    </p:set>
                                    <p:animEffect transition="in" filter="fade">
                                      <p:cBhvr>
                                        <p:cTn id="29" dur="1000"/>
                                        <p:tgtEl>
                                          <p:spTgt spid="129027">
                                            <p:txEl>
                                              <p:pRg st="4" end="4"/>
                                            </p:txEl>
                                          </p:spTgt>
                                        </p:tgtEl>
                                      </p:cBhvr>
                                    </p:animEffect>
                                    <p:anim calcmode="lin" valueType="num">
                                      <p:cBhvr>
                                        <p:cTn id="30" dur="10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90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9027">
                                            <p:txEl>
                                              <p:pRg st="5" end="5"/>
                                            </p:txEl>
                                          </p:spTgt>
                                        </p:tgtEl>
                                        <p:attrNameLst>
                                          <p:attrName>style.visibility</p:attrName>
                                        </p:attrNameLst>
                                      </p:cBhvr>
                                      <p:to>
                                        <p:strVal val="visible"/>
                                      </p:to>
                                    </p:set>
                                    <p:animEffect transition="in" filter="fade">
                                      <p:cBhvr>
                                        <p:cTn id="36" dur="1000"/>
                                        <p:tgtEl>
                                          <p:spTgt spid="129027">
                                            <p:txEl>
                                              <p:pRg st="5" end="5"/>
                                            </p:txEl>
                                          </p:spTgt>
                                        </p:tgtEl>
                                      </p:cBhvr>
                                    </p:animEffect>
                                    <p:anim calcmode="lin" valueType="num">
                                      <p:cBhvr>
                                        <p:cTn id="37" dur="10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2902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9027">
                                            <p:txEl>
                                              <p:pRg st="6" end="6"/>
                                            </p:txEl>
                                          </p:spTgt>
                                        </p:tgtEl>
                                        <p:attrNameLst>
                                          <p:attrName>style.visibility</p:attrName>
                                        </p:attrNameLst>
                                      </p:cBhvr>
                                      <p:to>
                                        <p:strVal val="visible"/>
                                      </p:to>
                                    </p:set>
                                    <p:animEffect transition="in" filter="fade">
                                      <p:cBhvr>
                                        <p:cTn id="41" dur="1000"/>
                                        <p:tgtEl>
                                          <p:spTgt spid="129027">
                                            <p:txEl>
                                              <p:pRg st="6" end="6"/>
                                            </p:txEl>
                                          </p:spTgt>
                                        </p:tgtEl>
                                      </p:cBhvr>
                                    </p:animEffect>
                                    <p:anim calcmode="lin" valueType="num">
                                      <p:cBhvr>
                                        <p:cTn id="42" dur="10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2902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9027">
                                            <p:txEl>
                                              <p:pRg st="7" end="7"/>
                                            </p:txEl>
                                          </p:spTgt>
                                        </p:tgtEl>
                                        <p:attrNameLst>
                                          <p:attrName>style.visibility</p:attrName>
                                        </p:attrNameLst>
                                      </p:cBhvr>
                                      <p:to>
                                        <p:strVal val="visible"/>
                                      </p:to>
                                    </p:set>
                                    <p:animEffect transition="in" filter="fade">
                                      <p:cBhvr>
                                        <p:cTn id="46" dur="1000"/>
                                        <p:tgtEl>
                                          <p:spTgt spid="129027">
                                            <p:txEl>
                                              <p:pRg st="7" end="7"/>
                                            </p:txEl>
                                          </p:spTgt>
                                        </p:tgtEl>
                                      </p:cBhvr>
                                    </p:animEffect>
                                    <p:anim calcmode="lin" valueType="num">
                                      <p:cBhvr>
                                        <p:cTn id="47" dur="10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290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96470F6-8896-44DA-A5EC-9AC6532DCFA3}"/>
              </a:ext>
            </a:extLst>
          </p:cNvPr>
          <p:cNvSpPr>
            <a:spLocks noGrp="1" noChangeArrowheads="1"/>
          </p:cNvSpPr>
          <p:nvPr>
            <p:ph type="title"/>
          </p:nvPr>
        </p:nvSpPr>
        <p:spPr/>
        <p:txBody>
          <a:bodyPr/>
          <a:lstStyle/>
          <a:p>
            <a:pPr>
              <a:lnSpc>
                <a:spcPct val="80000"/>
              </a:lnSpc>
            </a:pPr>
            <a:r>
              <a:rPr lang="en-US" altLang="en-US" b="1" dirty="0">
                <a:solidFill>
                  <a:schemeClr val="bg1"/>
                </a:solidFill>
              </a:rPr>
              <a:t>The Better Priest is Perfect </a:t>
            </a:r>
            <a:br>
              <a:rPr lang="en-US" altLang="en-US" dirty="0">
                <a:solidFill>
                  <a:schemeClr val="bg1"/>
                </a:solidFill>
              </a:rPr>
            </a:br>
            <a:r>
              <a:rPr lang="en-US" altLang="en-US" sz="3200" dirty="0">
                <a:solidFill>
                  <a:schemeClr val="bg1"/>
                </a:solidFill>
              </a:rPr>
              <a:t>Hebrews 7:28</a:t>
            </a:r>
          </a:p>
        </p:txBody>
      </p:sp>
      <p:sp>
        <p:nvSpPr>
          <p:cNvPr id="133123" name="Rectangle 3">
            <a:extLst>
              <a:ext uri="{FF2B5EF4-FFF2-40B4-BE49-F238E27FC236}">
                <a16:creationId xmlns:a16="http://schemas.microsoft.com/office/drawing/2014/main" id="{3E727FE8-99AA-4B8F-9048-3AD134C86F8E}"/>
              </a:ext>
            </a:extLst>
          </p:cNvPr>
          <p:cNvSpPr>
            <a:spLocks noGrp="1" noChangeArrowheads="1"/>
          </p:cNvSpPr>
          <p:nvPr>
            <p:ph type="body" idx="1"/>
          </p:nvPr>
        </p:nvSpPr>
        <p:spPr>
          <a:xfrm>
            <a:off x="1443038" y="2582863"/>
            <a:ext cx="9043987" cy="4467224"/>
          </a:xfrm>
        </p:spPr>
        <p:txBody>
          <a:bodyPr/>
          <a:lstStyle/>
          <a:p>
            <a:pPr marL="231775" indent="-231775"/>
            <a:r>
              <a:rPr lang="en-US" altLang="en-US" sz="3200" b="1" i="1" dirty="0">
                <a:solidFill>
                  <a:schemeClr val="accent4">
                    <a:lumMod val="60000"/>
                    <a:lumOff val="40000"/>
                  </a:schemeClr>
                </a:solidFill>
              </a:rPr>
              <a:t>One appointed by the law or…</a:t>
            </a:r>
          </a:p>
          <a:p>
            <a:pPr marL="231775" indent="-231775" algn="r">
              <a:buNone/>
            </a:pPr>
            <a:r>
              <a:rPr lang="en-US" altLang="en-US" sz="3200" b="1" dirty="0">
                <a:solidFill>
                  <a:schemeClr val="bg1"/>
                </a:solidFill>
              </a:rPr>
              <a:t>One appointed by an eternal oath?</a:t>
            </a:r>
          </a:p>
          <a:p>
            <a:pPr marL="231775" indent="-231775"/>
            <a:r>
              <a:rPr lang="en-US" altLang="en-US" sz="3200" b="1" i="1" dirty="0">
                <a:solidFill>
                  <a:schemeClr val="accent4">
                    <a:lumMod val="60000"/>
                    <a:lumOff val="40000"/>
                  </a:schemeClr>
                </a:solidFill>
              </a:rPr>
              <a:t>One taken from men or…</a:t>
            </a:r>
          </a:p>
          <a:p>
            <a:pPr marL="231775" indent="-231775" algn="r">
              <a:buNone/>
            </a:pPr>
            <a:r>
              <a:rPr lang="en-US" altLang="en-US" sz="3200" b="1" dirty="0">
                <a:solidFill>
                  <a:schemeClr val="bg1"/>
                </a:solidFill>
              </a:rPr>
              <a:t>One Who is God’s Son?</a:t>
            </a:r>
          </a:p>
          <a:p>
            <a:pPr marL="231775" indent="-231775"/>
            <a:r>
              <a:rPr lang="en-US" altLang="en-US" sz="3200" b="1" i="1" dirty="0">
                <a:solidFill>
                  <a:schemeClr val="accent4">
                    <a:lumMod val="60000"/>
                    <a:lumOff val="40000"/>
                  </a:schemeClr>
                </a:solidFill>
              </a:rPr>
              <a:t>One who has weakness or…</a:t>
            </a:r>
          </a:p>
          <a:p>
            <a:pPr marL="231775" indent="-231775" algn="r">
              <a:buNone/>
            </a:pPr>
            <a:r>
              <a:rPr lang="en-US" altLang="en-US" sz="3200" b="1" dirty="0">
                <a:solidFill>
                  <a:schemeClr val="bg1"/>
                </a:solidFill>
              </a:rPr>
              <a:t>One who has been perfected forever?</a:t>
            </a:r>
            <a:endParaRPr lang="en-US" altLang="en-US" b="1" i="1" dirty="0">
              <a:solidFill>
                <a:schemeClr val="bg1"/>
              </a:solidFill>
            </a:endParaRPr>
          </a:p>
        </p:txBody>
      </p:sp>
      <p:sp>
        <p:nvSpPr>
          <p:cNvPr id="133125" name="Text Box 5">
            <a:extLst>
              <a:ext uri="{FF2B5EF4-FFF2-40B4-BE49-F238E27FC236}">
                <a16:creationId xmlns:a16="http://schemas.microsoft.com/office/drawing/2014/main" id="{CC2E9449-2F8D-4ACD-B509-848A113F35B5}"/>
              </a:ext>
            </a:extLst>
          </p:cNvPr>
          <p:cNvSpPr txBox="1">
            <a:spLocks noChangeArrowheads="1"/>
          </p:cNvSpPr>
          <p:nvPr/>
        </p:nvSpPr>
        <p:spPr bwMode="auto">
          <a:xfrm>
            <a:off x="1828800" y="1690688"/>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dirty="0">
                <a:solidFill>
                  <a:schemeClr val="bg1"/>
                </a:solidFill>
              </a:rPr>
              <a:t>Which Priest Would You Rather Have</a:t>
            </a:r>
            <a:r>
              <a:rPr lang="en-US" altLang="en-US" sz="3200" b="1" u="sng" dirty="0"/>
              <a:t>?</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A0DF04C-2AD4-4878-97FE-A0B4BAD8C1CC}"/>
              </a:ext>
            </a:extLst>
          </p:cNvPr>
          <p:cNvSpPr>
            <a:spLocks noGrp="1" noChangeArrowheads="1"/>
          </p:cNvSpPr>
          <p:nvPr>
            <p:ph type="title"/>
          </p:nvPr>
        </p:nvSpPr>
        <p:spPr>
          <a:xfrm>
            <a:off x="702468" y="365125"/>
            <a:ext cx="11034713" cy="1325563"/>
          </a:xfrm>
        </p:spPr>
        <p:txBody>
          <a:bodyPr/>
          <a:lstStyle/>
          <a:p>
            <a:pPr>
              <a:lnSpc>
                <a:spcPct val="80000"/>
              </a:lnSpc>
            </a:pPr>
            <a:r>
              <a:rPr lang="en-US" altLang="en-US" sz="4000" dirty="0">
                <a:solidFill>
                  <a:schemeClr val="bg1"/>
                </a:solidFill>
              </a:rPr>
              <a:t>The Priesthood of Christ is </a:t>
            </a:r>
            <a:r>
              <a:rPr lang="en-US" altLang="en-US" sz="4000" b="1" dirty="0">
                <a:solidFill>
                  <a:schemeClr val="bg1"/>
                </a:solidFill>
              </a:rPr>
              <a:t>“THE MAIN POINT”</a:t>
            </a:r>
            <a:endParaRPr lang="en-US" altLang="en-US" sz="3200" b="1" dirty="0">
              <a:solidFill>
                <a:schemeClr val="bg1"/>
              </a:solidFill>
            </a:endParaRPr>
          </a:p>
        </p:txBody>
      </p:sp>
      <p:sp>
        <p:nvSpPr>
          <p:cNvPr id="137219" name="Rectangle 3">
            <a:extLst>
              <a:ext uri="{FF2B5EF4-FFF2-40B4-BE49-F238E27FC236}">
                <a16:creationId xmlns:a16="http://schemas.microsoft.com/office/drawing/2014/main" id="{290EDF3C-102E-43EA-86FB-0DB16FAE17D0}"/>
              </a:ext>
            </a:extLst>
          </p:cNvPr>
          <p:cNvSpPr>
            <a:spLocks noGrp="1" noChangeArrowheads="1"/>
          </p:cNvSpPr>
          <p:nvPr>
            <p:ph type="body" idx="1"/>
          </p:nvPr>
        </p:nvSpPr>
        <p:spPr>
          <a:xfrm>
            <a:off x="702468" y="1443038"/>
            <a:ext cx="10898982" cy="5414962"/>
          </a:xfrm>
        </p:spPr>
        <p:txBody>
          <a:bodyPr/>
          <a:lstStyle/>
          <a:p>
            <a:pPr marL="231775" indent="-231775"/>
            <a:r>
              <a:rPr lang="en-US" altLang="en-US" sz="3200" b="1" dirty="0">
                <a:solidFill>
                  <a:schemeClr val="bg1"/>
                </a:solidFill>
              </a:rPr>
              <a:t>Christ’s sovereign position at God’s right hand identifies Him as a High Priest after the order of Melchizedek; He is both </a:t>
            </a:r>
            <a:r>
              <a:rPr lang="en-US" altLang="en-US" sz="3200" b="1" dirty="0">
                <a:solidFill>
                  <a:schemeClr val="bg1"/>
                </a:solidFill>
                <a:effectLst>
                  <a:glow rad="228600">
                    <a:schemeClr val="accent2">
                      <a:satMod val="175000"/>
                      <a:alpha val="40000"/>
                    </a:schemeClr>
                  </a:glow>
                </a:effectLst>
              </a:rPr>
              <a:t>King and Priest </a:t>
            </a:r>
            <a:r>
              <a:rPr lang="en-US" altLang="en-US" sz="3200" b="1" dirty="0">
                <a:solidFill>
                  <a:schemeClr val="bg1"/>
                </a:solidFill>
              </a:rPr>
              <a:t>(8:1; 1:3, 13; 10:12:12:2).</a:t>
            </a:r>
          </a:p>
          <a:p>
            <a:pPr marL="231775" indent="-231775"/>
            <a:r>
              <a:rPr lang="en-US" altLang="en-US" sz="3200" b="1" dirty="0">
                <a:solidFill>
                  <a:schemeClr val="bg1"/>
                </a:solidFill>
              </a:rPr>
              <a:t>The “true tabernacle” was erected by the Lord, not by man (8:2)</a:t>
            </a:r>
          </a:p>
          <a:p>
            <a:pPr marL="231775" indent="-231775"/>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1000"/>
                                        <p:tgtEl>
                                          <p:spTgt spid="137219">
                                            <p:txEl>
                                              <p:pRg st="0" end="0"/>
                                            </p:txEl>
                                          </p:spTgt>
                                        </p:tgtEl>
                                      </p:cBhvr>
                                    </p:animEffect>
                                    <p:anim calcmode="lin" valueType="num">
                                      <p:cBhvr>
                                        <p:cTn id="8"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7219">
                                            <p:txEl>
                                              <p:pRg st="1" end="1"/>
                                            </p:txEl>
                                          </p:spTgt>
                                        </p:tgtEl>
                                        <p:attrNameLst>
                                          <p:attrName>style.visibility</p:attrName>
                                        </p:attrNameLst>
                                      </p:cBhvr>
                                      <p:to>
                                        <p:strVal val="visible"/>
                                      </p:to>
                                    </p:set>
                                    <p:animEffect transition="in" filter="fade">
                                      <p:cBhvr>
                                        <p:cTn id="14" dur="1000"/>
                                        <p:tgtEl>
                                          <p:spTgt spid="137219">
                                            <p:txEl>
                                              <p:pRg st="1" end="1"/>
                                            </p:txEl>
                                          </p:spTgt>
                                        </p:tgtEl>
                                      </p:cBhvr>
                                    </p:animEffect>
                                    <p:anim calcmode="lin" valueType="num">
                                      <p:cBhvr>
                                        <p:cTn id="15" dur="10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72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F2419F4-4597-4995-9BC2-7405DB58BF92}"/>
              </a:ext>
            </a:extLst>
          </p:cNvPr>
          <p:cNvSpPr>
            <a:spLocks noGrp="1" noChangeArrowheads="1"/>
          </p:cNvSpPr>
          <p:nvPr>
            <p:ph type="title"/>
          </p:nvPr>
        </p:nvSpPr>
        <p:spPr>
          <a:xfrm>
            <a:off x="814387" y="152400"/>
            <a:ext cx="11058525" cy="1295400"/>
          </a:xfrm>
        </p:spPr>
        <p:txBody>
          <a:bodyPr/>
          <a:lstStyle/>
          <a:p>
            <a:pPr>
              <a:lnSpc>
                <a:spcPct val="80000"/>
              </a:lnSpc>
            </a:pPr>
            <a:r>
              <a:rPr lang="en-US" altLang="en-US" sz="4000" dirty="0">
                <a:solidFill>
                  <a:schemeClr val="bg1"/>
                </a:solidFill>
              </a:rPr>
              <a:t>Christ Serves as Priest in the </a:t>
            </a:r>
            <a:r>
              <a:rPr lang="en-US" altLang="en-US" sz="4000" b="1" dirty="0">
                <a:solidFill>
                  <a:schemeClr val="bg1"/>
                </a:solidFill>
              </a:rPr>
              <a:t>“True Tabernacle”</a:t>
            </a:r>
            <a:r>
              <a:rPr lang="en-US" altLang="en-US" dirty="0">
                <a:solidFill>
                  <a:schemeClr val="bg1"/>
                </a:solidFill>
              </a:rPr>
              <a:t> </a:t>
            </a:r>
            <a:endParaRPr lang="en-US" altLang="en-US" sz="3600" dirty="0">
              <a:solidFill>
                <a:schemeClr val="bg1"/>
              </a:solidFill>
            </a:endParaRPr>
          </a:p>
        </p:txBody>
      </p:sp>
      <p:sp>
        <p:nvSpPr>
          <p:cNvPr id="112643" name="Rectangle 3">
            <a:extLst>
              <a:ext uri="{FF2B5EF4-FFF2-40B4-BE49-F238E27FC236}">
                <a16:creationId xmlns:a16="http://schemas.microsoft.com/office/drawing/2014/main" id="{F1B282F5-C426-41AA-ACBC-752B7CB6328F}"/>
              </a:ext>
            </a:extLst>
          </p:cNvPr>
          <p:cNvSpPr>
            <a:spLocks noGrp="1" noChangeArrowheads="1"/>
          </p:cNvSpPr>
          <p:nvPr>
            <p:ph type="body" idx="1"/>
          </p:nvPr>
        </p:nvSpPr>
        <p:spPr>
          <a:xfrm>
            <a:off x="528638" y="1285876"/>
            <a:ext cx="11344274" cy="5881687"/>
          </a:xfrm>
        </p:spPr>
        <p:txBody>
          <a:bodyPr>
            <a:normAutofit/>
          </a:bodyPr>
          <a:lstStyle/>
          <a:p>
            <a:pPr marL="234950" indent="-234950"/>
            <a:r>
              <a:rPr lang="en-US" altLang="en-US" sz="3000" b="1" dirty="0">
                <a:solidFill>
                  <a:schemeClr val="bg1"/>
                </a:solidFill>
              </a:rPr>
              <a:t>Christ’s Priestly service requires Him to sacrifice (8:3).</a:t>
            </a:r>
          </a:p>
          <a:p>
            <a:pPr marL="234950" indent="-234950"/>
            <a:r>
              <a:rPr lang="en-US" altLang="en-US" sz="3000" b="1" dirty="0">
                <a:solidFill>
                  <a:schemeClr val="bg1"/>
                </a:solidFill>
              </a:rPr>
              <a:t>His offering could not be the same as the priests on earth, or else His priesthood would be superfluous (8:4).</a:t>
            </a:r>
          </a:p>
          <a:p>
            <a:pPr marL="166688" indent="-274638"/>
            <a:r>
              <a:rPr lang="en-US" altLang="en-US" sz="3000" b="1" dirty="0">
                <a:solidFill>
                  <a:schemeClr val="bg1"/>
                </a:solidFill>
              </a:rPr>
              <a:t>Levitical priests served a “</a:t>
            </a:r>
            <a:r>
              <a:rPr lang="en-US" altLang="en-US" sz="3000" b="1" dirty="0">
                <a:solidFill>
                  <a:schemeClr val="bg1"/>
                </a:solidFill>
                <a:effectLst>
                  <a:glow rad="228600">
                    <a:schemeClr val="accent2">
                      <a:satMod val="175000"/>
                      <a:alpha val="40000"/>
                    </a:schemeClr>
                  </a:glow>
                </a:effectLst>
              </a:rPr>
              <a:t>copy and shadow </a:t>
            </a:r>
            <a:r>
              <a:rPr lang="en-US" altLang="en-US" sz="3000" b="1" dirty="0">
                <a:solidFill>
                  <a:schemeClr val="bg1"/>
                </a:solidFill>
              </a:rPr>
              <a:t>of heavenly things” (8:5)</a:t>
            </a:r>
          </a:p>
          <a:p>
            <a:pPr marL="623888" lvl="1" indent="-274638"/>
            <a:r>
              <a:rPr lang="en-US" altLang="en-US" sz="2800" b="1" i="1" dirty="0">
                <a:solidFill>
                  <a:schemeClr val="accent4">
                    <a:lumMod val="60000"/>
                    <a:lumOff val="40000"/>
                  </a:schemeClr>
                </a:solidFill>
              </a:rPr>
              <a:t>A Copy or a Shadow represents the true and original!</a:t>
            </a:r>
          </a:p>
          <a:p>
            <a:r>
              <a:rPr lang="en-US" altLang="en-US" sz="3000" b="1" dirty="0">
                <a:solidFill>
                  <a:schemeClr val="bg1"/>
                </a:solidFill>
              </a:rPr>
              <a:t>Moses was instructed to make the tabernacle </a:t>
            </a:r>
            <a:r>
              <a:rPr lang="en-US" altLang="en-US" sz="3000" b="1" dirty="0">
                <a:solidFill>
                  <a:schemeClr val="bg1"/>
                </a:solidFill>
                <a:effectLst>
                  <a:glow rad="228600">
                    <a:schemeClr val="accent2">
                      <a:satMod val="175000"/>
                      <a:alpha val="40000"/>
                    </a:schemeClr>
                  </a:glow>
                </a:effectLst>
              </a:rPr>
              <a:t>“according to the pattern”</a:t>
            </a:r>
            <a:r>
              <a:rPr lang="en-US" altLang="en-US" sz="3000" b="1" dirty="0">
                <a:solidFill>
                  <a:schemeClr val="bg1"/>
                </a:solidFill>
              </a:rPr>
              <a:t> precisely because it represented heavenly realities (8:5, Exodus 15:9, 40; 26:30; 27:8; Acts 7:44).</a:t>
            </a:r>
          </a:p>
          <a:p>
            <a:pPr marL="623888" lvl="1" indent="-274638"/>
            <a:r>
              <a:rPr lang="en-US" altLang="en-US" sz="2800" b="1" i="1" dirty="0">
                <a:solidFill>
                  <a:schemeClr val="accent4">
                    <a:lumMod val="60000"/>
                    <a:lumOff val="40000"/>
                  </a:schemeClr>
                </a:solidFill>
              </a:rPr>
              <a:t>The principle of following God’s pattern applies to us as well                      (2 John 9; Rev. 22:18-19; Gal. 1:8-9).</a:t>
            </a:r>
          </a:p>
          <a:p>
            <a:pPr marL="166688" indent="-274638"/>
            <a:endParaRPr lang="en-US" altLang="en-US" dirty="0">
              <a:solidFill>
                <a:schemeClr val="bg1"/>
              </a:solidFill>
            </a:endParaRPr>
          </a:p>
          <a:p>
            <a:pPr marL="166688" indent="-274638"/>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Effect transition="in" filter="fade">
                                      <p:cBhvr>
                                        <p:cTn id="14" dur="1000"/>
                                        <p:tgtEl>
                                          <p:spTgt spid="112643">
                                            <p:txEl>
                                              <p:pRg st="1" end="1"/>
                                            </p:txEl>
                                          </p:spTgt>
                                        </p:tgtEl>
                                      </p:cBhvr>
                                    </p:animEffect>
                                    <p:anim calcmode="lin" valueType="num">
                                      <p:cBhvr>
                                        <p:cTn id="15"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fade">
                                      <p:cBhvr>
                                        <p:cTn id="21" dur="1000"/>
                                        <p:tgtEl>
                                          <p:spTgt spid="112643">
                                            <p:txEl>
                                              <p:pRg st="2" end="2"/>
                                            </p:txEl>
                                          </p:spTgt>
                                        </p:tgtEl>
                                      </p:cBhvr>
                                    </p:animEffect>
                                    <p:anim calcmode="lin" valueType="num">
                                      <p:cBhvr>
                                        <p:cTn id="22"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4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2643">
                                            <p:txEl>
                                              <p:pRg st="3" end="3"/>
                                            </p:txEl>
                                          </p:spTgt>
                                        </p:tgtEl>
                                        <p:attrNameLst>
                                          <p:attrName>style.visibility</p:attrName>
                                        </p:attrNameLst>
                                      </p:cBhvr>
                                      <p:to>
                                        <p:strVal val="visible"/>
                                      </p:to>
                                    </p:set>
                                    <p:animEffect transition="in" filter="fade">
                                      <p:cBhvr>
                                        <p:cTn id="26" dur="1000"/>
                                        <p:tgtEl>
                                          <p:spTgt spid="112643">
                                            <p:txEl>
                                              <p:pRg st="3" end="3"/>
                                            </p:txEl>
                                          </p:spTgt>
                                        </p:tgtEl>
                                      </p:cBhvr>
                                    </p:animEffect>
                                    <p:anim calcmode="lin" valueType="num">
                                      <p:cBhvr>
                                        <p:cTn id="27"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26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2643">
                                            <p:txEl>
                                              <p:pRg st="4" end="4"/>
                                            </p:txEl>
                                          </p:spTgt>
                                        </p:tgtEl>
                                        <p:attrNameLst>
                                          <p:attrName>style.visibility</p:attrName>
                                        </p:attrNameLst>
                                      </p:cBhvr>
                                      <p:to>
                                        <p:strVal val="visible"/>
                                      </p:to>
                                    </p:set>
                                    <p:animEffect transition="in" filter="fade">
                                      <p:cBhvr>
                                        <p:cTn id="33" dur="1000"/>
                                        <p:tgtEl>
                                          <p:spTgt spid="112643">
                                            <p:txEl>
                                              <p:pRg st="4" end="4"/>
                                            </p:txEl>
                                          </p:spTgt>
                                        </p:tgtEl>
                                      </p:cBhvr>
                                    </p:animEffect>
                                    <p:anim calcmode="lin" valueType="num">
                                      <p:cBhvr>
                                        <p:cTn id="34" dur="10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264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2643">
                                            <p:txEl>
                                              <p:pRg st="5" end="5"/>
                                            </p:txEl>
                                          </p:spTgt>
                                        </p:tgtEl>
                                        <p:attrNameLst>
                                          <p:attrName>style.visibility</p:attrName>
                                        </p:attrNameLst>
                                      </p:cBhvr>
                                      <p:to>
                                        <p:strVal val="visible"/>
                                      </p:to>
                                    </p:set>
                                    <p:animEffect transition="in" filter="fade">
                                      <p:cBhvr>
                                        <p:cTn id="38" dur="1000"/>
                                        <p:tgtEl>
                                          <p:spTgt spid="112643">
                                            <p:txEl>
                                              <p:pRg st="5" end="5"/>
                                            </p:txEl>
                                          </p:spTgt>
                                        </p:tgtEl>
                                      </p:cBhvr>
                                    </p:animEffect>
                                    <p:anim calcmode="lin" valueType="num">
                                      <p:cBhvr>
                                        <p:cTn id="39" dur="10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26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EF6210F1-5E15-4498-9338-E00483837603}"/>
              </a:ext>
            </a:extLst>
          </p:cNvPr>
          <p:cNvSpPr>
            <a:spLocks noGrp="1" noChangeArrowheads="1"/>
          </p:cNvSpPr>
          <p:nvPr>
            <p:ph type="title"/>
          </p:nvPr>
        </p:nvSpPr>
        <p:spPr>
          <a:xfrm>
            <a:off x="419100" y="295275"/>
            <a:ext cx="10872788" cy="1143000"/>
          </a:xfrm>
        </p:spPr>
        <p:txBody>
          <a:bodyPr/>
          <a:lstStyle/>
          <a:p>
            <a:pPr algn="ctr">
              <a:lnSpc>
                <a:spcPct val="80000"/>
              </a:lnSpc>
            </a:pPr>
            <a:r>
              <a:rPr lang="en-US" altLang="en-US" sz="4000" b="1" dirty="0">
                <a:solidFill>
                  <a:schemeClr val="bg1"/>
                </a:solidFill>
              </a:rPr>
              <a:t>Christ is the Mediator of a Better Covenant</a:t>
            </a:r>
            <a:r>
              <a:rPr lang="en-US" altLang="en-US" b="1" dirty="0">
                <a:solidFill>
                  <a:schemeClr val="bg1"/>
                </a:solidFill>
              </a:rPr>
              <a:t> </a:t>
            </a:r>
            <a:endParaRPr lang="en-US" altLang="en-US" sz="3600" b="1" dirty="0">
              <a:solidFill>
                <a:schemeClr val="bg1"/>
              </a:solidFill>
            </a:endParaRPr>
          </a:p>
        </p:txBody>
      </p:sp>
      <p:sp>
        <p:nvSpPr>
          <p:cNvPr id="141315" name="Rectangle 3">
            <a:extLst>
              <a:ext uri="{FF2B5EF4-FFF2-40B4-BE49-F238E27FC236}">
                <a16:creationId xmlns:a16="http://schemas.microsoft.com/office/drawing/2014/main" id="{01D46E9E-A165-44E4-AC72-D2BFECBCCCB5}"/>
              </a:ext>
            </a:extLst>
          </p:cNvPr>
          <p:cNvSpPr>
            <a:spLocks noGrp="1" noChangeArrowheads="1"/>
          </p:cNvSpPr>
          <p:nvPr>
            <p:ph type="body" idx="1"/>
          </p:nvPr>
        </p:nvSpPr>
        <p:spPr>
          <a:xfrm>
            <a:off x="547687" y="1295400"/>
            <a:ext cx="11510963" cy="5486400"/>
          </a:xfrm>
        </p:spPr>
        <p:txBody>
          <a:bodyPr>
            <a:normAutofit fontScale="92500"/>
          </a:bodyPr>
          <a:lstStyle/>
          <a:p>
            <a:pPr marL="290513" indent="-290513">
              <a:spcBef>
                <a:spcPct val="15000"/>
              </a:spcBef>
              <a:tabLst>
                <a:tab pos="571500" algn="l"/>
              </a:tabLst>
            </a:pPr>
            <a:r>
              <a:rPr lang="en-US" altLang="en-US" sz="3200" b="1" dirty="0">
                <a:solidFill>
                  <a:schemeClr val="bg1"/>
                </a:solidFill>
              </a:rPr>
              <a:t>Christ obtained a more excellent ministry (8:6).</a:t>
            </a:r>
          </a:p>
          <a:p>
            <a:pPr marL="628650" lvl="1" indent="-342900">
              <a:spcBef>
                <a:spcPct val="15000"/>
              </a:spcBef>
              <a:tabLst>
                <a:tab pos="571500" algn="l"/>
              </a:tabLst>
            </a:pPr>
            <a:r>
              <a:rPr lang="en-US" altLang="en-US" sz="3000" b="1" i="1" dirty="0">
                <a:solidFill>
                  <a:schemeClr val="accent4">
                    <a:lumMod val="60000"/>
                    <a:lumOff val="40000"/>
                  </a:schemeClr>
                </a:solidFill>
              </a:rPr>
              <a:t>He serves in the true tabernacle (8:2; 9:11, 25).</a:t>
            </a:r>
          </a:p>
          <a:p>
            <a:pPr marL="290513" indent="-290513">
              <a:spcBef>
                <a:spcPct val="15000"/>
              </a:spcBef>
              <a:tabLst>
                <a:tab pos="623888" algn="l"/>
              </a:tabLst>
            </a:pPr>
            <a:r>
              <a:rPr lang="en-US" altLang="en-US" sz="3200" b="1" dirty="0">
                <a:solidFill>
                  <a:schemeClr val="bg1"/>
                </a:solidFill>
              </a:rPr>
              <a:t>He is the Mediator of a better covenant (8:6b).</a:t>
            </a:r>
          </a:p>
          <a:p>
            <a:pPr marL="682625" lvl="1" indent="-396875">
              <a:spcBef>
                <a:spcPct val="15000"/>
              </a:spcBef>
              <a:tabLst>
                <a:tab pos="571500" algn="l"/>
              </a:tabLst>
            </a:pPr>
            <a:r>
              <a:rPr lang="en-US" altLang="en-US" sz="3000" b="1" i="1" dirty="0">
                <a:solidFill>
                  <a:schemeClr val="accent4">
                    <a:lumMod val="60000"/>
                    <a:lumOff val="40000"/>
                  </a:schemeClr>
                </a:solidFill>
              </a:rPr>
              <a:t>The New Covenant has better promises.</a:t>
            </a:r>
          </a:p>
          <a:p>
            <a:pPr marL="857250" lvl="2">
              <a:spcBef>
                <a:spcPct val="15000"/>
              </a:spcBef>
              <a:tabLst>
                <a:tab pos="623888" algn="l"/>
              </a:tabLst>
            </a:pPr>
            <a:r>
              <a:rPr lang="en-US" altLang="en-US" sz="2800" b="1" dirty="0">
                <a:solidFill>
                  <a:schemeClr val="accent1">
                    <a:lumMod val="40000"/>
                    <a:lumOff val="60000"/>
                  </a:schemeClr>
                </a:solidFill>
              </a:rPr>
              <a:t>The Old Covenant promised many earthly benefits (Deut. 28:1-14).</a:t>
            </a:r>
          </a:p>
          <a:p>
            <a:pPr marL="857250" lvl="2">
              <a:spcBef>
                <a:spcPct val="15000"/>
              </a:spcBef>
              <a:tabLst>
                <a:tab pos="623888" algn="l"/>
              </a:tabLst>
            </a:pPr>
            <a:r>
              <a:rPr lang="en-US" altLang="en-US" sz="2800" b="1" dirty="0">
                <a:solidFill>
                  <a:schemeClr val="accent1">
                    <a:lumMod val="40000"/>
                    <a:lumOff val="60000"/>
                  </a:schemeClr>
                </a:solidFill>
              </a:rPr>
              <a:t>The New Covenant has enduring spiritual promises (Eph. 1:3, 7; Jn. 3:16).</a:t>
            </a:r>
          </a:p>
          <a:p>
            <a:pPr lvl="1" indent="-400050">
              <a:spcBef>
                <a:spcPct val="15000"/>
              </a:spcBef>
              <a:tabLst>
                <a:tab pos="623888" algn="l"/>
              </a:tabLst>
            </a:pPr>
            <a:r>
              <a:rPr lang="en-US" altLang="en-US" sz="3000" b="1" i="1" dirty="0">
                <a:solidFill>
                  <a:schemeClr val="accent4">
                    <a:lumMod val="60000"/>
                    <a:lumOff val="40000"/>
                  </a:schemeClr>
                </a:solidFill>
              </a:rPr>
              <a:t>The First Covenant accomplished the purpose God had for it.</a:t>
            </a:r>
            <a:endParaRPr lang="en-US" altLang="en-US" sz="3200" b="1" dirty="0">
              <a:solidFill>
                <a:schemeClr val="bg1"/>
              </a:solidFill>
            </a:endParaRPr>
          </a:p>
          <a:p>
            <a:pPr marL="914400" lvl="2" indent="-285750">
              <a:spcBef>
                <a:spcPct val="15000"/>
              </a:spcBef>
              <a:tabLst>
                <a:tab pos="623888" algn="l"/>
              </a:tabLst>
            </a:pPr>
            <a:r>
              <a:rPr lang="en-US" altLang="en-US" sz="2800" b="1" dirty="0">
                <a:solidFill>
                  <a:schemeClr val="accent1">
                    <a:lumMod val="40000"/>
                    <a:lumOff val="60000"/>
                  </a:schemeClr>
                </a:solidFill>
              </a:rPr>
              <a:t>Its law was “holy, just and good” (Romans 7:12).</a:t>
            </a:r>
          </a:p>
          <a:p>
            <a:pPr marL="914400" lvl="2" indent="-285750">
              <a:spcBef>
                <a:spcPct val="15000"/>
              </a:spcBef>
              <a:tabLst>
                <a:tab pos="623888" algn="l"/>
              </a:tabLst>
            </a:pPr>
            <a:r>
              <a:rPr lang="en-US" altLang="en-US" sz="2800" b="1" dirty="0">
                <a:solidFill>
                  <a:schemeClr val="accent1">
                    <a:lumMod val="40000"/>
                    <a:lumOff val="60000"/>
                  </a:schemeClr>
                </a:solidFill>
              </a:rPr>
              <a:t>It taught man the knowledge of sin (Rom 7:7, 13).</a:t>
            </a:r>
          </a:p>
          <a:p>
            <a:pPr marL="914400" lvl="2" indent="-285750">
              <a:spcBef>
                <a:spcPct val="15000"/>
              </a:spcBef>
              <a:tabLst>
                <a:tab pos="623888" algn="l"/>
              </a:tabLst>
            </a:pPr>
            <a:r>
              <a:rPr lang="en-US" altLang="en-US" sz="2800" b="1" dirty="0">
                <a:solidFill>
                  <a:schemeClr val="accent1">
                    <a:lumMod val="40000"/>
                    <a:lumOff val="60000"/>
                  </a:schemeClr>
                </a:solidFill>
              </a:rPr>
              <a:t>It brought us to Christ (Rom. 8:3; Gal. 3:23-25).</a:t>
            </a:r>
          </a:p>
          <a:p>
            <a:pPr marL="228600" lvl="1">
              <a:spcBef>
                <a:spcPct val="15000"/>
              </a:spcBef>
              <a:tabLst>
                <a:tab pos="623888" algn="l"/>
              </a:tabLst>
            </a:pPr>
            <a:r>
              <a:rPr lang="en-US" altLang="en-US" sz="3200" b="1" dirty="0">
                <a:solidFill>
                  <a:schemeClr val="bg1"/>
                </a:solidFill>
              </a:rPr>
              <a:t>But the “fault” in the first covenant was that there was no remedy  for man’s imperfection (8:7-8a; 7:18-19; 10:1; Gal. 3:21).</a:t>
            </a:r>
          </a:p>
          <a:p>
            <a:pPr marL="0" indent="-285750">
              <a:spcBef>
                <a:spcPct val="15000"/>
              </a:spcBef>
              <a:tabLst>
                <a:tab pos="623888" algn="l"/>
              </a:tabLst>
            </a:pPr>
            <a:endParaRPr lang="en-US" altLang="en-US" sz="3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1000"/>
                                        <p:tgtEl>
                                          <p:spTgt spid="141315">
                                            <p:txEl>
                                              <p:pRg st="0" end="0"/>
                                            </p:txEl>
                                          </p:spTgt>
                                        </p:tgtEl>
                                      </p:cBhvr>
                                    </p:animEffect>
                                    <p:anim calcmode="lin" valueType="num">
                                      <p:cBhvr>
                                        <p:cTn id="8" dur="10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1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1000"/>
                                        <p:tgtEl>
                                          <p:spTgt spid="141315">
                                            <p:txEl>
                                              <p:pRg st="1" end="1"/>
                                            </p:txEl>
                                          </p:spTgt>
                                        </p:tgtEl>
                                      </p:cBhvr>
                                    </p:animEffect>
                                    <p:anim calcmode="lin" valueType="num">
                                      <p:cBhvr>
                                        <p:cTn id="13" dur="10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1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Effect transition="in" filter="fade">
                                      <p:cBhvr>
                                        <p:cTn id="19" dur="1000"/>
                                        <p:tgtEl>
                                          <p:spTgt spid="141315">
                                            <p:txEl>
                                              <p:pRg st="2" end="2"/>
                                            </p:txEl>
                                          </p:spTgt>
                                        </p:tgtEl>
                                      </p:cBhvr>
                                    </p:animEffect>
                                    <p:anim calcmode="lin" valueType="num">
                                      <p:cBhvr>
                                        <p:cTn id="20" dur="10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13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1315">
                                            <p:txEl>
                                              <p:pRg st="3" end="3"/>
                                            </p:txEl>
                                          </p:spTgt>
                                        </p:tgtEl>
                                        <p:attrNameLst>
                                          <p:attrName>style.visibility</p:attrName>
                                        </p:attrNameLst>
                                      </p:cBhvr>
                                      <p:to>
                                        <p:strVal val="visible"/>
                                      </p:to>
                                    </p:set>
                                    <p:animEffect transition="in" filter="fade">
                                      <p:cBhvr>
                                        <p:cTn id="24" dur="1000"/>
                                        <p:tgtEl>
                                          <p:spTgt spid="141315">
                                            <p:txEl>
                                              <p:pRg st="3" end="3"/>
                                            </p:txEl>
                                          </p:spTgt>
                                        </p:tgtEl>
                                      </p:cBhvr>
                                    </p:animEffect>
                                    <p:anim calcmode="lin" valueType="num">
                                      <p:cBhvr>
                                        <p:cTn id="25" dur="10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13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1315">
                                            <p:txEl>
                                              <p:pRg st="4" end="4"/>
                                            </p:txEl>
                                          </p:spTgt>
                                        </p:tgtEl>
                                        <p:attrNameLst>
                                          <p:attrName>style.visibility</p:attrName>
                                        </p:attrNameLst>
                                      </p:cBhvr>
                                      <p:to>
                                        <p:strVal val="visible"/>
                                      </p:to>
                                    </p:set>
                                    <p:animEffect transition="in" filter="fade">
                                      <p:cBhvr>
                                        <p:cTn id="29" dur="1000"/>
                                        <p:tgtEl>
                                          <p:spTgt spid="141315">
                                            <p:txEl>
                                              <p:pRg st="4" end="4"/>
                                            </p:txEl>
                                          </p:spTgt>
                                        </p:tgtEl>
                                      </p:cBhvr>
                                    </p:animEffect>
                                    <p:anim calcmode="lin" valueType="num">
                                      <p:cBhvr>
                                        <p:cTn id="30" dur="10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13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1315">
                                            <p:txEl>
                                              <p:pRg st="5" end="5"/>
                                            </p:txEl>
                                          </p:spTgt>
                                        </p:tgtEl>
                                        <p:attrNameLst>
                                          <p:attrName>style.visibility</p:attrName>
                                        </p:attrNameLst>
                                      </p:cBhvr>
                                      <p:to>
                                        <p:strVal val="visible"/>
                                      </p:to>
                                    </p:set>
                                    <p:animEffect transition="in" filter="fade">
                                      <p:cBhvr>
                                        <p:cTn id="34" dur="1000"/>
                                        <p:tgtEl>
                                          <p:spTgt spid="141315">
                                            <p:txEl>
                                              <p:pRg st="5" end="5"/>
                                            </p:txEl>
                                          </p:spTgt>
                                        </p:tgtEl>
                                      </p:cBhvr>
                                    </p:animEffect>
                                    <p:anim calcmode="lin" valueType="num">
                                      <p:cBhvr>
                                        <p:cTn id="35" dur="1000" fill="hold"/>
                                        <p:tgtEl>
                                          <p:spTgt spid="1413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131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1315">
                                            <p:txEl>
                                              <p:pRg st="6" end="6"/>
                                            </p:txEl>
                                          </p:spTgt>
                                        </p:tgtEl>
                                        <p:attrNameLst>
                                          <p:attrName>style.visibility</p:attrName>
                                        </p:attrNameLst>
                                      </p:cBhvr>
                                      <p:to>
                                        <p:strVal val="visible"/>
                                      </p:to>
                                    </p:set>
                                    <p:animEffect transition="in" filter="fade">
                                      <p:cBhvr>
                                        <p:cTn id="39" dur="1000"/>
                                        <p:tgtEl>
                                          <p:spTgt spid="141315">
                                            <p:txEl>
                                              <p:pRg st="6" end="6"/>
                                            </p:txEl>
                                          </p:spTgt>
                                        </p:tgtEl>
                                      </p:cBhvr>
                                    </p:animEffect>
                                    <p:anim calcmode="lin" valueType="num">
                                      <p:cBhvr>
                                        <p:cTn id="40" dur="1000" fill="hold"/>
                                        <p:tgtEl>
                                          <p:spTgt spid="14131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4131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1315">
                                            <p:txEl>
                                              <p:pRg st="7" end="7"/>
                                            </p:txEl>
                                          </p:spTgt>
                                        </p:tgtEl>
                                        <p:attrNameLst>
                                          <p:attrName>style.visibility</p:attrName>
                                        </p:attrNameLst>
                                      </p:cBhvr>
                                      <p:to>
                                        <p:strVal val="visible"/>
                                      </p:to>
                                    </p:set>
                                    <p:animEffect transition="in" filter="fade">
                                      <p:cBhvr>
                                        <p:cTn id="44" dur="1000"/>
                                        <p:tgtEl>
                                          <p:spTgt spid="141315">
                                            <p:txEl>
                                              <p:pRg st="7" end="7"/>
                                            </p:txEl>
                                          </p:spTgt>
                                        </p:tgtEl>
                                      </p:cBhvr>
                                    </p:animEffect>
                                    <p:anim calcmode="lin" valueType="num">
                                      <p:cBhvr>
                                        <p:cTn id="45" dur="1000" fill="hold"/>
                                        <p:tgtEl>
                                          <p:spTgt spid="14131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4131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1315">
                                            <p:txEl>
                                              <p:pRg st="8" end="8"/>
                                            </p:txEl>
                                          </p:spTgt>
                                        </p:tgtEl>
                                        <p:attrNameLst>
                                          <p:attrName>style.visibility</p:attrName>
                                        </p:attrNameLst>
                                      </p:cBhvr>
                                      <p:to>
                                        <p:strVal val="visible"/>
                                      </p:to>
                                    </p:set>
                                    <p:animEffect transition="in" filter="fade">
                                      <p:cBhvr>
                                        <p:cTn id="49" dur="1000"/>
                                        <p:tgtEl>
                                          <p:spTgt spid="141315">
                                            <p:txEl>
                                              <p:pRg st="8" end="8"/>
                                            </p:txEl>
                                          </p:spTgt>
                                        </p:tgtEl>
                                      </p:cBhvr>
                                    </p:animEffect>
                                    <p:anim calcmode="lin" valueType="num">
                                      <p:cBhvr>
                                        <p:cTn id="50" dur="1000" fill="hold"/>
                                        <p:tgtEl>
                                          <p:spTgt spid="14131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4131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1315">
                                            <p:txEl>
                                              <p:pRg st="9" end="9"/>
                                            </p:txEl>
                                          </p:spTgt>
                                        </p:tgtEl>
                                        <p:attrNameLst>
                                          <p:attrName>style.visibility</p:attrName>
                                        </p:attrNameLst>
                                      </p:cBhvr>
                                      <p:to>
                                        <p:strVal val="visible"/>
                                      </p:to>
                                    </p:set>
                                    <p:animEffect transition="in" filter="fade">
                                      <p:cBhvr>
                                        <p:cTn id="54" dur="1000"/>
                                        <p:tgtEl>
                                          <p:spTgt spid="141315">
                                            <p:txEl>
                                              <p:pRg st="9" end="9"/>
                                            </p:txEl>
                                          </p:spTgt>
                                        </p:tgtEl>
                                      </p:cBhvr>
                                    </p:animEffect>
                                    <p:anim calcmode="lin" valueType="num">
                                      <p:cBhvr>
                                        <p:cTn id="55" dur="1000" fill="hold"/>
                                        <p:tgtEl>
                                          <p:spTgt spid="14131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4131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1315">
                                            <p:txEl>
                                              <p:pRg st="10" end="10"/>
                                            </p:txEl>
                                          </p:spTgt>
                                        </p:tgtEl>
                                        <p:attrNameLst>
                                          <p:attrName>style.visibility</p:attrName>
                                        </p:attrNameLst>
                                      </p:cBhvr>
                                      <p:to>
                                        <p:strVal val="visible"/>
                                      </p:to>
                                    </p:set>
                                    <p:animEffect transition="in" filter="fade">
                                      <p:cBhvr>
                                        <p:cTn id="61" dur="1000"/>
                                        <p:tgtEl>
                                          <p:spTgt spid="141315">
                                            <p:txEl>
                                              <p:pRg st="10" end="10"/>
                                            </p:txEl>
                                          </p:spTgt>
                                        </p:tgtEl>
                                      </p:cBhvr>
                                    </p:animEffect>
                                    <p:anim calcmode="lin" valueType="num">
                                      <p:cBhvr>
                                        <p:cTn id="62" dur="1000" fill="hold"/>
                                        <p:tgtEl>
                                          <p:spTgt spid="14131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4131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CFACEF2-07A0-4C1D-ABB9-04C68BA241DF}"/>
              </a:ext>
            </a:extLst>
          </p:cNvPr>
          <p:cNvSpPr>
            <a:spLocks noGrp="1" noChangeArrowheads="1"/>
          </p:cNvSpPr>
          <p:nvPr>
            <p:ph type="title"/>
          </p:nvPr>
        </p:nvSpPr>
        <p:spPr>
          <a:xfrm>
            <a:off x="485775" y="365125"/>
            <a:ext cx="11430000" cy="1325563"/>
          </a:xfrm>
        </p:spPr>
        <p:txBody>
          <a:bodyPr/>
          <a:lstStyle/>
          <a:p>
            <a:pPr algn="ctr">
              <a:lnSpc>
                <a:spcPct val="80000"/>
              </a:lnSpc>
            </a:pPr>
            <a:r>
              <a:rPr lang="en-US" altLang="en-US" sz="4000" b="1" dirty="0">
                <a:solidFill>
                  <a:schemeClr val="bg1"/>
                </a:solidFill>
              </a:rPr>
              <a:t>The Prophetic Purpose of the New Covenant</a:t>
            </a:r>
            <a:endParaRPr lang="en-US" altLang="en-US" sz="3200" b="1" dirty="0">
              <a:solidFill>
                <a:schemeClr val="bg1"/>
              </a:solidFill>
            </a:endParaRPr>
          </a:p>
        </p:txBody>
      </p:sp>
      <p:sp>
        <p:nvSpPr>
          <p:cNvPr id="145411" name="Rectangle 3">
            <a:extLst>
              <a:ext uri="{FF2B5EF4-FFF2-40B4-BE49-F238E27FC236}">
                <a16:creationId xmlns:a16="http://schemas.microsoft.com/office/drawing/2014/main" id="{EF8B7B3B-8307-45BD-A27E-983970C3CA2A}"/>
              </a:ext>
            </a:extLst>
          </p:cNvPr>
          <p:cNvSpPr>
            <a:spLocks noGrp="1" noChangeArrowheads="1"/>
          </p:cNvSpPr>
          <p:nvPr>
            <p:ph type="body" idx="1"/>
          </p:nvPr>
        </p:nvSpPr>
        <p:spPr>
          <a:xfrm>
            <a:off x="685799" y="1447800"/>
            <a:ext cx="11229975" cy="5410200"/>
          </a:xfrm>
        </p:spPr>
        <p:txBody>
          <a:bodyPr>
            <a:normAutofit/>
          </a:bodyPr>
          <a:lstStyle/>
          <a:p>
            <a:pPr marL="231775" indent="-231775"/>
            <a:r>
              <a:rPr lang="en-US" altLang="en-US" sz="3200" b="1" dirty="0">
                <a:solidFill>
                  <a:schemeClr val="bg1"/>
                </a:solidFill>
              </a:rPr>
              <a:t>The New Covenant was promised by God 		                  (Hebrews 8:8-12 </a:t>
            </a:r>
            <a:r>
              <a:rPr lang="en-US" altLang="en-US" sz="3200" b="1" dirty="0">
                <a:solidFill>
                  <a:schemeClr val="bg1"/>
                </a:solidFill>
                <a:sym typeface="Wingdings" panose="05000000000000000000" pitchFamily="2" charset="2"/>
              </a:rPr>
              <a:t> Jeremiah 31:31-34).</a:t>
            </a:r>
          </a:p>
          <a:p>
            <a:pPr marL="231775" indent="-231775"/>
            <a:r>
              <a:rPr lang="en-US" altLang="en-US" sz="3200" b="1" dirty="0">
                <a:solidFill>
                  <a:schemeClr val="bg1"/>
                </a:solidFill>
              </a:rPr>
              <a:t>It would be made “with the house of Israel and with the house of Judah” (8:8).</a:t>
            </a:r>
          </a:p>
          <a:p>
            <a:pPr marL="623888" lvl="1" indent="-274638"/>
            <a:r>
              <a:rPr lang="en-US" altLang="en-US" sz="2800" b="1" i="1" dirty="0">
                <a:solidFill>
                  <a:schemeClr val="accent4">
                    <a:lumMod val="60000"/>
                    <a:lumOff val="40000"/>
                  </a:schemeClr>
                </a:solidFill>
              </a:rPr>
              <a:t>Just as the promises to the seed of Abraham had spiritual fulfillment, (Heb. 2:16; Rom. 4:13-16; Gal, 3:29), these promises would be for  spiritual Israel (Gal. 6:15-16).</a:t>
            </a:r>
          </a:p>
          <a:p>
            <a:pPr marL="231775" indent="-231775"/>
            <a:r>
              <a:rPr lang="en-US" altLang="en-US" sz="3200" b="1" dirty="0">
                <a:solidFill>
                  <a:schemeClr val="bg1"/>
                </a:solidFill>
              </a:rPr>
              <a:t>The New is unlike the Old in key ways (8:9).</a:t>
            </a:r>
          </a:p>
          <a:p>
            <a:pPr marL="623888" lvl="1" indent="-274638"/>
            <a:r>
              <a:rPr lang="en-US" altLang="en-US" sz="2800" b="1" i="1" dirty="0">
                <a:solidFill>
                  <a:schemeClr val="accent4">
                    <a:lumMod val="60000"/>
                    <a:lumOff val="40000"/>
                  </a:schemeClr>
                </a:solidFill>
              </a:rPr>
              <a:t>“They did not continue in my Covenant.” </a:t>
            </a:r>
          </a:p>
          <a:p>
            <a:pPr marL="623888" lvl="1" indent="-274638"/>
            <a:r>
              <a:rPr lang="en-US" altLang="en-US" sz="2800" b="1" i="1" dirty="0">
                <a:solidFill>
                  <a:schemeClr val="accent4">
                    <a:lumMod val="60000"/>
                    <a:lumOff val="40000"/>
                  </a:schemeClr>
                </a:solidFill>
              </a:rPr>
              <a:t>“I  disregarded them” (cf. Jeremiah 2:5-13).</a:t>
            </a:r>
          </a:p>
          <a:p>
            <a:pPr marL="166688" indent="-274638"/>
            <a:endParaRPr lang="en-US" altLang="en-US" sz="3200" b="1" i="1" dirty="0">
              <a:solidFill>
                <a:schemeClr val="accent4">
                  <a:lumMod val="60000"/>
                  <a:lumOff val="40000"/>
                </a:schemeClr>
              </a:solidFill>
            </a:endParaRPr>
          </a:p>
          <a:p>
            <a:pPr marL="623888" lvl="1" indent="-274638"/>
            <a:endParaRPr lang="en-US" altLang="en-US"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1000"/>
                                        <p:tgtEl>
                                          <p:spTgt spid="145411">
                                            <p:txEl>
                                              <p:pRg st="0" end="0"/>
                                            </p:txEl>
                                          </p:spTgt>
                                        </p:tgtEl>
                                      </p:cBhvr>
                                    </p:animEffect>
                                    <p:anim calcmode="lin" valueType="num">
                                      <p:cBhvr>
                                        <p:cTn id="8" dur="10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5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5411">
                                            <p:txEl>
                                              <p:pRg st="1" end="1"/>
                                            </p:txEl>
                                          </p:spTgt>
                                        </p:tgtEl>
                                        <p:attrNameLst>
                                          <p:attrName>style.visibility</p:attrName>
                                        </p:attrNameLst>
                                      </p:cBhvr>
                                      <p:to>
                                        <p:strVal val="visible"/>
                                      </p:to>
                                    </p:set>
                                    <p:animEffect transition="in" filter="fade">
                                      <p:cBhvr>
                                        <p:cTn id="14" dur="1000"/>
                                        <p:tgtEl>
                                          <p:spTgt spid="145411">
                                            <p:txEl>
                                              <p:pRg st="1" end="1"/>
                                            </p:txEl>
                                          </p:spTgt>
                                        </p:tgtEl>
                                      </p:cBhvr>
                                    </p:animEffect>
                                    <p:anim calcmode="lin" valueType="num">
                                      <p:cBhvr>
                                        <p:cTn id="15" dur="10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54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Effect transition="in" filter="fade">
                                      <p:cBhvr>
                                        <p:cTn id="19" dur="1000"/>
                                        <p:tgtEl>
                                          <p:spTgt spid="145411">
                                            <p:txEl>
                                              <p:pRg st="2" end="2"/>
                                            </p:txEl>
                                          </p:spTgt>
                                        </p:tgtEl>
                                      </p:cBhvr>
                                    </p:animEffect>
                                    <p:anim calcmode="lin" valueType="num">
                                      <p:cBhvr>
                                        <p:cTn id="20" dur="10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5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5411">
                                            <p:txEl>
                                              <p:pRg st="3" end="3"/>
                                            </p:txEl>
                                          </p:spTgt>
                                        </p:tgtEl>
                                        <p:attrNameLst>
                                          <p:attrName>style.visibility</p:attrName>
                                        </p:attrNameLst>
                                      </p:cBhvr>
                                      <p:to>
                                        <p:strVal val="visible"/>
                                      </p:to>
                                    </p:set>
                                    <p:animEffect transition="in" filter="fade">
                                      <p:cBhvr>
                                        <p:cTn id="26" dur="1000"/>
                                        <p:tgtEl>
                                          <p:spTgt spid="145411">
                                            <p:txEl>
                                              <p:pRg st="3" end="3"/>
                                            </p:txEl>
                                          </p:spTgt>
                                        </p:tgtEl>
                                      </p:cBhvr>
                                    </p:animEffect>
                                    <p:anim calcmode="lin" valueType="num">
                                      <p:cBhvr>
                                        <p:cTn id="27" dur="10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54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5411">
                                            <p:txEl>
                                              <p:pRg st="4" end="4"/>
                                            </p:txEl>
                                          </p:spTgt>
                                        </p:tgtEl>
                                        <p:attrNameLst>
                                          <p:attrName>style.visibility</p:attrName>
                                        </p:attrNameLst>
                                      </p:cBhvr>
                                      <p:to>
                                        <p:strVal val="visible"/>
                                      </p:to>
                                    </p:set>
                                    <p:animEffect transition="in" filter="fade">
                                      <p:cBhvr>
                                        <p:cTn id="31" dur="1000"/>
                                        <p:tgtEl>
                                          <p:spTgt spid="145411">
                                            <p:txEl>
                                              <p:pRg st="4" end="4"/>
                                            </p:txEl>
                                          </p:spTgt>
                                        </p:tgtEl>
                                      </p:cBhvr>
                                    </p:animEffect>
                                    <p:anim calcmode="lin" valueType="num">
                                      <p:cBhvr>
                                        <p:cTn id="32" dur="10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54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5411">
                                            <p:txEl>
                                              <p:pRg st="5" end="5"/>
                                            </p:txEl>
                                          </p:spTgt>
                                        </p:tgtEl>
                                        <p:attrNameLst>
                                          <p:attrName>style.visibility</p:attrName>
                                        </p:attrNameLst>
                                      </p:cBhvr>
                                      <p:to>
                                        <p:strVal val="visible"/>
                                      </p:to>
                                    </p:set>
                                    <p:animEffect transition="in" filter="fade">
                                      <p:cBhvr>
                                        <p:cTn id="36" dur="1000"/>
                                        <p:tgtEl>
                                          <p:spTgt spid="145411">
                                            <p:txEl>
                                              <p:pRg st="5" end="5"/>
                                            </p:txEl>
                                          </p:spTgt>
                                        </p:tgtEl>
                                      </p:cBhvr>
                                    </p:animEffect>
                                    <p:anim calcmode="lin" valueType="num">
                                      <p:cBhvr>
                                        <p:cTn id="37" dur="10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5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43EE8777-B81D-4EBA-A54D-DD1680B5907B}"/>
              </a:ext>
            </a:extLst>
          </p:cNvPr>
          <p:cNvSpPr>
            <a:spLocks noGrp="1" noChangeArrowheads="1"/>
          </p:cNvSpPr>
          <p:nvPr>
            <p:ph type="title"/>
          </p:nvPr>
        </p:nvSpPr>
        <p:spPr>
          <a:xfrm>
            <a:off x="647700" y="152400"/>
            <a:ext cx="11125200" cy="1295400"/>
          </a:xfrm>
        </p:spPr>
        <p:txBody>
          <a:bodyPr/>
          <a:lstStyle/>
          <a:p>
            <a:pPr>
              <a:lnSpc>
                <a:spcPct val="80000"/>
              </a:lnSpc>
            </a:pPr>
            <a:r>
              <a:rPr lang="en-US" altLang="en-US" sz="4000" b="1" dirty="0">
                <a:solidFill>
                  <a:schemeClr val="bg1"/>
                </a:solidFill>
              </a:rPr>
              <a:t>The Better Blessings of The New Covenant</a:t>
            </a:r>
            <a:r>
              <a:rPr lang="en-US" altLang="en-US" sz="4000" b="1" dirty="0"/>
              <a:t>”</a:t>
            </a:r>
            <a:r>
              <a:rPr lang="en-US" altLang="en-US" dirty="0"/>
              <a:t> </a:t>
            </a:r>
            <a:endParaRPr lang="en-US" altLang="en-US" sz="3600" dirty="0">
              <a:solidFill>
                <a:srgbClr val="990000"/>
              </a:solidFill>
            </a:endParaRPr>
          </a:p>
        </p:txBody>
      </p:sp>
      <p:sp>
        <p:nvSpPr>
          <p:cNvPr id="147459" name="Rectangle 3">
            <a:extLst>
              <a:ext uri="{FF2B5EF4-FFF2-40B4-BE49-F238E27FC236}">
                <a16:creationId xmlns:a16="http://schemas.microsoft.com/office/drawing/2014/main" id="{FBBD3AA8-3EE0-42DC-A8E7-2A7C85FF6456}"/>
              </a:ext>
            </a:extLst>
          </p:cNvPr>
          <p:cNvSpPr>
            <a:spLocks noGrp="1" noChangeArrowheads="1"/>
          </p:cNvSpPr>
          <p:nvPr>
            <p:ph type="body" idx="1"/>
          </p:nvPr>
        </p:nvSpPr>
        <p:spPr>
          <a:xfrm>
            <a:off x="628650" y="1257300"/>
            <a:ext cx="10915650" cy="5753100"/>
          </a:xfrm>
        </p:spPr>
        <p:txBody>
          <a:bodyPr>
            <a:normAutofit/>
          </a:bodyPr>
          <a:lstStyle/>
          <a:p>
            <a:pPr marL="234950" indent="-234950"/>
            <a:r>
              <a:rPr lang="en-US" altLang="en-US" sz="3000" b="1" dirty="0">
                <a:solidFill>
                  <a:schemeClr val="bg1"/>
                </a:solidFill>
              </a:rPr>
              <a:t>God’s laws would be put in the minds and written on the hearts from the outset (8:10a).</a:t>
            </a:r>
          </a:p>
          <a:p>
            <a:pPr marL="234950" indent="-234950"/>
            <a:r>
              <a:rPr lang="en-US" altLang="en-US" sz="3000" b="1" dirty="0">
                <a:solidFill>
                  <a:schemeClr val="bg1"/>
                </a:solidFill>
              </a:rPr>
              <a:t>The Lord and His people would be with one another (8:10b).</a:t>
            </a:r>
          </a:p>
          <a:p>
            <a:pPr marL="623888" lvl="1" indent="-274638"/>
            <a:r>
              <a:rPr lang="en-US" altLang="en-US" sz="2800" b="1" i="1" dirty="0">
                <a:solidFill>
                  <a:schemeClr val="accent4">
                    <a:lumMod val="60000"/>
                    <a:lumOff val="40000"/>
                  </a:schemeClr>
                </a:solidFill>
              </a:rPr>
              <a:t>A holy God dwells among His holy people  (2 Cor. 6:16-18). </a:t>
            </a:r>
          </a:p>
          <a:p>
            <a:pPr marL="234950" indent="-234950"/>
            <a:r>
              <a:rPr lang="en-US" altLang="en-US" sz="3000" b="1" dirty="0">
                <a:solidFill>
                  <a:schemeClr val="bg1"/>
                </a:solidFill>
              </a:rPr>
              <a:t>Knowledge of God will be possessed by every participant in the covenant. (8:11).</a:t>
            </a:r>
          </a:p>
          <a:p>
            <a:pPr marL="234950" indent="-234950"/>
            <a:r>
              <a:rPr lang="en-US" altLang="en-US" sz="3000" b="1" dirty="0">
                <a:solidFill>
                  <a:schemeClr val="bg1"/>
                </a:solidFill>
              </a:rPr>
              <a:t>Mercy and Forgiveness are full and free (8:12).</a:t>
            </a:r>
          </a:p>
          <a:p>
            <a:pPr marL="623888" lvl="1" indent="-274638"/>
            <a:r>
              <a:rPr lang="en-US" altLang="en-US" sz="2800" b="1" i="1" dirty="0">
                <a:solidFill>
                  <a:schemeClr val="accent4">
                    <a:lumMod val="60000"/>
                    <a:lumOff val="40000"/>
                  </a:schemeClr>
                </a:solidFill>
              </a:rPr>
              <a:t>The Lord “will remember” our sins “no more.”</a:t>
            </a:r>
          </a:p>
          <a:p>
            <a:pPr marL="973138" lvl="2" indent="-234950"/>
            <a:r>
              <a:rPr lang="en-US" altLang="en-US" sz="2800" b="1" dirty="0">
                <a:solidFill>
                  <a:schemeClr val="accent1">
                    <a:lumMod val="40000"/>
                    <a:lumOff val="60000"/>
                  </a:schemeClr>
                </a:solidFill>
              </a:rPr>
              <a:t>This stands in contrast to the Old Covenant in which there was a yearly reminder of sins (Hebrews 10:2-3).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1000"/>
                                        <p:tgtEl>
                                          <p:spTgt spid="147459">
                                            <p:txEl>
                                              <p:pRg st="0" end="0"/>
                                            </p:txEl>
                                          </p:spTgt>
                                        </p:tgtEl>
                                      </p:cBhvr>
                                    </p:animEffect>
                                    <p:anim calcmode="lin" valueType="num">
                                      <p:cBhvr>
                                        <p:cTn id="8" dur="1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7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59">
                                            <p:txEl>
                                              <p:pRg st="1" end="1"/>
                                            </p:txEl>
                                          </p:spTgt>
                                        </p:tgtEl>
                                        <p:attrNameLst>
                                          <p:attrName>style.visibility</p:attrName>
                                        </p:attrNameLst>
                                      </p:cBhvr>
                                      <p:to>
                                        <p:strVal val="visible"/>
                                      </p:to>
                                    </p:set>
                                    <p:animEffect transition="in" filter="fade">
                                      <p:cBhvr>
                                        <p:cTn id="14" dur="1000"/>
                                        <p:tgtEl>
                                          <p:spTgt spid="147459">
                                            <p:txEl>
                                              <p:pRg st="1" end="1"/>
                                            </p:txEl>
                                          </p:spTgt>
                                        </p:tgtEl>
                                      </p:cBhvr>
                                    </p:animEffect>
                                    <p:anim calcmode="lin" valueType="num">
                                      <p:cBhvr>
                                        <p:cTn id="15"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745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Effect transition="in" filter="fade">
                                      <p:cBhvr>
                                        <p:cTn id="19" dur="1000"/>
                                        <p:tgtEl>
                                          <p:spTgt spid="147459">
                                            <p:txEl>
                                              <p:pRg st="2" end="2"/>
                                            </p:txEl>
                                          </p:spTgt>
                                        </p:tgtEl>
                                      </p:cBhvr>
                                    </p:animEffect>
                                    <p:anim calcmode="lin" valueType="num">
                                      <p:cBhvr>
                                        <p:cTn id="20"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7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7459">
                                            <p:txEl>
                                              <p:pRg st="3" end="3"/>
                                            </p:txEl>
                                          </p:spTgt>
                                        </p:tgtEl>
                                        <p:attrNameLst>
                                          <p:attrName>style.visibility</p:attrName>
                                        </p:attrNameLst>
                                      </p:cBhvr>
                                      <p:to>
                                        <p:strVal val="visible"/>
                                      </p:to>
                                    </p:set>
                                    <p:animEffect transition="in" filter="fade">
                                      <p:cBhvr>
                                        <p:cTn id="26" dur="1000"/>
                                        <p:tgtEl>
                                          <p:spTgt spid="147459">
                                            <p:txEl>
                                              <p:pRg st="3" end="3"/>
                                            </p:txEl>
                                          </p:spTgt>
                                        </p:tgtEl>
                                      </p:cBhvr>
                                    </p:animEffect>
                                    <p:anim calcmode="lin" valueType="num">
                                      <p:cBhvr>
                                        <p:cTn id="27"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7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7459">
                                            <p:txEl>
                                              <p:pRg st="4" end="4"/>
                                            </p:txEl>
                                          </p:spTgt>
                                        </p:tgtEl>
                                        <p:attrNameLst>
                                          <p:attrName>style.visibility</p:attrName>
                                        </p:attrNameLst>
                                      </p:cBhvr>
                                      <p:to>
                                        <p:strVal val="visible"/>
                                      </p:to>
                                    </p:set>
                                    <p:animEffect transition="in" filter="fade">
                                      <p:cBhvr>
                                        <p:cTn id="33" dur="1000"/>
                                        <p:tgtEl>
                                          <p:spTgt spid="147459">
                                            <p:txEl>
                                              <p:pRg st="4" end="4"/>
                                            </p:txEl>
                                          </p:spTgt>
                                        </p:tgtEl>
                                      </p:cBhvr>
                                    </p:animEffect>
                                    <p:anim calcmode="lin" valueType="num">
                                      <p:cBhvr>
                                        <p:cTn id="34" dur="10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745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7459">
                                            <p:txEl>
                                              <p:pRg st="5" end="5"/>
                                            </p:txEl>
                                          </p:spTgt>
                                        </p:tgtEl>
                                        <p:attrNameLst>
                                          <p:attrName>style.visibility</p:attrName>
                                        </p:attrNameLst>
                                      </p:cBhvr>
                                      <p:to>
                                        <p:strVal val="visible"/>
                                      </p:to>
                                    </p:set>
                                    <p:animEffect transition="in" filter="fade">
                                      <p:cBhvr>
                                        <p:cTn id="38" dur="1000"/>
                                        <p:tgtEl>
                                          <p:spTgt spid="147459">
                                            <p:txEl>
                                              <p:pRg st="5" end="5"/>
                                            </p:txEl>
                                          </p:spTgt>
                                        </p:tgtEl>
                                      </p:cBhvr>
                                    </p:animEffect>
                                    <p:anim calcmode="lin" valueType="num">
                                      <p:cBhvr>
                                        <p:cTn id="39" dur="10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4745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7459">
                                            <p:txEl>
                                              <p:pRg st="6" end="6"/>
                                            </p:txEl>
                                          </p:spTgt>
                                        </p:tgtEl>
                                        <p:attrNameLst>
                                          <p:attrName>style.visibility</p:attrName>
                                        </p:attrNameLst>
                                      </p:cBhvr>
                                      <p:to>
                                        <p:strVal val="visible"/>
                                      </p:to>
                                    </p:set>
                                    <p:animEffect transition="in" filter="fade">
                                      <p:cBhvr>
                                        <p:cTn id="43" dur="1000"/>
                                        <p:tgtEl>
                                          <p:spTgt spid="147459">
                                            <p:txEl>
                                              <p:pRg st="6" end="6"/>
                                            </p:txEl>
                                          </p:spTgt>
                                        </p:tgtEl>
                                      </p:cBhvr>
                                    </p:animEffect>
                                    <p:anim calcmode="lin" valueType="num">
                                      <p:cBhvr>
                                        <p:cTn id="44" dur="10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474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2B98BFD-07D8-4B53-BCD6-750955728161}"/>
              </a:ext>
            </a:extLst>
          </p:cNvPr>
          <p:cNvSpPr>
            <a:spLocks noGrp="1" noChangeArrowheads="1"/>
          </p:cNvSpPr>
          <p:nvPr>
            <p:ph type="title"/>
          </p:nvPr>
        </p:nvSpPr>
        <p:spPr>
          <a:xfrm>
            <a:off x="871538" y="152400"/>
            <a:ext cx="10448924" cy="1295400"/>
          </a:xfrm>
        </p:spPr>
        <p:txBody>
          <a:bodyPr>
            <a:normAutofit/>
          </a:bodyPr>
          <a:lstStyle/>
          <a:p>
            <a:pPr>
              <a:lnSpc>
                <a:spcPct val="80000"/>
              </a:lnSpc>
            </a:pPr>
            <a:r>
              <a:rPr lang="en-US" altLang="en-US" sz="4000" b="1" dirty="0">
                <a:solidFill>
                  <a:schemeClr val="bg1"/>
                </a:solidFill>
              </a:rPr>
              <a:t>The First Covenant is made Old, Obsolete and Vanishes Away </a:t>
            </a:r>
          </a:p>
        </p:txBody>
      </p:sp>
      <p:sp>
        <p:nvSpPr>
          <p:cNvPr id="149507" name="Rectangle 3">
            <a:extLst>
              <a:ext uri="{FF2B5EF4-FFF2-40B4-BE49-F238E27FC236}">
                <a16:creationId xmlns:a16="http://schemas.microsoft.com/office/drawing/2014/main" id="{5CCC9648-20CF-4995-8F76-7B900B2DDD22}"/>
              </a:ext>
            </a:extLst>
          </p:cNvPr>
          <p:cNvSpPr>
            <a:spLocks noGrp="1" noChangeArrowheads="1"/>
          </p:cNvSpPr>
          <p:nvPr>
            <p:ph type="body" idx="1"/>
          </p:nvPr>
        </p:nvSpPr>
        <p:spPr>
          <a:xfrm>
            <a:off x="871538" y="1447800"/>
            <a:ext cx="10972800" cy="5562600"/>
          </a:xfrm>
        </p:spPr>
        <p:txBody>
          <a:bodyPr>
            <a:normAutofit/>
          </a:bodyPr>
          <a:lstStyle/>
          <a:p>
            <a:pPr marL="234950" indent="-234950"/>
            <a:r>
              <a:rPr lang="en-US" altLang="en-US" sz="3200" b="1" dirty="0">
                <a:solidFill>
                  <a:schemeClr val="bg1"/>
                </a:solidFill>
              </a:rPr>
              <a:t>The New Covenant makes the First Covenant obsolete (8:13).</a:t>
            </a:r>
          </a:p>
          <a:p>
            <a:pPr marL="623888" lvl="1" indent="-274638"/>
            <a:r>
              <a:rPr lang="en-US" altLang="en-US" sz="2800" b="1" i="1" dirty="0">
                <a:solidFill>
                  <a:schemeClr val="accent4">
                    <a:lumMod val="60000"/>
                    <a:lumOff val="40000"/>
                  </a:schemeClr>
                </a:solidFill>
              </a:rPr>
              <a:t>“New” here is translated from “</a:t>
            </a:r>
            <a:r>
              <a:rPr lang="en-US" altLang="en-US" sz="2800" b="1" i="1" dirty="0" err="1">
                <a:solidFill>
                  <a:schemeClr val="accent4">
                    <a:lumMod val="60000"/>
                    <a:lumOff val="40000"/>
                  </a:schemeClr>
                </a:solidFill>
              </a:rPr>
              <a:t>kainos</a:t>
            </a:r>
            <a:r>
              <a:rPr lang="en-US" altLang="en-US" sz="2800" b="1" i="1" dirty="0">
                <a:solidFill>
                  <a:schemeClr val="accent4">
                    <a:lumMod val="60000"/>
                    <a:lumOff val="40000"/>
                  </a:schemeClr>
                </a:solidFill>
              </a:rPr>
              <a:t>” (κα</a:t>
            </a:r>
            <a:r>
              <a:rPr lang="en-US" altLang="en-US" sz="2800" b="1" i="1" dirty="0" err="1">
                <a:solidFill>
                  <a:schemeClr val="accent4">
                    <a:lumMod val="60000"/>
                    <a:lumOff val="40000"/>
                  </a:schemeClr>
                </a:solidFill>
              </a:rPr>
              <a:t>ινός</a:t>
            </a:r>
            <a:r>
              <a:rPr lang="en-US" altLang="en-US" sz="2800" b="1" i="1" dirty="0">
                <a:solidFill>
                  <a:schemeClr val="accent4">
                    <a:lumMod val="60000"/>
                    <a:lumOff val="40000"/>
                  </a:schemeClr>
                </a:solidFill>
              </a:rPr>
              <a:t>) and refers to a thing’s substance – “a new kind, unprecedented, novel…unheard of” (Thayer).</a:t>
            </a:r>
          </a:p>
          <a:p>
            <a:pPr marL="623888" lvl="1" indent="-274638"/>
            <a:r>
              <a:rPr lang="en-US" altLang="en-US" sz="2800" b="1" i="1" dirty="0">
                <a:solidFill>
                  <a:schemeClr val="accent4">
                    <a:lumMod val="60000"/>
                    <a:lumOff val="40000"/>
                  </a:schemeClr>
                </a:solidFill>
              </a:rPr>
              <a:t>In Hebrews 12:24, “new” is from “</a:t>
            </a:r>
            <a:r>
              <a:rPr lang="en-US" altLang="en-US" sz="2800" b="1" i="1" dirty="0" err="1">
                <a:solidFill>
                  <a:schemeClr val="accent4">
                    <a:lumMod val="60000"/>
                    <a:lumOff val="40000"/>
                  </a:schemeClr>
                </a:solidFill>
              </a:rPr>
              <a:t>neos</a:t>
            </a:r>
            <a:r>
              <a:rPr lang="en-US" altLang="en-US" sz="2800" b="1" i="1" dirty="0">
                <a:solidFill>
                  <a:schemeClr val="accent4">
                    <a:lumMod val="60000"/>
                    <a:lumOff val="40000"/>
                  </a:schemeClr>
                </a:solidFill>
              </a:rPr>
              <a:t>” (</a:t>
            </a:r>
            <a:r>
              <a:rPr lang="en-US" altLang="en-US" sz="2800" b="1" i="1" dirty="0" err="1">
                <a:solidFill>
                  <a:schemeClr val="accent4">
                    <a:lumMod val="60000"/>
                    <a:lumOff val="40000"/>
                  </a:schemeClr>
                </a:solidFill>
              </a:rPr>
              <a:t>νέος</a:t>
            </a:r>
            <a:r>
              <a:rPr lang="en-US" altLang="en-US" sz="2800" b="1" i="1" dirty="0">
                <a:solidFill>
                  <a:schemeClr val="accent4">
                    <a:lumMod val="60000"/>
                    <a:lumOff val="40000"/>
                  </a:schemeClr>
                </a:solidFill>
              </a:rPr>
              <a:t>) which refers to new with respect to freshness, “regenerate” (Strong) or “recently born” (Thayer).</a:t>
            </a:r>
          </a:p>
          <a:p>
            <a:pPr marL="623888" lvl="1" indent="-274638"/>
            <a:r>
              <a:rPr lang="en-US" altLang="en-US" sz="2800" b="1" i="1" dirty="0">
                <a:solidFill>
                  <a:schemeClr val="accent4">
                    <a:lumMod val="60000"/>
                    <a:lumOff val="40000"/>
                  </a:schemeClr>
                </a:solidFill>
              </a:rPr>
              <a:t>“Obsolete” means “worn out” (Strong).</a:t>
            </a:r>
          </a:p>
          <a:p>
            <a:pPr marL="234950" indent="-234950"/>
            <a:r>
              <a:rPr lang="en-US" altLang="en-US" sz="3200" b="1" dirty="0">
                <a:solidFill>
                  <a:schemeClr val="bg1"/>
                </a:solidFill>
              </a:rPr>
              <a:t>The Old is “ready to vanish away.”</a:t>
            </a:r>
          </a:p>
          <a:p>
            <a:pPr marL="623888" lvl="1" indent="-274638"/>
            <a:r>
              <a:rPr lang="en-US" altLang="en-US" sz="2800" b="1" dirty="0">
                <a:solidFill>
                  <a:schemeClr val="bg1"/>
                </a:solidFill>
              </a:rPr>
              <a:t>Having been nailed to the cross (Col. 2:14).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anim calcmode="lin" valueType="num">
                                      <p:cBhvr>
                                        <p:cTn id="8"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95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fade">
                                      <p:cBhvr>
                                        <p:cTn id="12" dur="1000"/>
                                        <p:tgtEl>
                                          <p:spTgt spid="149507">
                                            <p:txEl>
                                              <p:pRg st="1" end="1"/>
                                            </p:txEl>
                                          </p:spTgt>
                                        </p:tgtEl>
                                      </p:cBhvr>
                                    </p:animEffect>
                                    <p:anim calcmode="lin" valueType="num">
                                      <p:cBhvr>
                                        <p:cTn id="13"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950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fade">
                                      <p:cBhvr>
                                        <p:cTn id="17" dur="1000"/>
                                        <p:tgtEl>
                                          <p:spTgt spid="149507">
                                            <p:txEl>
                                              <p:pRg st="2" end="2"/>
                                            </p:txEl>
                                          </p:spTgt>
                                        </p:tgtEl>
                                      </p:cBhvr>
                                    </p:animEffect>
                                    <p:anim calcmode="lin" valueType="num">
                                      <p:cBhvr>
                                        <p:cTn id="18"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950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fade">
                                      <p:cBhvr>
                                        <p:cTn id="22" dur="1000"/>
                                        <p:tgtEl>
                                          <p:spTgt spid="149507">
                                            <p:txEl>
                                              <p:pRg st="3" end="3"/>
                                            </p:txEl>
                                          </p:spTgt>
                                        </p:tgtEl>
                                      </p:cBhvr>
                                    </p:animEffect>
                                    <p:anim calcmode="lin" valueType="num">
                                      <p:cBhvr>
                                        <p:cTn id="23"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9507">
                                            <p:txEl>
                                              <p:pRg st="4" end="4"/>
                                            </p:txEl>
                                          </p:spTgt>
                                        </p:tgtEl>
                                        <p:attrNameLst>
                                          <p:attrName>style.visibility</p:attrName>
                                        </p:attrNameLst>
                                      </p:cBhvr>
                                      <p:to>
                                        <p:strVal val="visible"/>
                                      </p:to>
                                    </p:set>
                                    <p:animEffect transition="in" filter="fade">
                                      <p:cBhvr>
                                        <p:cTn id="29" dur="1000"/>
                                        <p:tgtEl>
                                          <p:spTgt spid="149507">
                                            <p:txEl>
                                              <p:pRg st="4" end="4"/>
                                            </p:txEl>
                                          </p:spTgt>
                                        </p:tgtEl>
                                      </p:cBhvr>
                                    </p:animEffect>
                                    <p:anim calcmode="lin" valueType="num">
                                      <p:cBhvr>
                                        <p:cTn id="30"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950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9507">
                                            <p:txEl>
                                              <p:pRg st="5" end="5"/>
                                            </p:txEl>
                                          </p:spTgt>
                                        </p:tgtEl>
                                        <p:attrNameLst>
                                          <p:attrName>style.visibility</p:attrName>
                                        </p:attrNameLst>
                                      </p:cBhvr>
                                      <p:to>
                                        <p:strVal val="visible"/>
                                      </p:to>
                                    </p:set>
                                    <p:animEffect transition="in" filter="fade">
                                      <p:cBhvr>
                                        <p:cTn id="34" dur="1000"/>
                                        <p:tgtEl>
                                          <p:spTgt spid="149507">
                                            <p:txEl>
                                              <p:pRg st="5" end="5"/>
                                            </p:txEl>
                                          </p:spTgt>
                                        </p:tgtEl>
                                      </p:cBhvr>
                                    </p:animEffect>
                                    <p:anim calcmode="lin" valueType="num">
                                      <p:cBhvr>
                                        <p:cTn id="35"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9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rPr>
              <a:t>Jesus Christ is our High Priest after the order of Melchizedek – a Kingly Priest, who is God’s eternal Son.</a:t>
            </a:r>
          </a:p>
          <a:p>
            <a:r>
              <a:rPr lang="en-US" sz="3200" b="1" dirty="0">
                <a:solidFill>
                  <a:schemeClr val="bg1"/>
                </a:solidFill>
              </a:rPr>
              <a:t>Biblical </a:t>
            </a:r>
            <a:r>
              <a:rPr lang="en-US" sz="3200" b="1" dirty="0">
                <a:solidFill>
                  <a:schemeClr val="bg1"/>
                </a:solidFill>
                <a:effectLst>
                  <a:glow rad="228600">
                    <a:schemeClr val="accent2">
                      <a:satMod val="175000"/>
                      <a:alpha val="40000"/>
                    </a:schemeClr>
                  </a:glow>
                </a:effectLst>
              </a:rPr>
              <a:t>silence</a:t>
            </a:r>
            <a:r>
              <a:rPr lang="en-US" sz="3200" b="1" dirty="0">
                <a:solidFill>
                  <a:schemeClr val="bg1"/>
                </a:solidFill>
              </a:rPr>
              <a:t> does </a:t>
            </a:r>
            <a:r>
              <a:rPr lang="en-US" sz="3200" b="1" dirty="0">
                <a:solidFill>
                  <a:schemeClr val="bg1"/>
                </a:solidFill>
                <a:effectLst>
                  <a:glow rad="228600">
                    <a:schemeClr val="accent2">
                      <a:satMod val="175000"/>
                      <a:alpha val="40000"/>
                    </a:schemeClr>
                  </a:glow>
                </a:effectLst>
              </a:rPr>
              <a:t>not grant permission</a:t>
            </a:r>
            <a:r>
              <a:rPr lang="en-US" sz="3200" b="1" dirty="0">
                <a:solidFill>
                  <a:schemeClr val="bg1"/>
                </a:solidFill>
              </a:rPr>
              <a:t>. </a:t>
            </a:r>
          </a:p>
          <a:p>
            <a:r>
              <a:rPr lang="en-US" sz="3200" b="1" dirty="0">
                <a:solidFill>
                  <a:schemeClr val="bg1"/>
                </a:solidFill>
              </a:rPr>
              <a:t>As our </a:t>
            </a:r>
            <a:r>
              <a:rPr lang="en-US" sz="3200" b="1" dirty="0">
                <a:solidFill>
                  <a:schemeClr val="bg1"/>
                </a:solidFill>
                <a:effectLst>
                  <a:glow rad="228600">
                    <a:schemeClr val="accent2">
                      <a:satMod val="175000"/>
                      <a:alpha val="40000"/>
                    </a:schemeClr>
                  </a:glow>
                </a:effectLst>
              </a:rPr>
              <a:t>Great High Priest,  </a:t>
            </a:r>
            <a:r>
              <a:rPr lang="en-US" sz="3200" b="1" dirty="0">
                <a:solidFill>
                  <a:schemeClr val="bg1"/>
                </a:solidFill>
                <a:effectLst/>
              </a:rPr>
              <a:t>Christ is perfectly suited to help us draw near to God; He brings a better hope by offering a better sacrifice.</a:t>
            </a:r>
          </a:p>
          <a:p>
            <a:r>
              <a:rPr lang="en-US" sz="3200" b="1" dirty="0">
                <a:solidFill>
                  <a:schemeClr val="bg1"/>
                </a:solidFill>
              </a:rPr>
              <a:t>Christ is the minister of the </a:t>
            </a:r>
            <a:r>
              <a:rPr lang="en-US" sz="3200" b="1" dirty="0">
                <a:solidFill>
                  <a:schemeClr val="bg1"/>
                </a:solidFill>
                <a:effectLst>
                  <a:glow rad="228600">
                    <a:schemeClr val="accent2">
                      <a:satMod val="175000"/>
                      <a:alpha val="40000"/>
                    </a:schemeClr>
                  </a:glow>
                </a:effectLst>
              </a:rPr>
              <a:t>“true tabernacle” </a:t>
            </a:r>
            <a:r>
              <a:rPr lang="en-US" sz="3200" b="1" dirty="0">
                <a:solidFill>
                  <a:schemeClr val="bg1"/>
                </a:solidFill>
              </a:rPr>
              <a:t>of which the Old Testament tabernacle was a mere copy.  </a:t>
            </a:r>
          </a:p>
          <a:p>
            <a:r>
              <a:rPr lang="en-US" sz="3200" b="1" dirty="0">
                <a:solidFill>
                  <a:schemeClr val="bg1"/>
                </a:solidFill>
              </a:rPr>
              <a:t>Christ is the </a:t>
            </a:r>
            <a:r>
              <a:rPr lang="en-US" sz="3200" b="1" dirty="0">
                <a:solidFill>
                  <a:schemeClr val="bg1"/>
                </a:solidFill>
                <a:effectLst>
                  <a:glow rad="228600">
                    <a:schemeClr val="accent2">
                      <a:satMod val="175000"/>
                      <a:alpha val="40000"/>
                    </a:schemeClr>
                  </a:glow>
                </a:effectLst>
              </a:rPr>
              <a:t>mediator of a better Covenant </a:t>
            </a:r>
            <a:r>
              <a:rPr lang="en-US" sz="3200" b="1" dirty="0">
                <a:solidFill>
                  <a:schemeClr val="bg1"/>
                </a:solidFill>
              </a:rPr>
              <a:t>in which God’s people truly know Him and receive complete forgiveness of sins.</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7F36BD-B588-41EF-85AC-7BA3BAC831A5}"/>
              </a:ext>
            </a:extLst>
          </p:cNvPr>
          <p:cNvSpPr>
            <a:spLocks noGrp="1" noChangeArrowheads="1"/>
          </p:cNvSpPr>
          <p:nvPr>
            <p:ph type="title"/>
          </p:nvPr>
        </p:nvSpPr>
        <p:spPr>
          <a:xfrm>
            <a:off x="699304" y="365125"/>
            <a:ext cx="10654496" cy="1325563"/>
          </a:xfrm>
        </p:spPr>
        <p:txBody>
          <a:bodyPr/>
          <a:lstStyle/>
          <a:p>
            <a:pPr algn="ctr"/>
            <a:r>
              <a:rPr lang="en-US" altLang="en-US" sz="4000" b="1" dirty="0">
                <a:solidFill>
                  <a:schemeClr val="bg1"/>
                </a:solidFill>
              </a:rPr>
              <a:t>Theme: The Superiority of Christ</a:t>
            </a:r>
          </a:p>
        </p:txBody>
      </p:sp>
      <p:sp>
        <p:nvSpPr>
          <p:cNvPr id="18435" name="Rectangle 3">
            <a:extLst>
              <a:ext uri="{FF2B5EF4-FFF2-40B4-BE49-F238E27FC236}">
                <a16:creationId xmlns:a16="http://schemas.microsoft.com/office/drawing/2014/main" id="{CEA38B5E-F80D-430E-A927-5BF81524BC9E}"/>
              </a:ext>
            </a:extLst>
          </p:cNvPr>
          <p:cNvSpPr>
            <a:spLocks noGrp="1" noChangeArrowheads="1"/>
          </p:cNvSpPr>
          <p:nvPr>
            <p:ph type="body" idx="1"/>
          </p:nvPr>
        </p:nvSpPr>
        <p:spPr>
          <a:xfrm>
            <a:off x="699304" y="1503745"/>
            <a:ext cx="11014276" cy="5257800"/>
          </a:xfrm>
        </p:spPr>
        <p:txBody>
          <a:bodyPr>
            <a:normAutofit/>
          </a:bodyPr>
          <a:lstStyle/>
          <a:p>
            <a:r>
              <a:rPr lang="en-US" altLang="en-US" sz="3200" b="1" dirty="0">
                <a:solidFill>
                  <a:schemeClr val="bg1"/>
                </a:solidFill>
              </a:rPr>
              <a:t>Everything that Christ has accomplished and established is “better” than what came before:</a:t>
            </a:r>
          </a:p>
          <a:p>
            <a:pPr lvl="1"/>
            <a:r>
              <a:rPr lang="en-US" altLang="en-US" sz="3200" b="1" i="1" dirty="0">
                <a:solidFill>
                  <a:schemeClr val="accent4">
                    <a:lumMod val="60000"/>
                    <a:lumOff val="40000"/>
                  </a:schemeClr>
                </a:solidFill>
              </a:rPr>
              <a:t>A better hope (7:19)</a:t>
            </a:r>
          </a:p>
          <a:p>
            <a:pPr lvl="1"/>
            <a:r>
              <a:rPr lang="en-US" altLang="en-US" sz="3200" b="1" i="1" dirty="0">
                <a:solidFill>
                  <a:schemeClr val="accent4">
                    <a:lumMod val="60000"/>
                    <a:lumOff val="40000"/>
                  </a:schemeClr>
                </a:solidFill>
              </a:rPr>
              <a:t>A better covenant (7:22)</a:t>
            </a:r>
          </a:p>
          <a:p>
            <a:pPr lvl="1"/>
            <a:r>
              <a:rPr lang="en-US" altLang="en-US" sz="3200" b="1" i="1" dirty="0">
                <a:solidFill>
                  <a:schemeClr val="accent4">
                    <a:lumMod val="60000"/>
                    <a:lumOff val="40000"/>
                  </a:schemeClr>
                </a:solidFill>
              </a:rPr>
              <a:t>Better promises (8:6)</a:t>
            </a:r>
          </a:p>
          <a:p>
            <a:pPr lvl="1"/>
            <a:r>
              <a:rPr lang="en-US" altLang="en-US" sz="3200" b="1" i="1" dirty="0">
                <a:solidFill>
                  <a:schemeClr val="accent4">
                    <a:lumMod val="60000"/>
                    <a:lumOff val="40000"/>
                  </a:schemeClr>
                </a:solidFill>
              </a:rPr>
              <a:t>Better sacrifices (9:23; 12:24)</a:t>
            </a:r>
          </a:p>
          <a:p>
            <a:pPr lvl="1"/>
            <a:r>
              <a:rPr lang="en-US" altLang="en-US" sz="3200" b="1" i="1" dirty="0">
                <a:solidFill>
                  <a:schemeClr val="accent4">
                    <a:lumMod val="60000"/>
                    <a:lumOff val="40000"/>
                  </a:schemeClr>
                </a:solidFill>
              </a:rPr>
              <a:t>A better [heavenly] country (10:34; 11:16)</a:t>
            </a:r>
          </a:p>
          <a:p>
            <a:pPr lvl="1">
              <a:buFontTx/>
              <a:buNone/>
            </a:pPr>
            <a:endParaRPr lang="en-US" altLang="en-US" sz="1400" dirty="0">
              <a:solidFill>
                <a:schemeClr val="bg1"/>
              </a:solidFill>
            </a:endParaRPr>
          </a:p>
          <a:p>
            <a:pPr algn="ctr">
              <a:buFontTx/>
              <a:buNone/>
            </a:pPr>
            <a:r>
              <a:rPr lang="en-US" altLang="en-US" sz="3200" b="1" i="1" dirty="0">
                <a:solidFill>
                  <a:schemeClr val="bg1"/>
                </a:solidFill>
                <a:effectLst>
                  <a:glow rad="228600">
                    <a:schemeClr val="accent2">
                      <a:satMod val="175000"/>
                      <a:alpha val="40000"/>
                    </a:schemeClr>
                  </a:glow>
                </a:effectLst>
              </a:rPr>
              <a:t>God has “provided something better for us!” </a:t>
            </a:r>
            <a:r>
              <a:rPr lang="en-US" altLang="en-US" sz="3200" b="1" i="1" dirty="0">
                <a:solidFill>
                  <a:schemeClr val="bg1"/>
                </a:solidFill>
              </a:rPr>
              <a:t>(Hebrews 11:40)</a:t>
            </a:r>
            <a:endParaRPr lang="en-US" alt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1000"/>
                                        <p:tgtEl>
                                          <p:spTgt spid="18435">
                                            <p:txEl>
                                              <p:pRg st="1" end="1"/>
                                            </p:txEl>
                                          </p:spTgt>
                                        </p:tgtEl>
                                      </p:cBhvr>
                                    </p:animEffect>
                                    <p:anim calcmode="lin" valueType="num">
                                      <p:cBhvr>
                                        <p:cTn id="13"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1000"/>
                                        <p:tgtEl>
                                          <p:spTgt spid="18435">
                                            <p:txEl>
                                              <p:pRg st="2" end="2"/>
                                            </p:txEl>
                                          </p:spTgt>
                                        </p:tgtEl>
                                      </p:cBhvr>
                                    </p:animEffect>
                                    <p:anim calcmode="lin" valueType="num">
                                      <p:cBhvr>
                                        <p:cTn id="18"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1000"/>
                                        <p:tgtEl>
                                          <p:spTgt spid="18435">
                                            <p:txEl>
                                              <p:pRg st="3" end="3"/>
                                            </p:txEl>
                                          </p:spTgt>
                                        </p:tgtEl>
                                      </p:cBhvr>
                                    </p:animEffect>
                                    <p:anim calcmode="lin" valueType="num">
                                      <p:cBhvr>
                                        <p:cTn id="23"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1000"/>
                                        <p:tgtEl>
                                          <p:spTgt spid="18435">
                                            <p:txEl>
                                              <p:pRg st="4" end="4"/>
                                            </p:txEl>
                                          </p:spTgt>
                                        </p:tgtEl>
                                      </p:cBhvr>
                                    </p:animEffect>
                                    <p:anim calcmode="lin" valueType="num">
                                      <p:cBhvr>
                                        <p:cTn id="28"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1000"/>
                                        <p:tgtEl>
                                          <p:spTgt spid="18435">
                                            <p:txEl>
                                              <p:pRg st="5" end="5"/>
                                            </p:txEl>
                                          </p:spTgt>
                                        </p:tgtEl>
                                      </p:cBhvr>
                                    </p:animEffect>
                                    <p:anim calcmode="lin" valueType="num">
                                      <p:cBhvr>
                                        <p:cTn id="33"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7" end="7"/>
                                            </p:txEl>
                                          </p:spTgt>
                                        </p:tgtEl>
                                        <p:attrNameLst>
                                          <p:attrName>style.visibility</p:attrName>
                                        </p:attrNameLst>
                                      </p:cBhvr>
                                      <p:to>
                                        <p:strVal val="visible"/>
                                      </p:to>
                                    </p:set>
                                    <p:animEffect transition="in" filter="fade">
                                      <p:cBhvr>
                                        <p:cTn id="39" dur="1000"/>
                                        <p:tgtEl>
                                          <p:spTgt spid="18435">
                                            <p:txEl>
                                              <p:pRg st="7" end="7"/>
                                            </p:txEl>
                                          </p:spTgt>
                                        </p:tgtEl>
                                      </p:cBhvr>
                                    </p:animEffect>
                                    <p:anim calcmode="lin" valueType="num">
                                      <p:cBhvr>
                                        <p:cTn id="40"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B431F73-AA24-409C-A048-94319040B05F}"/>
              </a:ext>
            </a:extLst>
          </p:cNvPr>
          <p:cNvSpPr>
            <a:spLocks noGrp="1" noChangeArrowheads="1"/>
          </p:cNvSpPr>
          <p:nvPr>
            <p:ph type="title"/>
          </p:nvPr>
        </p:nvSpPr>
        <p:spPr>
          <a:xfrm>
            <a:off x="957263" y="152400"/>
            <a:ext cx="9253537" cy="1143000"/>
          </a:xfrm>
        </p:spPr>
        <p:txBody>
          <a:bodyPr/>
          <a:lstStyle/>
          <a:p>
            <a:pPr>
              <a:lnSpc>
                <a:spcPct val="80000"/>
              </a:lnSpc>
            </a:pPr>
            <a:r>
              <a:rPr lang="en-US" altLang="en-US" sz="4000" b="1" dirty="0">
                <a:solidFill>
                  <a:schemeClr val="bg1"/>
                </a:solidFill>
              </a:rPr>
              <a:t>How can Christ be a High Priest</a:t>
            </a:r>
            <a:r>
              <a:rPr lang="en-US" altLang="en-US" sz="4000" dirty="0">
                <a:solidFill>
                  <a:schemeClr val="bg1"/>
                </a:solidFill>
              </a:rPr>
              <a:t>? </a:t>
            </a:r>
            <a:endParaRPr lang="en-US" altLang="en-US" sz="3200" dirty="0">
              <a:solidFill>
                <a:schemeClr val="bg1"/>
              </a:solidFill>
            </a:endParaRPr>
          </a:p>
        </p:txBody>
      </p:sp>
      <p:sp>
        <p:nvSpPr>
          <p:cNvPr id="112643" name="Rectangle 3">
            <a:extLst>
              <a:ext uri="{FF2B5EF4-FFF2-40B4-BE49-F238E27FC236}">
                <a16:creationId xmlns:a16="http://schemas.microsoft.com/office/drawing/2014/main" id="{744FE1D4-DEA6-4E5A-BED7-18A718847249}"/>
              </a:ext>
            </a:extLst>
          </p:cNvPr>
          <p:cNvSpPr>
            <a:spLocks noGrp="1" noChangeArrowheads="1"/>
          </p:cNvSpPr>
          <p:nvPr>
            <p:ph type="body" idx="1"/>
          </p:nvPr>
        </p:nvSpPr>
        <p:spPr>
          <a:xfrm>
            <a:off x="700087" y="1143000"/>
            <a:ext cx="11272837" cy="5867400"/>
          </a:xfrm>
        </p:spPr>
        <p:txBody>
          <a:bodyPr>
            <a:normAutofit/>
          </a:bodyPr>
          <a:lstStyle/>
          <a:p>
            <a:pPr marL="234950" indent="-234950"/>
            <a:r>
              <a:rPr lang="en-US" altLang="en-US" sz="3200" b="1" dirty="0">
                <a:solidFill>
                  <a:schemeClr val="bg1"/>
                </a:solidFill>
              </a:rPr>
              <a:t>Hebrew Christians would have understood the importance of the High Priest!</a:t>
            </a:r>
          </a:p>
          <a:p>
            <a:pPr marL="234950" indent="-234950"/>
            <a:r>
              <a:rPr lang="en-US" altLang="en-US" sz="3200" b="1" dirty="0">
                <a:solidFill>
                  <a:schemeClr val="bg1"/>
                </a:solidFill>
              </a:rPr>
              <a:t>Hebrews has already asserted that Christ is our High Priest (2:17; 3:1; 4:14),</a:t>
            </a:r>
          </a:p>
          <a:p>
            <a:pPr marL="234950" indent="-234950"/>
            <a:r>
              <a:rPr lang="en-US" altLang="en-US" sz="3200" b="1" dirty="0">
                <a:solidFill>
                  <a:schemeClr val="bg1"/>
                </a:solidFill>
              </a:rPr>
              <a:t>He has been described as a High Priest after the “order of Melchizedek.” </a:t>
            </a:r>
          </a:p>
          <a:p>
            <a:pPr marL="623888" lvl="1" indent="-274638"/>
            <a:r>
              <a:rPr lang="en-US" altLang="en-US" sz="2800" b="1" i="1" dirty="0">
                <a:solidFill>
                  <a:schemeClr val="accent4">
                    <a:lumMod val="60000"/>
                    <a:lumOff val="40000"/>
                  </a:schemeClr>
                </a:solidFill>
              </a:rPr>
              <a:t>This “order” has not yet been explained (5:6, 10-11)</a:t>
            </a:r>
          </a:p>
          <a:p>
            <a:pPr marL="623888" lvl="1" indent="-274638"/>
            <a:r>
              <a:rPr lang="en-US" altLang="en-US" sz="2800" b="1" i="1" dirty="0">
                <a:solidFill>
                  <a:schemeClr val="accent4">
                    <a:lumMod val="60000"/>
                    <a:lumOff val="40000"/>
                  </a:schemeClr>
                </a:solidFill>
              </a:rPr>
              <a:t>But it is now asserted again (6:20)</a:t>
            </a:r>
          </a:p>
          <a:p>
            <a:pPr marL="234950" indent="-234950"/>
            <a:r>
              <a:rPr lang="en-US" altLang="en-US" sz="3200" b="1" dirty="0">
                <a:solidFill>
                  <a:schemeClr val="bg1"/>
                </a:solidFill>
              </a:rPr>
              <a:t>How could Christ be a High Priest, since priests were to come from the tribe of Levi and High Priests from the lineage of Aaron (Exo. 28-29; Lev. 8-10; Num. 16-18)?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D939DF7-2DFA-492A-BEFB-322F772B2D84}"/>
              </a:ext>
            </a:extLst>
          </p:cNvPr>
          <p:cNvSpPr>
            <a:spLocks noGrp="1" noChangeArrowheads="1"/>
          </p:cNvSpPr>
          <p:nvPr>
            <p:ph type="title"/>
          </p:nvPr>
        </p:nvSpPr>
        <p:spPr>
          <a:xfrm>
            <a:off x="585789" y="152400"/>
            <a:ext cx="11272836" cy="1566862"/>
          </a:xfrm>
        </p:spPr>
        <p:txBody>
          <a:bodyPr>
            <a:normAutofit/>
          </a:bodyPr>
          <a:lstStyle/>
          <a:p>
            <a:pPr>
              <a:lnSpc>
                <a:spcPct val="80000"/>
              </a:lnSpc>
            </a:pPr>
            <a:r>
              <a:rPr lang="en-US" altLang="en-US" sz="4000" b="1" dirty="0">
                <a:solidFill>
                  <a:schemeClr val="bg1"/>
                </a:solidFill>
              </a:rPr>
              <a:t>Christ is a Priest after the Order of Melchizedek</a:t>
            </a:r>
            <a:r>
              <a:rPr lang="en-US" altLang="en-US" sz="4800" b="1" dirty="0">
                <a:solidFill>
                  <a:schemeClr val="bg1"/>
                </a:solidFill>
              </a:rPr>
              <a:t> </a:t>
            </a:r>
            <a:r>
              <a:rPr lang="en-US" altLang="en-US" sz="3200" dirty="0">
                <a:solidFill>
                  <a:schemeClr val="bg1"/>
                </a:solidFill>
              </a:rPr>
              <a:t>(Hebrews 7:1-10)</a:t>
            </a:r>
            <a:r>
              <a:rPr lang="en-US" altLang="en-US" dirty="0">
                <a:solidFill>
                  <a:schemeClr val="bg1"/>
                </a:solidFill>
              </a:rPr>
              <a:t> </a:t>
            </a:r>
            <a:endParaRPr lang="en-US" altLang="en-US" sz="3600" dirty="0">
              <a:solidFill>
                <a:schemeClr val="bg1"/>
              </a:solidFill>
            </a:endParaRPr>
          </a:p>
        </p:txBody>
      </p:sp>
      <p:sp>
        <p:nvSpPr>
          <p:cNvPr id="114691" name="Rectangle 3">
            <a:extLst>
              <a:ext uri="{FF2B5EF4-FFF2-40B4-BE49-F238E27FC236}">
                <a16:creationId xmlns:a16="http://schemas.microsoft.com/office/drawing/2014/main" id="{93D9AB98-CB00-4253-8333-92B416A8BEB2}"/>
              </a:ext>
            </a:extLst>
          </p:cNvPr>
          <p:cNvSpPr>
            <a:spLocks noGrp="1" noChangeArrowheads="1"/>
          </p:cNvSpPr>
          <p:nvPr>
            <p:ph type="body" idx="1"/>
          </p:nvPr>
        </p:nvSpPr>
        <p:spPr>
          <a:xfrm>
            <a:off x="585789" y="1719262"/>
            <a:ext cx="11606211" cy="5562600"/>
          </a:xfrm>
        </p:spPr>
        <p:txBody>
          <a:bodyPr>
            <a:normAutofit/>
          </a:bodyPr>
          <a:lstStyle/>
          <a:p>
            <a:pPr marL="234950" indent="-234950"/>
            <a:r>
              <a:rPr lang="en-US" altLang="en-US" sz="3000" b="1" dirty="0">
                <a:solidFill>
                  <a:schemeClr val="bg1"/>
                </a:solidFill>
              </a:rPr>
              <a:t>Melchizedek was both priest and king (7:1-2).</a:t>
            </a:r>
          </a:p>
          <a:p>
            <a:pPr marL="623888" lvl="1" indent="-274638"/>
            <a:r>
              <a:rPr lang="en-US" altLang="en-US" sz="2800" b="1" i="1" dirty="0">
                <a:solidFill>
                  <a:schemeClr val="accent4">
                    <a:lumMod val="60000"/>
                    <a:lumOff val="40000"/>
                  </a:schemeClr>
                </a:solidFill>
              </a:rPr>
              <a:t>He is mentioned twice in the Old Testament (Gen. 14:1-20; Ps. 110:4).</a:t>
            </a:r>
          </a:p>
          <a:p>
            <a:pPr marL="1023938" lvl="2" indent="-285750"/>
            <a:r>
              <a:rPr lang="en-US" altLang="en-US" sz="2800" b="1" dirty="0">
                <a:solidFill>
                  <a:schemeClr val="accent1">
                    <a:lumMod val="40000"/>
                    <a:lumOff val="60000"/>
                  </a:schemeClr>
                </a:solidFill>
              </a:rPr>
              <a:t>His name means “king of righteousness.”  </a:t>
            </a:r>
          </a:p>
          <a:p>
            <a:pPr marL="1023938" lvl="2" indent="-285750"/>
            <a:r>
              <a:rPr lang="en-US" altLang="en-US" sz="2800" b="1" dirty="0">
                <a:solidFill>
                  <a:schemeClr val="accent1">
                    <a:lumMod val="40000"/>
                    <a:lumOff val="60000"/>
                  </a:schemeClr>
                </a:solidFill>
              </a:rPr>
              <a:t>“Salem” means “peace.”</a:t>
            </a:r>
          </a:p>
          <a:p>
            <a:pPr marL="623888" lvl="1" indent="-274638"/>
            <a:r>
              <a:rPr lang="en-US" altLang="en-US" sz="2800" b="1" i="1" dirty="0">
                <a:solidFill>
                  <a:schemeClr val="accent4">
                    <a:lumMod val="60000"/>
                    <a:lumOff val="40000"/>
                  </a:schemeClr>
                </a:solidFill>
              </a:rPr>
              <a:t>The Christ of prophecy was to be both a king and priest (Zech. 6:13).</a:t>
            </a:r>
          </a:p>
          <a:p>
            <a:pPr marL="234950" indent="-234950"/>
            <a:r>
              <a:rPr lang="en-US" altLang="en-US" sz="3000" b="1" dirty="0">
                <a:solidFill>
                  <a:schemeClr val="bg1"/>
                </a:solidFill>
              </a:rPr>
              <a:t>Melchizedek is like the Son of God (7:3).</a:t>
            </a:r>
          </a:p>
          <a:p>
            <a:pPr marL="623888" lvl="1" indent="-274638"/>
            <a:r>
              <a:rPr lang="en-US" altLang="en-US" sz="2800" b="1" i="1" dirty="0">
                <a:solidFill>
                  <a:schemeClr val="accent4">
                    <a:lumMod val="60000"/>
                    <a:lumOff val="40000"/>
                  </a:schemeClr>
                </a:solidFill>
              </a:rPr>
              <a:t>His priesthood was not determined by genealogy.</a:t>
            </a:r>
          </a:p>
          <a:p>
            <a:pPr marL="623888" lvl="1" indent="-274638"/>
            <a:r>
              <a:rPr lang="en-US" altLang="en-US" sz="2800" b="1" i="1" dirty="0">
                <a:solidFill>
                  <a:schemeClr val="accent4">
                    <a:lumMod val="60000"/>
                    <a:lumOff val="40000"/>
                  </a:schemeClr>
                </a:solidFill>
              </a:rPr>
              <a:t>He had no recorded beginning or end -- He remains a priest continually.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tgtEl>
                                          <p:spTgt spid="114691">
                                            <p:txEl>
                                              <p:pRg st="0" end="0"/>
                                            </p:txEl>
                                          </p:spTgt>
                                        </p:tgtEl>
                                      </p:cBhvr>
                                    </p:animEffect>
                                    <p:anim calcmode="lin" valueType="num">
                                      <p:cBhvr>
                                        <p:cTn id="8"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6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1000"/>
                                        <p:tgtEl>
                                          <p:spTgt spid="114691">
                                            <p:txEl>
                                              <p:pRg st="1" end="1"/>
                                            </p:txEl>
                                          </p:spTgt>
                                        </p:tgtEl>
                                      </p:cBhvr>
                                    </p:animEffect>
                                    <p:anim calcmode="lin" valueType="num">
                                      <p:cBhvr>
                                        <p:cTn id="13"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46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fade">
                                      <p:cBhvr>
                                        <p:cTn id="17" dur="1000"/>
                                        <p:tgtEl>
                                          <p:spTgt spid="114691">
                                            <p:txEl>
                                              <p:pRg st="2" end="2"/>
                                            </p:txEl>
                                          </p:spTgt>
                                        </p:tgtEl>
                                      </p:cBhvr>
                                    </p:animEffect>
                                    <p:anim calcmode="lin" valueType="num">
                                      <p:cBhvr>
                                        <p:cTn id="18"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46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fade">
                                      <p:cBhvr>
                                        <p:cTn id="22" dur="1000"/>
                                        <p:tgtEl>
                                          <p:spTgt spid="114691">
                                            <p:txEl>
                                              <p:pRg st="3" end="3"/>
                                            </p:txEl>
                                          </p:spTgt>
                                        </p:tgtEl>
                                      </p:cBhvr>
                                    </p:animEffect>
                                    <p:anim calcmode="lin" valueType="num">
                                      <p:cBhvr>
                                        <p:cTn id="23" dur="10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469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4691">
                                            <p:txEl>
                                              <p:pRg st="4" end="4"/>
                                            </p:txEl>
                                          </p:spTgt>
                                        </p:tgtEl>
                                        <p:attrNameLst>
                                          <p:attrName>style.visibility</p:attrName>
                                        </p:attrNameLst>
                                      </p:cBhvr>
                                      <p:to>
                                        <p:strVal val="visible"/>
                                      </p:to>
                                    </p:set>
                                    <p:animEffect transition="in" filter="fade">
                                      <p:cBhvr>
                                        <p:cTn id="27" dur="1000"/>
                                        <p:tgtEl>
                                          <p:spTgt spid="114691">
                                            <p:txEl>
                                              <p:pRg st="4" end="4"/>
                                            </p:txEl>
                                          </p:spTgt>
                                        </p:tgtEl>
                                      </p:cBhvr>
                                    </p:animEffect>
                                    <p:anim calcmode="lin" valueType="num">
                                      <p:cBhvr>
                                        <p:cTn id="28" dur="10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46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4691">
                                            <p:txEl>
                                              <p:pRg st="5" end="5"/>
                                            </p:txEl>
                                          </p:spTgt>
                                        </p:tgtEl>
                                        <p:attrNameLst>
                                          <p:attrName>style.visibility</p:attrName>
                                        </p:attrNameLst>
                                      </p:cBhvr>
                                      <p:to>
                                        <p:strVal val="visible"/>
                                      </p:to>
                                    </p:set>
                                    <p:animEffect transition="in" filter="fade">
                                      <p:cBhvr>
                                        <p:cTn id="34" dur="1000"/>
                                        <p:tgtEl>
                                          <p:spTgt spid="114691">
                                            <p:txEl>
                                              <p:pRg st="5" end="5"/>
                                            </p:txEl>
                                          </p:spTgt>
                                        </p:tgtEl>
                                      </p:cBhvr>
                                    </p:animEffect>
                                    <p:anim calcmode="lin" valueType="num">
                                      <p:cBhvr>
                                        <p:cTn id="35" dur="10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469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4691">
                                            <p:txEl>
                                              <p:pRg st="6" end="6"/>
                                            </p:txEl>
                                          </p:spTgt>
                                        </p:tgtEl>
                                        <p:attrNameLst>
                                          <p:attrName>style.visibility</p:attrName>
                                        </p:attrNameLst>
                                      </p:cBhvr>
                                      <p:to>
                                        <p:strVal val="visible"/>
                                      </p:to>
                                    </p:set>
                                    <p:animEffect transition="in" filter="fade">
                                      <p:cBhvr>
                                        <p:cTn id="39" dur="1000"/>
                                        <p:tgtEl>
                                          <p:spTgt spid="114691">
                                            <p:txEl>
                                              <p:pRg st="6" end="6"/>
                                            </p:txEl>
                                          </p:spTgt>
                                        </p:tgtEl>
                                      </p:cBhvr>
                                    </p:animEffect>
                                    <p:anim calcmode="lin" valueType="num">
                                      <p:cBhvr>
                                        <p:cTn id="40" dur="10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469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4691">
                                            <p:txEl>
                                              <p:pRg st="7" end="7"/>
                                            </p:txEl>
                                          </p:spTgt>
                                        </p:tgtEl>
                                        <p:attrNameLst>
                                          <p:attrName>style.visibility</p:attrName>
                                        </p:attrNameLst>
                                      </p:cBhvr>
                                      <p:to>
                                        <p:strVal val="visible"/>
                                      </p:to>
                                    </p:set>
                                    <p:animEffect transition="in" filter="fade">
                                      <p:cBhvr>
                                        <p:cTn id="44" dur="1000"/>
                                        <p:tgtEl>
                                          <p:spTgt spid="114691">
                                            <p:txEl>
                                              <p:pRg st="7" end="7"/>
                                            </p:txEl>
                                          </p:spTgt>
                                        </p:tgtEl>
                                      </p:cBhvr>
                                    </p:animEffect>
                                    <p:anim calcmode="lin" valueType="num">
                                      <p:cBhvr>
                                        <p:cTn id="45" dur="1000" fill="hold"/>
                                        <p:tgtEl>
                                          <p:spTgt spid="11469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146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3D3B657-E0A9-479E-9C6D-9A62EC73A656}"/>
              </a:ext>
            </a:extLst>
          </p:cNvPr>
          <p:cNvSpPr>
            <a:spLocks noGrp="1" noChangeArrowheads="1"/>
          </p:cNvSpPr>
          <p:nvPr>
            <p:ph type="title"/>
          </p:nvPr>
        </p:nvSpPr>
        <p:spPr>
          <a:xfrm>
            <a:off x="557213" y="152400"/>
            <a:ext cx="10110787" cy="1590674"/>
          </a:xfrm>
        </p:spPr>
        <p:txBody>
          <a:bodyPr>
            <a:normAutofit/>
          </a:bodyPr>
          <a:lstStyle/>
          <a:p>
            <a:pPr>
              <a:lnSpc>
                <a:spcPct val="80000"/>
              </a:lnSpc>
            </a:pPr>
            <a:r>
              <a:rPr lang="en-US" altLang="en-US" sz="4000" b="1" dirty="0">
                <a:solidFill>
                  <a:schemeClr val="bg1"/>
                </a:solidFill>
              </a:rPr>
              <a:t>Christ is a Priest after the Order of Melchizedek</a:t>
            </a:r>
            <a:r>
              <a:rPr lang="en-US" altLang="en-US" sz="4800" b="1" dirty="0">
                <a:solidFill>
                  <a:schemeClr val="bg1"/>
                </a:solidFill>
              </a:rPr>
              <a:t> </a:t>
            </a:r>
            <a:r>
              <a:rPr lang="en-US" altLang="en-US" sz="3200" dirty="0">
                <a:solidFill>
                  <a:schemeClr val="bg1"/>
                </a:solidFill>
              </a:rPr>
              <a:t>(Hebrews 7:1-10)</a:t>
            </a:r>
            <a:r>
              <a:rPr lang="en-US" altLang="en-US" dirty="0">
                <a:solidFill>
                  <a:schemeClr val="bg1"/>
                </a:solidFill>
              </a:rPr>
              <a:t> </a:t>
            </a:r>
            <a:endParaRPr lang="en-US" altLang="en-US" sz="4000" dirty="0">
              <a:solidFill>
                <a:schemeClr val="bg1"/>
              </a:solidFill>
            </a:endParaRPr>
          </a:p>
        </p:txBody>
      </p:sp>
      <p:sp>
        <p:nvSpPr>
          <p:cNvPr id="116739" name="Rectangle 3">
            <a:extLst>
              <a:ext uri="{FF2B5EF4-FFF2-40B4-BE49-F238E27FC236}">
                <a16:creationId xmlns:a16="http://schemas.microsoft.com/office/drawing/2014/main" id="{CAF25D92-65EC-447F-AC6E-FADD74F87098}"/>
              </a:ext>
            </a:extLst>
          </p:cNvPr>
          <p:cNvSpPr>
            <a:spLocks noGrp="1" noChangeArrowheads="1"/>
          </p:cNvSpPr>
          <p:nvPr>
            <p:ph type="body" idx="1"/>
          </p:nvPr>
        </p:nvSpPr>
        <p:spPr>
          <a:xfrm>
            <a:off x="416718" y="1590675"/>
            <a:ext cx="11358563" cy="5267325"/>
          </a:xfrm>
        </p:spPr>
        <p:txBody>
          <a:bodyPr>
            <a:normAutofit/>
          </a:bodyPr>
          <a:lstStyle/>
          <a:p>
            <a:pPr marL="234950" indent="-234950"/>
            <a:r>
              <a:rPr lang="en-US" altLang="en-US" sz="3200" b="1" dirty="0">
                <a:solidFill>
                  <a:schemeClr val="bg1"/>
                </a:solidFill>
              </a:rPr>
              <a:t>Consider the greatness of Melchizedek</a:t>
            </a:r>
            <a:r>
              <a:rPr lang="en-US" altLang="en-US" sz="3200" dirty="0">
                <a:solidFill>
                  <a:schemeClr val="bg1"/>
                </a:solidFill>
              </a:rPr>
              <a:t> (7:4-10).</a:t>
            </a:r>
          </a:p>
          <a:p>
            <a:pPr marL="623888" lvl="1" indent="-274638"/>
            <a:r>
              <a:rPr lang="en-US" altLang="en-US" sz="2800" b="1" i="1" dirty="0">
                <a:solidFill>
                  <a:schemeClr val="accent4">
                    <a:lumMod val="60000"/>
                    <a:lumOff val="40000"/>
                  </a:schemeClr>
                </a:solidFill>
              </a:rPr>
              <a:t>Abraham paid him tithes (7:4).</a:t>
            </a:r>
          </a:p>
          <a:p>
            <a:pPr marL="623888" lvl="1" indent="-274638"/>
            <a:r>
              <a:rPr lang="en-US" altLang="en-US" sz="2800" b="1" i="1" dirty="0">
                <a:solidFill>
                  <a:schemeClr val="accent4">
                    <a:lumMod val="60000"/>
                    <a:lumOff val="40000"/>
                  </a:schemeClr>
                </a:solidFill>
              </a:rPr>
              <a:t>Levitical priests (descendants of Abraham), received tithes from their brethren but PAID tithes to Melchizedek through Abraham (7:5-6).</a:t>
            </a:r>
          </a:p>
          <a:p>
            <a:pPr marL="623888" lvl="1" indent="-274638"/>
            <a:r>
              <a:rPr lang="en-US" altLang="en-US" sz="2800" b="1" i="1" dirty="0">
                <a:solidFill>
                  <a:schemeClr val="accent4">
                    <a:lumMod val="60000"/>
                    <a:lumOff val="40000"/>
                  </a:schemeClr>
                </a:solidFill>
              </a:rPr>
              <a:t>Melchizedek blessed Abraham – “the less is blessed by the better” (7:7).</a:t>
            </a:r>
          </a:p>
          <a:p>
            <a:pPr marL="623888" lvl="1" indent="-274638"/>
            <a:r>
              <a:rPr lang="en-US" altLang="en-US" sz="2800" b="1" i="1" dirty="0">
                <a:solidFill>
                  <a:schemeClr val="accent4">
                    <a:lumMod val="60000"/>
                    <a:lumOff val="40000"/>
                  </a:schemeClr>
                </a:solidFill>
              </a:rPr>
              <a:t>Melchizedek received tithes as one who “lives” – not a mere mortal (7:8).</a:t>
            </a:r>
          </a:p>
          <a:p>
            <a:pPr marL="623888" lvl="1" indent="-274638"/>
            <a:r>
              <a:rPr lang="en-US" altLang="en-US" sz="2800" b="1" i="1" dirty="0">
                <a:solidFill>
                  <a:schemeClr val="accent4">
                    <a:lumMod val="60000"/>
                    <a:lumOff val="40000"/>
                  </a:schemeClr>
                </a:solidFill>
              </a:rPr>
              <a:t>Even Levi paid tithes through Abraham (7:9-10).</a:t>
            </a:r>
          </a:p>
          <a:p>
            <a:pPr marL="234950" indent="-234950"/>
            <a:r>
              <a:rPr lang="en-US" altLang="en-US" sz="3200" b="1" dirty="0">
                <a:solidFill>
                  <a:schemeClr val="bg1"/>
                </a:solidFill>
              </a:rPr>
              <a:t>The greatness of Abraham makes the abov</a:t>
            </a:r>
            <a:r>
              <a:rPr lang="en-US" altLang="en-US" sz="3200" b="1" i="1" dirty="0">
                <a:solidFill>
                  <a:schemeClr val="bg1"/>
                </a:solidFill>
              </a:rPr>
              <a:t>e </a:t>
            </a:r>
            <a:r>
              <a:rPr lang="en-US" altLang="en-US" sz="3200" b="1" dirty="0">
                <a:solidFill>
                  <a:schemeClr val="bg1"/>
                </a:solidFill>
              </a:rPr>
              <a:t>facts </a:t>
            </a:r>
            <a:r>
              <a:rPr lang="en-US" altLang="en-US" sz="3200" b="1" i="1" dirty="0">
                <a:solidFill>
                  <a:schemeClr val="bg1"/>
                </a:solidFill>
              </a:rPr>
              <a:t>all the more significant (2 Chron. 20:7; Isa. 41:8; 51:2; Gen. 12:1-3)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fade">
                                      <p:cBhvr>
                                        <p:cTn id="12" dur="1000"/>
                                        <p:tgtEl>
                                          <p:spTgt spid="116739">
                                            <p:txEl>
                                              <p:pRg st="1" end="1"/>
                                            </p:txEl>
                                          </p:spTgt>
                                        </p:tgtEl>
                                      </p:cBhvr>
                                    </p:animEffect>
                                    <p:anim calcmode="lin" valueType="num">
                                      <p:cBhvr>
                                        <p:cTn id="13"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67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fade">
                                      <p:cBhvr>
                                        <p:cTn id="17" dur="1000"/>
                                        <p:tgtEl>
                                          <p:spTgt spid="116739">
                                            <p:txEl>
                                              <p:pRg st="2" end="2"/>
                                            </p:txEl>
                                          </p:spTgt>
                                        </p:tgtEl>
                                      </p:cBhvr>
                                    </p:animEffect>
                                    <p:anim calcmode="lin" valueType="num">
                                      <p:cBhvr>
                                        <p:cTn id="18"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673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fade">
                                      <p:cBhvr>
                                        <p:cTn id="22" dur="1000"/>
                                        <p:tgtEl>
                                          <p:spTgt spid="116739">
                                            <p:txEl>
                                              <p:pRg st="3" end="3"/>
                                            </p:txEl>
                                          </p:spTgt>
                                        </p:tgtEl>
                                      </p:cBhvr>
                                    </p:animEffect>
                                    <p:anim calcmode="lin" valueType="num">
                                      <p:cBhvr>
                                        <p:cTn id="23"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673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fade">
                                      <p:cBhvr>
                                        <p:cTn id="27" dur="1000"/>
                                        <p:tgtEl>
                                          <p:spTgt spid="116739">
                                            <p:txEl>
                                              <p:pRg st="4" end="4"/>
                                            </p:txEl>
                                          </p:spTgt>
                                        </p:tgtEl>
                                      </p:cBhvr>
                                    </p:animEffect>
                                    <p:anim calcmode="lin" valueType="num">
                                      <p:cBhvr>
                                        <p:cTn id="28"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673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fade">
                                      <p:cBhvr>
                                        <p:cTn id="32" dur="1000"/>
                                        <p:tgtEl>
                                          <p:spTgt spid="116739">
                                            <p:txEl>
                                              <p:pRg st="5" end="5"/>
                                            </p:txEl>
                                          </p:spTgt>
                                        </p:tgtEl>
                                      </p:cBhvr>
                                    </p:animEffect>
                                    <p:anim calcmode="lin" valueType="num">
                                      <p:cBhvr>
                                        <p:cTn id="33" dur="10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167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6739">
                                            <p:txEl>
                                              <p:pRg st="6" end="6"/>
                                            </p:txEl>
                                          </p:spTgt>
                                        </p:tgtEl>
                                        <p:attrNameLst>
                                          <p:attrName>style.visibility</p:attrName>
                                        </p:attrNameLst>
                                      </p:cBhvr>
                                      <p:to>
                                        <p:strVal val="visible"/>
                                      </p:to>
                                    </p:set>
                                    <p:animEffect transition="in" filter="fade">
                                      <p:cBhvr>
                                        <p:cTn id="39" dur="1000"/>
                                        <p:tgtEl>
                                          <p:spTgt spid="116739">
                                            <p:txEl>
                                              <p:pRg st="6" end="6"/>
                                            </p:txEl>
                                          </p:spTgt>
                                        </p:tgtEl>
                                      </p:cBhvr>
                                    </p:animEffect>
                                    <p:anim calcmode="lin" valueType="num">
                                      <p:cBhvr>
                                        <p:cTn id="40" dur="10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67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94E1F0E-C362-442F-B016-055210C8E549}"/>
              </a:ext>
            </a:extLst>
          </p:cNvPr>
          <p:cNvSpPr>
            <a:spLocks noGrp="1" noChangeArrowheads="1"/>
          </p:cNvSpPr>
          <p:nvPr>
            <p:ph type="title"/>
          </p:nvPr>
        </p:nvSpPr>
        <p:spPr>
          <a:xfrm>
            <a:off x="757238" y="152399"/>
            <a:ext cx="10901362" cy="1476375"/>
          </a:xfrm>
        </p:spPr>
        <p:txBody>
          <a:bodyPr>
            <a:normAutofit/>
          </a:bodyPr>
          <a:lstStyle/>
          <a:p>
            <a:pPr>
              <a:lnSpc>
                <a:spcPct val="80000"/>
              </a:lnSpc>
            </a:pPr>
            <a:r>
              <a:rPr lang="en-US" altLang="en-US" sz="4000" b="1" dirty="0">
                <a:solidFill>
                  <a:schemeClr val="bg1"/>
                </a:solidFill>
              </a:rPr>
              <a:t>God Foretold of this Change of Priesthood</a:t>
            </a:r>
            <a:r>
              <a:rPr lang="en-US" altLang="en-US" sz="4800" b="1" dirty="0">
                <a:solidFill>
                  <a:schemeClr val="bg1"/>
                </a:solidFill>
              </a:rPr>
              <a:t> </a:t>
            </a:r>
            <a:r>
              <a:rPr lang="en-US" altLang="en-US" sz="3200" dirty="0">
                <a:solidFill>
                  <a:schemeClr val="bg1"/>
                </a:solidFill>
              </a:rPr>
              <a:t>(Hebrews 7:11-17)</a:t>
            </a:r>
            <a:r>
              <a:rPr lang="en-US" altLang="en-US" dirty="0">
                <a:solidFill>
                  <a:schemeClr val="bg1"/>
                </a:solidFill>
              </a:rPr>
              <a:t> </a:t>
            </a:r>
            <a:endParaRPr lang="en-US" altLang="en-US" sz="3600" dirty="0">
              <a:solidFill>
                <a:schemeClr val="bg1"/>
              </a:solidFill>
            </a:endParaRPr>
          </a:p>
        </p:txBody>
      </p:sp>
      <p:sp>
        <p:nvSpPr>
          <p:cNvPr id="118787" name="Rectangle 3">
            <a:extLst>
              <a:ext uri="{FF2B5EF4-FFF2-40B4-BE49-F238E27FC236}">
                <a16:creationId xmlns:a16="http://schemas.microsoft.com/office/drawing/2014/main" id="{E6DEBA57-62E2-40F4-B6A5-74EC57077E14}"/>
              </a:ext>
            </a:extLst>
          </p:cNvPr>
          <p:cNvSpPr>
            <a:spLocks noGrp="1" noChangeArrowheads="1"/>
          </p:cNvSpPr>
          <p:nvPr>
            <p:ph type="body" idx="1"/>
          </p:nvPr>
        </p:nvSpPr>
        <p:spPr>
          <a:xfrm>
            <a:off x="628650" y="1628774"/>
            <a:ext cx="11387138" cy="5381625"/>
          </a:xfrm>
        </p:spPr>
        <p:txBody>
          <a:bodyPr>
            <a:normAutofit/>
          </a:bodyPr>
          <a:lstStyle/>
          <a:p>
            <a:pPr marL="234950" indent="-234950"/>
            <a:r>
              <a:rPr lang="en-US" altLang="en-US" sz="3000" b="1" dirty="0">
                <a:solidFill>
                  <a:schemeClr val="bg1"/>
                </a:solidFill>
              </a:rPr>
              <a:t>Since the Levitical priesthood did not bring perfection, another priest after the order of Melchizedek was needed (7:11).</a:t>
            </a:r>
          </a:p>
          <a:p>
            <a:pPr marL="234950" indent="-234950"/>
            <a:r>
              <a:rPr lang="en-US" altLang="en-US" sz="3000" b="1" dirty="0">
                <a:solidFill>
                  <a:schemeClr val="bg1"/>
                </a:solidFill>
              </a:rPr>
              <a:t>The </a:t>
            </a:r>
            <a:r>
              <a:rPr lang="en-US" altLang="en-US" sz="3000" b="1" dirty="0">
                <a:solidFill>
                  <a:schemeClr val="bg1"/>
                </a:solidFill>
                <a:effectLst>
                  <a:glow rad="228600">
                    <a:schemeClr val="accent2">
                      <a:satMod val="175000"/>
                      <a:alpha val="40000"/>
                    </a:schemeClr>
                  </a:glow>
                </a:effectLst>
              </a:rPr>
              <a:t>change of the priesthood </a:t>
            </a:r>
            <a:r>
              <a:rPr lang="en-US" altLang="en-US" sz="3000" b="1" dirty="0">
                <a:solidFill>
                  <a:schemeClr val="bg1"/>
                </a:solidFill>
              </a:rPr>
              <a:t>necessitated a </a:t>
            </a:r>
            <a:r>
              <a:rPr lang="en-US" altLang="en-US" sz="3000" b="1" dirty="0">
                <a:solidFill>
                  <a:schemeClr val="bg1"/>
                </a:solidFill>
                <a:effectLst>
                  <a:glow rad="228600">
                    <a:schemeClr val="accent2">
                      <a:satMod val="175000"/>
                      <a:alpha val="40000"/>
                    </a:schemeClr>
                  </a:glow>
                </a:effectLst>
              </a:rPr>
              <a:t>change of the law </a:t>
            </a:r>
            <a:r>
              <a:rPr lang="en-US" altLang="en-US" sz="3000" b="1" dirty="0">
                <a:solidFill>
                  <a:schemeClr val="bg1"/>
                </a:solidFill>
              </a:rPr>
              <a:t>(7:12-14)</a:t>
            </a:r>
          </a:p>
          <a:p>
            <a:pPr marL="623888" lvl="1" indent="-274638"/>
            <a:r>
              <a:rPr lang="en-US" altLang="en-US" sz="2800" b="1" i="1" dirty="0">
                <a:solidFill>
                  <a:schemeClr val="accent4">
                    <a:lumMod val="60000"/>
                    <a:lumOff val="40000"/>
                  </a:schemeClr>
                </a:solidFill>
              </a:rPr>
              <a:t>Jesus came from Judah, a tribe of which the Law of Moses spoke nothing concerning priesthood. </a:t>
            </a:r>
          </a:p>
          <a:p>
            <a:pPr marL="623888" lvl="1" indent="-274638"/>
            <a:r>
              <a:rPr lang="en-US" altLang="en-US" sz="2800" b="1" i="1" dirty="0">
                <a:solidFill>
                  <a:schemeClr val="accent4">
                    <a:lumMod val="60000"/>
                    <a:lumOff val="40000"/>
                  </a:schemeClr>
                </a:solidFill>
                <a:effectLst>
                  <a:glow rad="228600">
                    <a:schemeClr val="accent2">
                      <a:satMod val="175000"/>
                      <a:alpha val="40000"/>
                    </a:schemeClr>
                  </a:glow>
                </a:effectLst>
              </a:rPr>
              <a:t>SILENCE PROHIBITED! </a:t>
            </a:r>
            <a:r>
              <a:rPr lang="en-US" altLang="en-US" sz="2800" b="1" i="1" dirty="0">
                <a:solidFill>
                  <a:schemeClr val="accent4">
                    <a:lumMod val="60000"/>
                    <a:lumOff val="40000"/>
                  </a:schemeClr>
                </a:solidFill>
              </a:rPr>
              <a:t>(i.e. Uzziah, 2 Chron. 26:19)</a:t>
            </a:r>
          </a:p>
          <a:p>
            <a:pPr marL="234950" indent="-234950"/>
            <a:r>
              <a:rPr lang="en-US" altLang="en-US" sz="3200" b="1" dirty="0">
                <a:solidFill>
                  <a:schemeClr val="bg1"/>
                </a:solidFill>
              </a:rPr>
              <a:t>The Lord had promised to ordain another Priest according to the order of Melchizedek (7:15-17)</a:t>
            </a:r>
          </a:p>
          <a:p>
            <a:pPr marL="623888" lvl="1" indent="-274638"/>
            <a:r>
              <a:rPr lang="en-US" altLang="en-US" sz="2800" b="1" i="1" dirty="0">
                <a:solidFill>
                  <a:schemeClr val="accent4">
                    <a:lumMod val="60000"/>
                    <a:lumOff val="40000"/>
                  </a:schemeClr>
                </a:solidFill>
              </a:rPr>
              <a:t>He did not come by the law of a fleshly commandment (the Old Law), but by the power of an endless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0"/>
                                        <p:tgtEl>
                                          <p:spTgt spid="118787">
                                            <p:txEl>
                                              <p:pRg st="0" end="0"/>
                                            </p:txEl>
                                          </p:spTgt>
                                        </p:tgtEl>
                                      </p:cBhvr>
                                    </p:animEffect>
                                    <p:anim calcmode="lin" valueType="num">
                                      <p:cBhvr>
                                        <p:cTn id="8" dur="10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7">
                                            <p:txEl>
                                              <p:pRg st="1" end="1"/>
                                            </p:txEl>
                                          </p:spTgt>
                                        </p:tgtEl>
                                        <p:attrNameLst>
                                          <p:attrName>style.visibility</p:attrName>
                                        </p:attrNameLst>
                                      </p:cBhvr>
                                      <p:to>
                                        <p:strVal val="visible"/>
                                      </p:to>
                                    </p:set>
                                    <p:animEffect transition="in" filter="fade">
                                      <p:cBhvr>
                                        <p:cTn id="14" dur="1000"/>
                                        <p:tgtEl>
                                          <p:spTgt spid="118787">
                                            <p:txEl>
                                              <p:pRg st="1" end="1"/>
                                            </p:txEl>
                                          </p:spTgt>
                                        </p:tgtEl>
                                      </p:cBhvr>
                                    </p:animEffect>
                                    <p:anim calcmode="lin" valueType="num">
                                      <p:cBhvr>
                                        <p:cTn id="15"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Effect transition="in" filter="fade">
                                      <p:cBhvr>
                                        <p:cTn id="19" dur="1000"/>
                                        <p:tgtEl>
                                          <p:spTgt spid="118787">
                                            <p:txEl>
                                              <p:pRg st="2" end="2"/>
                                            </p:txEl>
                                          </p:spTgt>
                                        </p:tgtEl>
                                      </p:cBhvr>
                                    </p:animEffect>
                                    <p:anim calcmode="lin" valueType="num">
                                      <p:cBhvr>
                                        <p:cTn id="20"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878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8787">
                                            <p:txEl>
                                              <p:pRg st="3" end="3"/>
                                            </p:txEl>
                                          </p:spTgt>
                                        </p:tgtEl>
                                        <p:attrNameLst>
                                          <p:attrName>style.visibility</p:attrName>
                                        </p:attrNameLst>
                                      </p:cBhvr>
                                      <p:to>
                                        <p:strVal val="visible"/>
                                      </p:to>
                                    </p:set>
                                    <p:animEffect transition="in" filter="fade">
                                      <p:cBhvr>
                                        <p:cTn id="24" dur="1000"/>
                                        <p:tgtEl>
                                          <p:spTgt spid="118787">
                                            <p:txEl>
                                              <p:pRg st="3" end="3"/>
                                            </p:txEl>
                                          </p:spTgt>
                                        </p:tgtEl>
                                      </p:cBhvr>
                                    </p:animEffect>
                                    <p:anim calcmode="lin" valueType="num">
                                      <p:cBhvr>
                                        <p:cTn id="25"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Effect transition="in" filter="fade">
                                      <p:cBhvr>
                                        <p:cTn id="31" dur="1000"/>
                                        <p:tgtEl>
                                          <p:spTgt spid="118787">
                                            <p:txEl>
                                              <p:pRg st="4" end="4"/>
                                            </p:txEl>
                                          </p:spTgt>
                                        </p:tgtEl>
                                      </p:cBhvr>
                                    </p:animEffect>
                                    <p:anim calcmode="lin" valueType="num">
                                      <p:cBhvr>
                                        <p:cTn id="32" dur="10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878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8787">
                                            <p:txEl>
                                              <p:pRg st="5" end="5"/>
                                            </p:txEl>
                                          </p:spTgt>
                                        </p:tgtEl>
                                        <p:attrNameLst>
                                          <p:attrName>style.visibility</p:attrName>
                                        </p:attrNameLst>
                                      </p:cBhvr>
                                      <p:to>
                                        <p:strVal val="visible"/>
                                      </p:to>
                                    </p:set>
                                    <p:animEffect transition="in" filter="fade">
                                      <p:cBhvr>
                                        <p:cTn id="36" dur="1000"/>
                                        <p:tgtEl>
                                          <p:spTgt spid="118787">
                                            <p:txEl>
                                              <p:pRg st="5" end="5"/>
                                            </p:txEl>
                                          </p:spTgt>
                                        </p:tgtEl>
                                      </p:cBhvr>
                                    </p:animEffect>
                                    <p:anim calcmode="lin" valueType="num">
                                      <p:cBhvr>
                                        <p:cTn id="37" dur="10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E2F1FBE-7D42-4374-81B1-5948C2C6E6B4}"/>
              </a:ext>
            </a:extLst>
          </p:cNvPr>
          <p:cNvSpPr>
            <a:spLocks noGrp="1" noChangeArrowheads="1"/>
          </p:cNvSpPr>
          <p:nvPr>
            <p:ph type="title"/>
          </p:nvPr>
        </p:nvSpPr>
        <p:spPr>
          <a:xfrm>
            <a:off x="785813" y="152400"/>
            <a:ext cx="9882187" cy="1533524"/>
          </a:xfrm>
        </p:spPr>
        <p:txBody>
          <a:bodyPr>
            <a:normAutofit/>
          </a:bodyPr>
          <a:lstStyle/>
          <a:p>
            <a:pPr>
              <a:lnSpc>
                <a:spcPct val="80000"/>
              </a:lnSpc>
            </a:pPr>
            <a:r>
              <a:rPr lang="en-US" altLang="en-US" sz="4000" b="1" dirty="0">
                <a:solidFill>
                  <a:schemeClr val="bg1"/>
                </a:solidFill>
              </a:rPr>
              <a:t>Important Applications</a:t>
            </a:r>
            <a:br>
              <a:rPr lang="en-US" altLang="en-US" sz="3600" dirty="0">
                <a:solidFill>
                  <a:schemeClr val="bg1"/>
                </a:solidFill>
              </a:rPr>
            </a:br>
            <a:r>
              <a:rPr lang="en-US" altLang="en-US" dirty="0">
                <a:solidFill>
                  <a:schemeClr val="bg1"/>
                </a:solidFill>
              </a:rPr>
              <a:t> </a:t>
            </a:r>
            <a:r>
              <a:rPr lang="en-US" altLang="en-US" sz="3200" dirty="0">
                <a:solidFill>
                  <a:schemeClr val="bg1"/>
                </a:solidFill>
              </a:rPr>
              <a:t>(Hebrews 7:1-17)</a:t>
            </a:r>
            <a:r>
              <a:rPr lang="en-US" altLang="en-US" dirty="0">
                <a:solidFill>
                  <a:schemeClr val="bg1"/>
                </a:solidFill>
              </a:rPr>
              <a:t> </a:t>
            </a:r>
            <a:endParaRPr lang="en-US" altLang="en-US" sz="3600" dirty="0">
              <a:solidFill>
                <a:schemeClr val="bg1"/>
              </a:solidFill>
            </a:endParaRPr>
          </a:p>
        </p:txBody>
      </p:sp>
      <p:sp>
        <p:nvSpPr>
          <p:cNvPr id="120835" name="Rectangle 3">
            <a:extLst>
              <a:ext uri="{FF2B5EF4-FFF2-40B4-BE49-F238E27FC236}">
                <a16:creationId xmlns:a16="http://schemas.microsoft.com/office/drawing/2014/main" id="{4BBC7CC4-AFB8-4BD3-B104-991BF3675907}"/>
              </a:ext>
            </a:extLst>
          </p:cNvPr>
          <p:cNvSpPr>
            <a:spLocks noGrp="1" noChangeArrowheads="1"/>
          </p:cNvSpPr>
          <p:nvPr>
            <p:ph type="body" idx="1"/>
          </p:nvPr>
        </p:nvSpPr>
        <p:spPr>
          <a:xfrm>
            <a:off x="785813" y="1685924"/>
            <a:ext cx="11001375" cy="5324475"/>
          </a:xfrm>
        </p:spPr>
        <p:txBody>
          <a:bodyPr/>
          <a:lstStyle/>
          <a:p>
            <a:pPr marL="234950" indent="-234950"/>
            <a:r>
              <a:rPr lang="en-US" altLang="en-US" sz="3200" b="1" dirty="0">
                <a:solidFill>
                  <a:schemeClr val="bg1"/>
                </a:solidFill>
                <a:effectLst>
                  <a:glow rad="228600">
                    <a:schemeClr val="accent2">
                      <a:satMod val="175000"/>
                      <a:alpha val="40000"/>
                    </a:schemeClr>
                  </a:glow>
                </a:effectLst>
              </a:rPr>
              <a:t>Biblical silence does not authorize or give permission </a:t>
            </a:r>
            <a:r>
              <a:rPr lang="en-US" altLang="en-US" sz="3200" b="1" dirty="0">
                <a:solidFill>
                  <a:schemeClr val="bg1"/>
                </a:solidFill>
              </a:rPr>
              <a:t>(Hebrews 7:14).</a:t>
            </a:r>
          </a:p>
          <a:p>
            <a:pPr marL="623888" lvl="1" indent="-274638"/>
            <a:r>
              <a:rPr lang="en-US" altLang="en-US" sz="2800" b="1" i="1" dirty="0">
                <a:solidFill>
                  <a:schemeClr val="accent4">
                    <a:lumMod val="60000"/>
                    <a:lumOff val="40000"/>
                  </a:schemeClr>
                </a:solidFill>
                <a:effectLst>
                  <a:glow rad="228600">
                    <a:schemeClr val="accent2">
                      <a:satMod val="175000"/>
                      <a:alpha val="40000"/>
                    </a:schemeClr>
                  </a:glow>
                </a:effectLst>
              </a:rPr>
              <a:t>The Bible is complete.  </a:t>
            </a:r>
            <a:r>
              <a:rPr lang="en-US" altLang="en-US" sz="2800" b="1" i="1" dirty="0">
                <a:solidFill>
                  <a:schemeClr val="accent4">
                    <a:lumMod val="60000"/>
                    <a:lumOff val="40000"/>
                  </a:schemeClr>
                </a:solidFill>
              </a:rPr>
              <a:t>We must not ADD where it is silent                           (2 Timothy 3:16-17; 2 John 9; Proverbs 30:6)</a:t>
            </a:r>
          </a:p>
          <a:p>
            <a:pPr marL="234950" indent="-234950"/>
            <a:r>
              <a:rPr lang="en-US" altLang="en-US" sz="3200" b="1" dirty="0">
                <a:solidFill>
                  <a:schemeClr val="bg1"/>
                </a:solidFill>
              </a:rPr>
              <a:t>Christ is our High Priest, and we are ALL priests</a:t>
            </a:r>
          </a:p>
          <a:p>
            <a:pPr marL="623888" lvl="1" indent="-274638"/>
            <a:r>
              <a:rPr lang="en-US" altLang="en-US" sz="2800" b="1" i="1" dirty="0">
                <a:solidFill>
                  <a:schemeClr val="accent4">
                    <a:lumMod val="60000"/>
                    <a:lumOff val="40000"/>
                  </a:schemeClr>
                </a:solidFill>
              </a:rPr>
              <a:t>There is no special order of priests appointed by God or man to offer service on our behalf.</a:t>
            </a:r>
          </a:p>
          <a:p>
            <a:pPr marL="623888" lvl="1" indent="-274638"/>
            <a:r>
              <a:rPr lang="en-US" altLang="en-US" sz="2800" b="1" i="1" dirty="0">
                <a:solidFill>
                  <a:schemeClr val="accent4">
                    <a:lumMod val="60000"/>
                    <a:lumOff val="40000"/>
                  </a:schemeClr>
                </a:solidFill>
              </a:rPr>
              <a:t>We are made kings and priests by the blood of Christ                   (Revelation 1:5-6; 5:9-10).</a:t>
            </a:r>
          </a:p>
          <a:p>
            <a:pPr marL="623888" lvl="1" indent="-274638"/>
            <a:r>
              <a:rPr lang="en-US" altLang="en-US" sz="2800" b="1" i="1" dirty="0">
                <a:solidFill>
                  <a:schemeClr val="accent4">
                    <a:lumMod val="60000"/>
                    <a:lumOff val="40000"/>
                  </a:schemeClr>
                </a:solidFill>
              </a:rPr>
              <a:t>We offer spiritual sacrifices (1 Peter 2:5, 9; Heb. 13:15).</a:t>
            </a:r>
          </a:p>
          <a:p>
            <a:pPr marL="623888" lvl="1" indent="-274638"/>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1000"/>
                                        <p:tgtEl>
                                          <p:spTgt spid="120835">
                                            <p:txEl>
                                              <p:pRg st="0" end="0"/>
                                            </p:txEl>
                                          </p:spTgt>
                                        </p:tgtEl>
                                      </p:cBhvr>
                                    </p:animEffect>
                                    <p:anim calcmode="lin" valueType="num">
                                      <p:cBhvr>
                                        <p:cTn id="8" dur="10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08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fade">
                                      <p:cBhvr>
                                        <p:cTn id="12" dur="1000"/>
                                        <p:tgtEl>
                                          <p:spTgt spid="120835">
                                            <p:txEl>
                                              <p:pRg st="1" end="1"/>
                                            </p:txEl>
                                          </p:spTgt>
                                        </p:tgtEl>
                                      </p:cBhvr>
                                    </p:animEffect>
                                    <p:anim calcmode="lin" valueType="num">
                                      <p:cBhvr>
                                        <p:cTn id="13" dur="10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08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Effect transition="in" filter="fade">
                                      <p:cBhvr>
                                        <p:cTn id="19" dur="1000"/>
                                        <p:tgtEl>
                                          <p:spTgt spid="120835">
                                            <p:txEl>
                                              <p:pRg st="2" end="2"/>
                                            </p:txEl>
                                          </p:spTgt>
                                        </p:tgtEl>
                                      </p:cBhvr>
                                    </p:animEffect>
                                    <p:anim calcmode="lin" valueType="num">
                                      <p:cBhvr>
                                        <p:cTn id="20" dur="10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083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0835">
                                            <p:txEl>
                                              <p:pRg st="3" end="3"/>
                                            </p:txEl>
                                          </p:spTgt>
                                        </p:tgtEl>
                                        <p:attrNameLst>
                                          <p:attrName>style.visibility</p:attrName>
                                        </p:attrNameLst>
                                      </p:cBhvr>
                                      <p:to>
                                        <p:strVal val="visible"/>
                                      </p:to>
                                    </p:set>
                                    <p:animEffect transition="in" filter="fade">
                                      <p:cBhvr>
                                        <p:cTn id="24" dur="1000"/>
                                        <p:tgtEl>
                                          <p:spTgt spid="120835">
                                            <p:txEl>
                                              <p:pRg st="3" end="3"/>
                                            </p:txEl>
                                          </p:spTgt>
                                        </p:tgtEl>
                                      </p:cBhvr>
                                    </p:animEffect>
                                    <p:anim calcmode="lin" valueType="num">
                                      <p:cBhvr>
                                        <p:cTn id="25" dur="10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08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0835">
                                            <p:txEl>
                                              <p:pRg st="4" end="4"/>
                                            </p:txEl>
                                          </p:spTgt>
                                        </p:tgtEl>
                                        <p:attrNameLst>
                                          <p:attrName>style.visibility</p:attrName>
                                        </p:attrNameLst>
                                      </p:cBhvr>
                                      <p:to>
                                        <p:strVal val="visible"/>
                                      </p:to>
                                    </p:set>
                                    <p:animEffect transition="in" filter="fade">
                                      <p:cBhvr>
                                        <p:cTn id="29" dur="1000"/>
                                        <p:tgtEl>
                                          <p:spTgt spid="120835">
                                            <p:txEl>
                                              <p:pRg st="4" end="4"/>
                                            </p:txEl>
                                          </p:spTgt>
                                        </p:tgtEl>
                                      </p:cBhvr>
                                    </p:animEffect>
                                    <p:anim calcmode="lin" valueType="num">
                                      <p:cBhvr>
                                        <p:cTn id="30" dur="10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08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0835">
                                            <p:txEl>
                                              <p:pRg st="5" end="5"/>
                                            </p:txEl>
                                          </p:spTgt>
                                        </p:tgtEl>
                                        <p:attrNameLst>
                                          <p:attrName>style.visibility</p:attrName>
                                        </p:attrNameLst>
                                      </p:cBhvr>
                                      <p:to>
                                        <p:strVal val="visible"/>
                                      </p:to>
                                    </p:set>
                                    <p:animEffect transition="in" filter="fade">
                                      <p:cBhvr>
                                        <p:cTn id="34" dur="1000"/>
                                        <p:tgtEl>
                                          <p:spTgt spid="120835">
                                            <p:txEl>
                                              <p:pRg st="5" end="5"/>
                                            </p:txEl>
                                          </p:spTgt>
                                        </p:tgtEl>
                                      </p:cBhvr>
                                    </p:animEffect>
                                    <p:anim calcmode="lin" valueType="num">
                                      <p:cBhvr>
                                        <p:cTn id="35" dur="1000" fill="hold"/>
                                        <p:tgtEl>
                                          <p:spTgt spid="12083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08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B0C2FCC-5FDF-4833-A553-68E239C5714A}"/>
              </a:ext>
            </a:extLst>
          </p:cNvPr>
          <p:cNvSpPr>
            <a:spLocks noGrp="1" noChangeArrowheads="1"/>
          </p:cNvSpPr>
          <p:nvPr>
            <p:ph type="title"/>
          </p:nvPr>
        </p:nvSpPr>
        <p:spPr/>
        <p:txBody>
          <a:bodyPr/>
          <a:lstStyle/>
          <a:p>
            <a:pPr>
              <a:lnSpc>
                <a:spcPct val="80000"/>
              </a:lnSpc>
            </a:pPr>
            <a:r>
              <a:rPr lang="en-US" altLang="en-US" sz="4000" b="1" dirty="0">
                <a:solidFill>
                  <a:schemeClr val="bg1"/>
                </a:solidFill>
              </a:rPr>
              <a:t>Better Things from a  Better Priesthood</a:t>
            </a:r>
            <a:br>
              <a:rPr lang="en-US" altLang="en-US" sz="4000" b="1" dirty="0">
                <a:solidFill>
                  <a:schemeClr val="bg1"/>
                </a:solidFill>
              </a:rPr>
            </a:br>
            <a:r>
              <a:rPr lang="en-US" altLang="en-US" sz="3200" dirty="0">
                <a:solidFill>
                  <a:schemeClr val="bg1"/>
                </a:solidFill>
              </a:rPr>
              <a:t>(Overview of Hebrews 7:18-28</a:t>
            </a:r>
            <a:r>
              <a:rPr lang="en-US" altLang="en-US" sz="4000" b="1" dirty="0">
                <a:solidFill>
                  <a:schemeClr val="bg1"/>
                </a:solidFill>
              </a:rPr>
              <a:t>) </a:t>
            </a:r>
            <a:endParaRPr lang="en-US" altLang="en-US" sz="3200" b="1" dirty="0">
              <a:solidFill>
                <a:schemeClr val="bg1"/>
              </a:solidFill>
            </a:endParaRPr>
          </a:p>
        </p:txBody>
      </p:sp>
      <p:sp>
        <p:nvSpPr>
          <p:cNvPr id="137219" name="Rectangle 3">
            <a:extLst>
              <a:ext uri="{FF2B5EF4-FFF2-40B4-BE49-F238E27FC236}">
                <a16:creationId xmlns:a16="http://schemas.microsoft.com/office/drawing/2014/main" id="{49FD9B36-B78C-47FA-8C36-75BF3EBA05EF}"/>
              </a:ext>
            </a:extLst>
          </p:cNvPr>
          <p:cNvSpPr>
            <a:spLocks noGrp="1" noChangeArrowheads="1"/>
          </p:cNvSpPr>
          <p:nvPr>
            <p:ph type="body" idx="1"/>
          </p:nvPr>
        </p:nvSpPr>
        <p:spPr>
          <a:xfrm>
            <a:off x="838201" y="1928813"/>
            <a:ext cx="10977562" cy="4197351"/>
          </a:xfrm>
        </p:spPr>
        <p:txBody>
          <a:bodyPr/>
          <a:lstStyle/>
          <a:p>
            <a:pPr marL="231775" indent="-231775"/>
            <a:r>
              <a:rPr lang="en-US" altLang="en-US" sz="3200" b="1" i="1" dirty="0">
                <a:solidFill>
                  <a:schemeClr val="bg1"/>
                </a:solidFill>
              </a:rPr>
              <a:t>A better hope (7:18-19)</a:t>
            </a:r>
          </a:p>
          <a:p>
            <a:pPr marL="231775" indent="-231775"/>
            <a:r>
              <a:rPr lang="en-US" altLang="en-US" sz="3200" b="1" i="1" dirty="0">
                <a:solidFill>
                  <a:schemeClr val="bg1"/>
                </a:solidFill>
              </a:rPr>
              <a:t>A surety of a better covenant (7:20-22)</a:t>
            </a:r>
          </a:p>
          <a:p>
            <a:pPr marL="231775" indent="-231775"/>
            <a:r>
              <a:rPr lang="en-US" altLang="en-US" sz="3200" b="1" i="1" dirty="0">
                <a:solidFill>
                  <a:schemeClr val="bg1"/>
                </a:solidFill>
              </a:rPr>
              <a:t>An unchangeable priesthood (7:23-24)</a:t>
            </a:r>
          </a:p>
          <a:p>
            <a:pPr marL="231775" indent="-231775"/>
            <a:r>
              <a:rPr lang="en-US" altLang="en-US" sz="3200" b="1" i="1" dirty="0">
                <a:solidFill>
                  <a:schemeClr val="bg1"/>
                </a:solidFill>
              </a:rPr>
              <a:t>Salvation to the uttermost (7:25-26)</a:t>
            </a:r>
          </a:p>
          <a:p>
            <a:pPr marL="231775" indent="-231775"/>
            <a:r>
              <a:rPr lang="en-US" altLang="en-US" sz="3200" b="1" i="1" dirty="0">
                <a:solidFill>
                  <a:schemeClr val="bg1"/>
                </a:solidFill>
              </a:rPr>
              <a:t>A sinless sacrifice sufficient for all men for all time (7:27-28)</a:t>
            </a:r>
          </a:p>
          <a:p>
            <a:pPr marL="231775" indent="-231775"/>
            <a:endParaRPr lang="en-US" altLang="en-US" b="1" i="1"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FD2D8EA-0A42-4E78-B479-CC2173FD9294}"/>
              </a:ext>
            </a:extLst>
          </p:cNvPr>
          <p:cNvSpPr>
            <a:spLocks noGrp="1" noChangeArrowheads="1"/>
          </p:cNvSpPr>
          <p:nvPr>
            <p:ph type="title"/>
          </p:nvPr>
        </p:nvSpPr>
        <p:spPr>
          <a:xfrm>
            <a:off x="900113" y="152400"/>
            <a:ext cx="10458450" cy="1295400"/>
          </a:xfrm>
        </p:spPr>
        <p:txBody>
          <a:bodyPr/>
          <a:lstStyle/>
          <a:p>
            <a:pPr>
              <a:lnSpc>
                <a:spcPct val="80000"/>
              </a:lnSpc>
            </a:pPr>
            <a:r>
              <a:rPr lang="en-US" altLang="en-US" dirty="0">
                <a:solidFill>
                  <a:schemeClr val="bg1"/>
                </a:solidFill>
              </a:rPr>
              <a:t>The Better Priest Brings a Better Hope </a:t>
            </a:r>
            <a:endParaRPr lang="en-US" altLang="en-US" sz="3600" dirty="0">
              <a:solidFill>
                <a:schemeClr val="bg1"/>
              </a:solidFill>
            </a:endParaRPr>
          </a:p>
        </p:txBody>
      </p:sp>
      <p:sp>
        <p:nvSpPr>
          <p:cNvPr id="112643" name="Rectangle 3">
            <a:extLst>
              <a:ext uri="{FF2B5EF4-FFF2-40B4-BE49-F238E27FC236}">
                <a16:creationId xmlns:a16="http://schemas.microsoft.com/office/drawing/2014/main" id="{6CDF0271-827A-4129-A4F4-AD47D80DEE63}"/>
              </a:ext>
            </a:extLst>
          </p:cNvPr>
          <p:cNvSpPr>
            <a:spLocks noGrp="1" noChangeArrowheads="1"/>
          </p:cNvSpPr>
          <p:nvPr>
            <p:ph type="body" idx="1"/>
          </p:nvPr>
        </p:nvSpPr>
        <p:spPr>
          <a:xfrm>
            <a:off x="714374" y="1343025"/>
            <a:ext cx="11129963" cy="5667375"/>
          </a:xfrm>
        </p:spPr>
        <p:txBody>
          <a:bodyPr/>
          <a:lstStyle/>
          <a:p>
            <a:pPr marL="234950" indent="-234950"/>
            <a:r>
              <a:rPr lang="en-US" altLang="en-US" sz="3000" b="1" dirty="0">
                <a:solidFill>
                  <a:schemeClr val="bg1"/>
                </a:solidFill>
              </a:rPr>
              <a:t>There is “an annulling* of the former commandment” because it is weak (7:18; 8:13; 2 Cor. 3:7-11).</a:t>
            </a:r>
          </a:p>
          <a:p>
            <a:pPr marL="234950" indent="-234950"/>
            <a:r>
              <a:rPr lang="en-US" altLang="en-US" sz="3000" b="1" dirty="0">
                <a:solidFill>
                  <a:schemeClr val="bg1"/>
                </a:solidFill>
              </a:rPr>
              <a:t>The Law was weak because of its inferior sacrifices (Heb. 10:1-4, 10-12), but in the present context its weakness relates more to its weaker priesthood. </a:t>
            </a:r>
          </a:p>
          <a:p>
            <a:pPr marL="623888" lvl="1" indent="-274638"/>
            <a:r>
              <a:rPr lang="en-US" altLang="en-US" sz="2800" b="1" i="1" dirty="0">
                <a:solidFill>
                  <a:schemeClr val="accent4">
                    <a:lumMod val="60000"/>
                    <a:lumOff val="40000"/>
                  </a:schemeClr>
                </a:solidFill>
              </a:rPr>
              <a:t>Priests were not made by an oath of God (7:21).</a:t>
            </a:r>
          </a:p>
          <a:p>
            <a:pPr marL="623888" lvl="1" indent="-274638"/>
            <a:r>
              <a:rPr lang="en-US" altLang="en-US" sz="2800" b="1" i="1" dirty="0">
                <a:solidFill>
                  <a:schemeClr val="accent4">
                    <a:lumMod val="60000"/>
                    <a:lumOff val="40000"/>
                  </a:schemeClr>
                </a:solidFill>
              </a:rPr>
              <a:t>Priests were prevented by death from continuing (7:23).</a:t>
            </a:r>
          </a:p>
          <a:p>
            <a:pPr marL="623888" lvl="1" indent="-274638"/>
            <a:r>
              <a:rPr lang="en-US" altLang="en-US" sz="2800" b="1" i="1" dirty="0">
                <a:solidFill>
                  <a:schemeClr val="accent4">
                    <a:lumMod val="60000"/>
                    <a:lumOff val="40000"/>
                  </a:schemeClr>
                </a:solidFill>
              </a:rPr>
              <a:t>Priests needed to offer daily sacrifices (7:27).</a:t>
            </a:r>
          </a:p>
          <a:p>
            <a:pPr marL="623888" lvl="1" indent="-274638"/>
            <a:r>
              <a:rPr lang="en-US" altLang="en-US" sz="2800" b="1" i="1" dirty="0">
                <a:solidFill>
                  <a:schemeClr val="accent4">
                    <a:lumMod val="60000"/>
                    <a:lumOff val="40000"/>
                  </a:schemeClr>
                </a:solidFill>
              </a:rPr>
              <a:t>The Law made nothing perfect! (7:19).</a:t>
            </a:r>
          </a:p>
          <a:p>
            <a:pPr marL="234950" indent="-234950"/>
            <a:r>
              <a:rPr lang="en-US" altLang="en-US" sz="3000" b="1" dirty="0">
                <a:solidFill>
                  <a:schemeClr val="bg1"/>
                </a:solidFill>
              </a:rPr>
              <a:t>The bringing in of a “better hope” enables US to “draw near to God” (7:19).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Effect transition="in" filter="fade">
                                      <p:cBhvr>
                                        <p:cTn id="14" dur="1000"/>
                                        <p:tgtEl>
                                          <p:spTgt spid="112643">
                                            <p:txEl>
                                              <p:pRg st="1" end="1"/>
                                            </p:txEl>
                                          </p:spTgt>
                                        </p:tgtEl>
                                      </p:cBhvr>
                                    </p:animEffect>
                                    <p:anim calcmode="lin" valueType="num">
                                      <p:cBhvr>
                                        <p:cTn id="15"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4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Effect transition="in" filter="fade">
                                      <p:cBhvr>
                                        <p:cTn id="19" dur="1000"/>
                                        <p:tgtEl>
                                          <p:spTgt spid="112643">
                                            <p:txEl>
                                              <p:pRg st="2" end="2"/>
                                            </p:txEl>
                                          </p:spTgt>
                                        </p:tgtEl>
                                      </p:cBhvr>
                                    </p:animEffect>
                                    <p:anim calcmode="lin" valueType="num">
                                      <p:cBhvr>
                                        <p:cTn id="20"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264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2643">
                                            <p:txEl>
                                              <p:pRg st="3" end="3"/>
                                            </p:txEl>
                                          </p:spTgt>
                                        </p:tgtEl>
                                        <p:attrNameLst>
                                          <p:attrName>style.visibility</p:attrName>
                                        </p:attrNameLst>
                                      </p:cBhvr>
                                      <p:to>
                                        <p:strVal val="visible"/>
                                      </p:to>
                                    </p:set>
                                    <p:animEffect transition="in" filter="fade">
                                      <p:cBhvr>
                                        <p:cTn id="24" dur="1000"/>
                                        <p:tgtEl>
                                          <p:spTgt spid="112643">
                                            <p:txEl>
                                              <p:pRg st="3" end="3"/>
                                            </p:txEl>
                                          </p:spTgt>
                                        </p:tgtEl>
                                      </p:cBhvr>
                                    </p:animEffect>
                                    <p:anim calcmode="lin" valueType="num">
                                      <p:cBhvr>
                                        <p:cTn id="25"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264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643">
                                            <p:txEl>
                                              <p:pRg st="4" end="4"/>
                                            </p:txEl>
                                          </p:spTgt>
                                        </p:tgtEl>
                                        <p:attrNameLst>
                                          <p:attrName>style.visibility</p:attrName>
                                        </p:attrNameLst>
                                      </p:cBhvr>
                                      <p:to>
                                        <p:strVal val="visible"/>
                                      </p:to>
                                    </p:set>
                                    <p:animEffect transition="in" filter="fade">
                                      <p:cBhvr>
                                        <p:cTn id="29" dur="1000"/>
                                        <p:tgtEl>
                                          <p:spTgt spid="112643">
                                            <p:txEl>
                                              <p:pRg st="4" end="4"/>
                                            </p:txEl>
                                          </p:spTgt>
                                        </p:tgtEl>
                                      </p:cBhvr>
                                    </p:animEffect>
                                    <p:anim calcmode="lin" valueType="num">
                                      <p:cBhvr>
                                        <p:cTn id="30" dur="10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264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2643">
                                            <p:txEl>
                                              <p:pRg st="5" end="5"/>
                                            </p:txEl>
                                          </p:spTgt>
                                        </p:tgtEl>
                                        <p:attrNameLst>
                                          <p:attrName>style.visibility</p:attrName>
                                        </p:attrNameLst>
                                      </p:cBhvr>
                                      <p:to>
                                        <p:strVal val="visible"/>
                                      </p:to>
                                    </p:set>
                                    <p:animEffect transition="in" filter="fade">
                                      <p:cBhvr>
                                        <p:cTn id="34" dur="1000"/>
                                        <p:tgtEl>
                                          <p:spTgt spid="112643">
                                            <p:txEl>
                                              <p:pRg st="5" end="5"/>
                                            </p:txEl>
                                          </p:spTgt>
                                        </p:tgtEl>
                                      </p:cBhvr>
                                    </p:animEffect>
                                    <p:anim calcmode="lin" valueType="num">
                                      <p:cBhvr>
                                        <p:cTn id="35" dur="10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26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2643">
                                            <p:txEl>
                                              <p:pRg st="6" end="6"/>
                                            </p:txEl>
                                          </p:spTgt>
                                        </p:tgtEl>
                                        <p:attrNameLst>
                                          <p:attrName>style.visibility</p:attrName>
                                        </p:attrNameLst>
                                      </p:cBhvr>
                                      <p:to>
                                        <p:strVal val="visible"/>
                                      </p:to>
                                    </p:set>
                                    <p:animEffect transition="in" filter="fade">
                                      <p:cBhvr>
                                        <p:cTn id="41" dur="1000"/>
                                        <p:tgtEl>
                                          <p:spTgt spid="112643">
                                            <p:txEl>
                                              <p:pRg st="6" end="6"/>
                                            </p:txEl>
                                          </p:spTgt>
                                        </p:tgtEl>
                                      </p:cBhvr>
                                    </p:animEffect>
                                    <p:anim calcmode="lin" valueType="num">
                                      <p:cBhvr>
                                        <p:cTn id="42" dur="1000" fill="hold"/>
                                        <p:tgtEl>
                                          <p:spTgt spid="11264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126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16580</TotalTime>
  <Words>2957</Words>
  <Application>Microsoft Office PowerPoint</Application>
  <PresentationFormat>Widescreen</PresentationFormat>
  <Paragraphs>191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Constantia</vt:lpstr>
      <vt:lpstr>Franklin Gothic Book</vt:lpstr>
      <vt:lpstr>Office Theme</vt:lpstr>
      <vt:lpstr>Studies in the Epistles</vt:lpstr>
      <vt:lpstr>Theme: The Superiority of Christ</vt:lpstr>
      <vt:lpstr>How can Christ be a High Priest? </vt:lpstr>
      <vt:lpstr>Christ is a Priest after the Order of Melchizedek (Hebrews 7:1-10) </vt:lpstr>
      <vt:lpstr>Christ is a Priest after the Order of Melchizedek (Hebrews 7:1-10) </vt:lpstr>
      <vt:lpstr>God Foretold of this Change of Priesthood (Hebrews 7:11-17) </vt:lpstr>
      <vt:lpstr>Important Applications  (Hebrews 7:1-17) </vt:lpstr>
      <vt:lpstr>Better Things from a  Better Priesthood (Overview of Hebrews 7:18-28) </vt:lpstr>
      <vt:lpstr>The Better Priest Brings a Better Hope </vt:lpstr>
      <vt:lpstr>The Better Priest Brings in a Better Covenant and a Better Priesthood</vt:lpstr>
      <vt:lpstr>The Better Priest is able to “Save to the Uttermost”</vt:lpstr>
      <vt:lpstr>The Better Priest is Perfect  Hebrews 7:28</vt:lpstr>
      <vt:lpstr>The Priesthood of Christ is “THE MAIN POINT”</vt:lpstr>
      <vt:lpstr>Christ Serves as Priest in the “True Tabernacle” </vt:lpstr>
      <vt:lpstr>Christ is the Mediator of a Better Covenant </vt:lpstr>
      <vt:lpstr>The Prophetic Purpose of the New Covenant</vt:lpstr>
      <vt:lpstr>The Better Blessings of The New Covenant” </vt:lpstr>
      <vt:lpstr>The First Covenant is made Old, Obsolete and Vanishes Away </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446</cp:revision>
  <cp:lastPrinted>2022-04-09T15:44:41Z</cp:lastPrinted>
  <dcterms:created xsi:type="dcterms:W3CDTF">2021-08-25T18:02:30Z</dcterms:created>
  <dcterms:modified xsi:type="dcterms:W3CDTF">2022-04-13T19:51:05Z</dcterms:modified>
</cp:coreProperties>
</file>