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333" r:id="rId3"/>
    <p:sldId id="328" r:id="rId4"/>
    <p:sldId id="334" r:id="rId5"/>
    <p:sldId id="335" r:id="rId6"/>
    <p:sldId id="336" r:id="rId7"/>
    <p:sldId id="260" r:id="rId8"/>
    <p:sldId id="445" r:id="rId9"/>
    <p:sldId id="258" r:id="rId10"/>
    <p:sldId id="368" r:id="rId11"/>
    <p:sldId id="446" r:id="rId12"/>
    <p:sldId id="447" r:id="rId13"/>
    <p:sldId id="448" r:id="rId14"/>
    <p:sldId id="266" r:id="rId15"/>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34" autoAdjust="0"/>
    <p:restoredTop sz="72409" autoAdjust="0"/>
  </p:normalViewPr>
  <p:slideViewPr>
    <p:cSldViewPr snapToGrid="0">
      <p:cViewPr varScale="1">
        <p:scale>
          <a:sx n="43" d="100"/>
          <a:sy n="43" d="100"/>
        </p:scale>
        <p:origin x="8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12/30/2021</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47061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58464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162400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10</a:t>
            </a:fld>
            <a:endParaRPr lang="en-US"/>
          </a:p>
        </p:txBody>
      </p:sp>
    </p:spTree>
    <p:extLst>
      <p:ext uri="{BB962C8B-B14F-4D97-AF65-F5344CB8AC3E}">
        <p14:creationId xmlns:p14="http://schemas.microsoft.com/office/powerpoint/2010/main" val="215451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Corinthians 13:13  And now abide faith, hope, love, these three; but the greatest of these is love.</a:t>
            </a:r>
          </a:p>
        </p:txBody>
      </p:sp>
      <p:sp>
        <p:nvSpPr>
          <p:cNvPr id="4" name="Slide Number Placeholder 3"/>
          <p:cNvSpPr>
            <a:spLocks noGrp="1"/>
          </p:cNvSpPr>
          <p:nvPr>
            <p:ph type="sldNum" sz="quarter" idx="5"/>
          </p:nvPr>
        </p:nvSpPr>
        <p:spPr/>
        <p:txBody>
          <a:bodyPr/>
          <a:lstStyle/>
          <a:p>
            <a:fld id="{E49E7366-6C2C-4371-A58F-3171F7E109A8}" type="slidenum">
              <a:rPr lang="en-US" smtClean="0"/>
              <a:t>11</a:t>
            </a:fld>
            <a:endParaRPr lang="en-US"/>
          </a:p>
        </p:txBody>
      </p:sp>
    </p:spTree>
    <p:extLst>
      <p:ext uri="{BB962C8B-B14F-4D97-AF65-F5344CB8AC3E}">
        <p14:creationId xmlns:p14="http://schemas.microsoft.com/office/powerpoint/2010/main" val="392065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Galatians 1:10  </a:t>
            </a:r>
            <a:r>
              <a:rPr lang="en-US" dirty="0"/>
              <a:t>For do I now persuade men, or God? Or do I seek to please men? For if I still pleased men, I would not be a bondservant of Christ.</a:t>
            </a:r>
          </a:p>
          <a:p>
            <a:r>
              <a:rPr lang="en-US" b="1" dirty="0"/>
              <a:t>Proverbs 29:5  </a:t>
            </a:r>
            <a:r>
              <a:rPr lang="en-US" dirty="0"/>
              <a:t>A man who flatters his neighbor Spreads a net for his feet.</a:t>
            </a:r>
          </a:p>
          <a:p>
            <a:r>
              <a:rPr lang="en-US" b="1" dirty="0"/>
              <a:t>Jude 16  </a:t>
            </a:r>
            <a:r>
              <a:rPr lang="en-US" dirty="0"/>
              <a:t>These are grumblers, complainers, walking according to their own lusts; and they mouth great swelling words, flattering people to gain advantage.</a:t>
            </a:r>
          </a:p>
        </p:txBody>
      </p:sp>
      <p:sp>
        <p:nvSpPr>
          <p:cNvPr id="4" name="Slide Number Placeholder 3"/>
          <p:cNvSpPr>
            <a:spLocks noGrp="1"/>
          </p:cNvSpPr>
          <p:nvPr>
            <p:ph type="sldNum" sz="quarter" idx="5"/>
          </p:nvPr>
        </p:nvSpPr>
        <p:spPr/>
        <p:txBody>
          <a:bodyPr/>
          <a:lstStyle/>
          <a:p>
            <a:fld id="{E49E7366-6C2C-4371-A58F-3171F7E109A8}" type="slidenum">
              <a:rPr lang="en-US" smtClean="0"/>
              <a:t>12</a:t>
            </a:fld>
            <a:endParaRPr lang="en-US"/>
          </a:p>
        </p:txBody>
      </p:sp>
    </p:spTree>
    <p:extLst>
      <p:ext uri="{BB962C8B-B14F-4D97-AF65-F5344CB8AC3E}">
        <p14:creationId xmlns:p14="http://schemas.microsoft.com/office/powerpoint/2010/main" val="345627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8:1  </a:t>
            </a:r>
            <a:r>
              <a:rPr lang="en-US" b="0" dirty="0"/>
              <a:t>Now Saul was consenting to his death. At that time a great persecution arose against the church which was at Jerusalem; and they were all scattered throughout the regions of Judea and Samaria, except the apostles.</a:t>
            </a:r>
          </a:p>
          <a:p>
            <a:r>
              <a:rPr lang="en-US" b="1" dirty="0"/>
              <a:t>Acts 7:52  </a:t>
            </a:r>
            <a:r>
              <a:rPr lang="en-US" b="0" dirty="0"/>
              <a:t>Which of the prophets did your fathers not persecute? And they killed those who foretold the coming of the Just One, of whom you now have become the betrayers and murderers,</a:t>
            </a:r>
          </a:p>
          <a:p>
            <a:r>
              <a:rPr lang="en-US" b="1" dirty="0"/>
              <a:t>Luke 19:43-44  </a:t>
            </a:r>
            <a:r>
              <a:rPr lang="en-US" b="0" dirty="0"/>
              <a:t>For days will come upon you when your enemies will build an embankment around you, surround you and close you in on every side,  44  and level you, and your children within you, to the ground; and they will not leave in you one stone upon another, because you did not know the time of your visitation.“</a:t>
            </a:r>
          </a:p>
          <a:p>
            <a:r>
              <a:rPr lang="en-US" b="1" dirty="0"/>
              <a:t>Matthew 23:31-32  </a:t>
            </a:r>
            <a:r>
              <a:rPr lang="en-US" b="0" dirty="0"/>
              <a:t>"Therefore you are witnesses against yourselves that you are sons of those who murdered the prophets.  32  Fill up, then, the measure of your fathers' guilt.</a:t>
            </a:r>
          </a:p>
          <a:p>
            <a:r>
              <a:rPr lang="en-US" b="1" dirty="0"/>
              <a:t>Matthew 23:37-38  </a:t>
            </a:r>
            <a:r>
              <a:rPr lang="en-US" b="0" dirty="0"/>
              <a:t>"O Jerusalem, Jerusalem, the one who kills the prophets and stones those who are sent to her! How often I wanted to gather your children together, as a hen gathers her chicks under her wings, but you were not willing!  38  See! Your house is left to you desolate;</a:t>
            </a:r>
          </a:p>
          <a:p>
            <a:r>
              <a:rPr lang="en-US" b="0" dirty="0"/>
              <a:t>In Matthew 24, Jesus then prophesies of the destruction of Jerusalem.</a:t>
            </a:r>
          </a:p>
        </p:txBody>
      </p:sp>
      <p:sp>
        <p:nvSpPr>
          <p:cNvPr id="4" name="Slide Number Placeholder 3"/>
          <p:cNvSpPr>
            <a:spLocks noGrp="1"/>
          </p:cNvSpPr>
          <p:nvPr>
            <p:ph type="sldNum" sz="quarter" idx="5"/>
          </p:nvPr>
        </p:nvSpPr>
        <p:spPr/>
        <p:txBody>
          <a:bodyPr/>
          <a:lstStyle/>
          <a:p>
            <a:fld id="{E49E7366-6C2C-4371-A58F-3171F7E109A8}" type="slidenum">
              <a:rPr lang="en-US" smtClean="0"/>
              <a:t>13</a:t>
            </a:fld>
            <a:endParaRPr lang="en-US"/>
          </a:p>
        </p:txBody>
      </p:sp>
    </p:spTree>
    <p:extLst>
      <p:ext uri="{BB962C8B-B14F-4D97-AF65-F5344CB8AC3E}">
        <p14:creationId xmlns:p14="http://schemas.microsoft.com/office/powerpoint/2010/main" val="379694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14</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12/30/2021</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12/30/2021</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One: 1 Thessalonians 1:1—2:16</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2152650" y="275765"/>
            <a:ext cx="7886700" cy="664777"/>
          </a:xfrm>
        </p:spPr>
        <p:txBody>
          <a:bodyPr>
            <a:normAutofit fontScale="90000"/>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Outline of First Thessalonians </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404734" y="999926"/>
            <a:ext cx="11632368" cy="5970503"/>
          </a:xfrm>
        </p:spPr>
        <p:txBody>
          <a:bodyPr>
            <a:normAutofit/>
          </a:bodyPr>
          <a:lstStyle/>
          <a:p>
            <a:pPr marL="0" indent="0">
              <a:lnSpc>
                <a:spcPct val="85000"/>
              </a:lnSpc>
              <a:spcBef>
                <a:spcPts val="300"/>
              </a:spcBef>
              <a:buNone/>
            </a:pPr>
            <a:r>
              <a:rPr lang="en-US" sz="3000" b="1" dirty="0">
                <a:solidFill>
                  <a:schemeClr val="bg1"/>
                </a:solidFill>
              </a:rPr>
              <a:t>Salutation (1:1)</a:t>
            </a:r>
          </a:p>
          <a:p>
            <a:pPr marL="0" indent="0">
              <a:lnSpc>
                <a:spcPct val="85000"/>
              </a:lnSpc>
              <a:spcBef>
                <a:spcPts val="300"/>
              </a:spcBef>
              <a:buNone/>
            </a:pPr>
            <a:r>
              <a:rPr lang="en-US" sz="3000" b="1" dirty="0">
                <a:solidFill>
                  <a:schemeClr val="bg1"/>
                </a:solidFill>
              </a:rPr>
              <a:t>I.  The State of the Church (1:2-10)</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Thanksgiving for the character of the church (1:2-3).</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The election of the church (1:4-6).</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The reputation of the church (1:7-10).</a:t>
            </a:r>
          </a:p>
          <a:p>
            <a:pPr marL="0" indent="0">
              <a:lnSpc>
                <a:spcPct val="85000"/>
              </a:lnSpc>
              <a:spcBef>
                <a:spcPts val="300"/>
              </a:spcBef>
              <a:buNone/>
            </a:pPr>
            <a:r>
              <a:rPr lang="en-US" sz="3000" b="1" dirty="0">
                <a:solidFill>
                  <a:schemeClr val="bg1"/>
                </a:solidFill>
              </a:rPr>
              <a:t>II.  Paul’s Apostolic Relations with the Church (2:1—3:13)</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conduct toward the church (2:1-12).</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reception by the Thessalonians (2:13-16).</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concern for the church (2:17—3:10).</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prayer for the church (3:11-13).</a:t>
            </a:r>
          </a:p>
          <a:p>
            <a:pPr marL="0" indent="0">
              <a:lnSpc>
                <a:spcPct val="85000"/>
              </a:lnSpc>
              <a:spcBef>
                <a:spcPts val="300"/>
              </a:spcBef>
              <a:buNone/>
            </a:pPr>
            <a:r>
              <a:rPr lang="en-US" sz="3000" b="1" dirty="0">
                <a:solidFill>
                  <a:schemeClr val="bg1"/>
                </a:solidFill>
              </a:rPr>
              <a:t>III. The Problems of the Church (4:1—5:11)</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Problems with sexual immorality and social conduct (4:1-12).</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Understanding the state of the dead and the second coming (4:13-5:11).</a:t>
            </a:r>
          </a:p>
          <a:p>
            <a:pPr marL="0" indent="0">
              <a:lnSpc>
                <a:spcPct val="85000"/>
              </a:lnSpc>
              <a:spcBef>
                <a:spcPts val="300"/>
              </a:spcBef>
              <a:buNone/>
            </a:pPr>
            <a:r>
              <a:rPr lang="en-US" b="1" dirty="0">
                <a:solidFill>
                  <a:schemeClr val="bg1"/>
                </a:solidFill>
              </a:rPr>
              <a:t>IV. Concluding Exhortations (5:12-28)</a:t>
            </a:r>
          </a:p>
          <a:p>
            <a:pPr marL="404813" indent="-344488">
              <a:lnSpc>
                <a:spcPct val="85000"/>
              </a:lnSpc>
              <a:buNone/>
            </a:pPr>
            <a:endParaRPr lang="en-US" dirty="0"/>
          </a:p>
          <a:p>
            <a:pPr marL="0" indent="0">
              <a:buNone/>
            </a:pPr>
            <a:endParaRPr lang="en-US" dirty="0"/>
          </a:p>
        </p:txBody>
      </p:sp>
      <p:sp>
        <p:nvSpPr>
          <p:cNvPr id="4" name="TextBox 3">
            <a:extLst>
              <a:ext uri="{FF2B5EF4-FFF2-40B4-BE49-F238E27FC236}">
                <a16:creationId xmlns:a16="http://schemas.microsoft.com/office/drawing/2014/main" id="{A30A417A-54B7-4307-8A22-83B68D42FF0B}"/>
              </a:ext>
            </a:extLst>
          </p:cNvPr>
          <p:cNvSpPr txBox="1"/>
          <p:nvPr/>
        </p:nvSpPr>
        <p:spPr>
          <a:xfrm>
            <a:off x="6610662" y="6308207"/>
            <a:ext cx="5816183" cy="369332"/>
          </a:xfrm>
          <a:prstGeom prst="rect">
            <a:avLst/>
          </a:prstGeom>
          <a:noFill/>
        </p:spPr>
        <p:txBody>
          <a:bodyPr wrap="square" rtlCol="0">
            <a:spAutoFit/>
          </a:bodyPr>
          <a:lstStyle/>
          <a:p>
            <a:r>
              <a:rPr lang="en-US" dirty="0">
                <a:solidFill>
                  <a:schemeClr val="bg1"/>
                </a:solidFill>
              </a:rPr>
              <a:t>Adapted from Merrill C. </a:t>
            </a:r>
            <a:r>
              <a:rPr lang="en-US" dirty="0" err="1">
                <a:solidFill>
                  <a:schemeClr val="bg1"/>
                </a:solidFill>
              </a:rPr>
              <a:t>Tenney</a:t>
            </a:r>
            <a:r>
              <a:rPr lang="en-US" dirty="0">
                <a:solidFill>
                  <a:schemeClr val="bg1"/>
                </a:solidFill>
              </a:rPr>
              <a:t>, </a:t>
            </a:r>
            <a:r>
              <a:rPr lang="en-US" i="1" dirty="0">
                <a:solidFill>
                  <a:schemeClr val="bg1"/>
                </a:solidFill>
              </a:rPr>
              <a:t>New Testament Survey</a:t>
            </a:r>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down)">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wipe(down)">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wipe(down)">
                                      <p:cBhvr>
                                        <p:cTn id="53" dur="500"/>
                                        <p:tgtEl>
                                          <p:spTgt spid="3">
                                            <p:txEl>
                                              <p:pRg st="13" end="1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7" y="357891"/>
            <a:ext cx="11062739" cy="1145408"/>
          </a:xfrm>
        </p:spPr>
        <p:txBody>
          <a:bodyPr>
            <a:normAutofit/>
          </a:bodyPr>
          <a:lstStyle/>
          <a:p>
            <a:pPr algn="ctr"/>
            <a:r>
              <a:rPr lang="en-US" dirty="0">
                <a:solidFill>
                  <a:schemeClr val="bg1"/>
                </a:solidFill>
              </a:rPr>
              <a:t>The State of the Church in Thessalonica</a:t>
            </a:r>
            <a:endParaRPr lang="en-US" sz="3600" dirty="0">
              <a:solidFill>
                <a:schemeClr val="bg1"/>
              </a:solidFill>
            </a:endParaRPr>
          </a:p>
        </p:txBody>
      </p:sp>
      <p:sp>
        <p:nvSpPr>
          <p:cNvPr id="3" name="Content Placeholder 2"/>
          <p:cNvSpPr>
            <a:spLocks noGrp="1"/>
          </p:cNvSpPr>
          <p:nvPr>
            <p:ph idx="1"/>
          </p:nvPr>
        </p:nvSpPr>
        <p:spPr>
          <a:xfrm>
            <a:off x="509667" y="1319134"/>
            <a:ext cx="11682333" cy="5408237"/>
          </a:xfrm>
        </p:spPr>
        <p:txBody>
          <a:bodyPr>
            <a:noAutofit/>
          </a:bodyPr>
          <a:lstStyle/>
          <a:p>
            <a:pPr marL="0" indent="0">
              <a:spcBef>
                <a:spcPct val="5000"/>
              </a:spcBef>
              <a:buNone/>
            </a:pPr>
            <a:r>
              <a:rPr lang="en-US" altLang="en-US" sz="3000" b="1" dirty="0">
                <a:solidFill>
                  <a:schemeClr val="bg1"/>
                </a:solidFill>
              </a:rPr>
              <a:t>Salutation (1:1)</a:t>
            </a:r>
          </a:p>
          <a:p>
            <a:pPr>
              <a:spcBef>
                <a:spcPct val="5000"/>
              </a:spcBef>
            </a:pPr>
            <a:r>
              <a:rPr lang="en-US" altLang="en-US" sz="3000" b="1" dirty="0">
                <a:solidFill>
                  <a:schemeClr val="bg1"/>
                </a:solidFill>
              </a:rPr>
              <a:t>Thanksgiving for the character of the church (1:2-3).</a:t>
            </a:r>
          </a:p>
          <a:p>
            <a:pPr marL="457200" lvl="1">
              <a:spcBef>
                <a:spcPct val="5000"/>
              </a:spcBef>
            </a:pPr>
            <a:r>
              <a:rPr lang="en-US" altLang="en-US" sz="2800" i="1" dirty="0">
                <a:solidFill>
                  <a:schemeClr val="accent4">
                    <a:lumMod val="60000"/>
                    <a:lumOff val="40000"/>
                  </a:schemeClr>
                </a:solidFill>
              </a:rPr>
              <a:t>Paul remembers their “work of </a:t>
            </a:r>
            <a:r>
              <a:rPr lang="en-US" altLang="en-US" sz="2800" i="1" dirty="0">
                <a:solidFill>
                  <a:schemeClr val="accent4">
                    <a:lumMod val="60000"/>
                    <a:lumOff val="40000"/>
                  </a:schemeClr>
                </a:solidFill>
                <a:effectLst>
                  <a:glow rad="228600">
                    <a:schemeClr val="accent2">
                      <a:satMod val="175000"/>
                      <a:alpha val="40000"/>
                    </a:schemeClr>
                  </a:glow>
                </a:effectLst>
              </a:rPr>
              <a:t>faith</a:t>
            </a:r>
            <a:r>
              <a:rPr lang="en-US" altLang="en-US" sz="2800" i="1" dirty="0">
                <a:solidFill>
                  <a:schemeClr val="accent4">
                    <a:lumMod val="60000"/>
                    <a:lumOff val="40000"/>
                  </a:schemeClr>
                </a:solidFill>
              </a:rPr>
              <a:t>, labor of </a:t>
            </a:r>
            <a:r>
              <a:rPr lang="en-US" altLang="en-US" sz="2800" i="1" dirty="0">
                <a:solidFill>
                  <a:schemeClr val="accent4">
                    <a:lumMod val="60000"/>
                    <a:lumOff val="40000"/>
                  </a:schemeClr>
                </a:solidFill>
                <a:effectLst>
                  <a:glow rad="228600">
                    <a:schemeClr val="accent2">
                      <a:satMod val="175000"/>
                      <a:alpha val="40000"/>
                    </a:schemeClr>
                  </a:glow>
                </a:effectLst>
              </a:rPr>
              <a:t>love, </a:t>
            </a:r>
            <a:r>
              <a:rPr lang="en-US" altLang="en-US" sz="2800" i="1" dirty="0">
                <a:solidFill>
                  <a:schemeClr val="accent4">
                    <a:lumMod val="60000"/>
                    <a:lumOff val="40000"/>
                  </a:schemeClr>
                </a:solidFill>
              </a:rPr>
              <a:t>and patience of </a:t>
            </a:r>
            <a:r>
              <a:rPr lang="en-US" altLang="en-US" sz="2800" i="1" dirty="0">
                <a:solidFill>
                  <a:schemeClr val="accent4">
                    <a:lumMod val="60000"/>
                    <a:lumOff val="40000"/>
                  </a:schemeClr>
                </a:solidFill>
                <a:effectLst>
                  <a:glow rad="228600">
                    <a:schemeClr val="accent2">
                      <a:satMod val="175000"/>
                      <a:alpha val="40000"/>
                    </a:schemeClr>
                  </a:glow>
                </a:effectLst>
              </a:rPr>
              <a:t>hope</a:t>
            </a:r>
            <a:r>
              <a:rPr lang="en-US" altLang="en-US" sz="2800" i="1" dirty="0">
                <a:solidFill>
                  <a:schemeClr val="accent4">
                    <a:lumMod val="60000"/>
                    <a:lumOff val="40000"/>
                  </a:schemeClr>
                </a:solidFill>
              </a:rPr>
              <a:t>”  (cf. 1 Cor. 13:13; 1 Thess. 5:8).</a:t>
            </a:r>
          </a:p>
          <a:p>
            <a:pPr>
              <a:spcBef>
                <a:spcPct val="5000"/>
              </a:spcBef>
            </a:pPr>
            <a:r>
              <a:rPr lang="en-US" altLang="en-US" sz="3000" b="1" dirty="0">
                <a:solidFill>
                  <a:schemeClr val="bg1"/>
                </a:solidFill>
              </a:rPr>
              <a:t>The election of the church (1:4-6).</a:t>
            </a:r>
          </a:p>
          <a:p>
            <a:pPr marL="406400" lvl="1" indent="-177800">
              <a:spcBef>
                <a:spcPct val="5000"/>
              </a:spcBef>
            </a:pPr>
            <a:r>
              <a:rPr lang="en-US" altLang="en-US" sz="2800" i="1" dirty="0">
                <a:solidFill>
                  <a:schemeClr val="accent4">
                    <a:lumMod val="60000"/>
                    <a:lumOff val="40000"/>
                  </a:schemeClr>
                </a:solidFill>
              </a:rPr>
              <a:t>The gospel came to them, they received it in much affliction and became followers of the Lord (NOTE: This is how </a:t>
            </a:r>
            <a:r>
              <a:rPr lang="en-US" altLang="en-US" sz="2800" i="1" dirty="0">
                <a:solidFill>
                  <a:schemeClr val="accent4">
                    <a:lumMod val="60000"/>
                    <a:lumOff val="40000"/>
                  </a:schemeClr>
                </a:solidFill>
                <a:effectLst>
                  <a:glow rad="228600">
                    <a:schemeClr val="accent2">
                      <a:satMod val="175000"/>
                      <a:alpha val="40000"/>
                    </a:schemeClr>
                  </a:glow>
                </a:effectLst>
              </a:rPr>
              <a:t>election </a:t>
            </a:r>
            <a:r>
              <a:rPr lang="en-US" altLang="en-US" sz="2800" i="1" dirty="0">
                <a:solidFill>
                  <a:schemeClr val="accent4">
                    <a:lumMod val="60000"/>
                    <a:lumOff val="40000"/>
                  </a:schemeClr>
                </a:solidFill>
              </a:rPr>
              <a:t>works, 2 </a:t>
            </a:r>
            <a:r>
              <a:rPr lang="en-US" altLang="en-US" sz="2800" i="1" dirty="0" err="1">
                <a:solidFill>
                  <a:schemeClr val="accent4">
                    <a:lumMod val="60000"/>
                    <a:lumOff val="40000"/>
                  </a:schemeClr>
                </a:solidFill>
              </a:rPr>
              <a:t>Thes</a:t>
            </a:r>
            <a:r>
              <a:rPr lang="en-US" altLang="en-US" sz="2800" i="1" dirty="0">
                <a:solidFill>
                  <a:schemeClr val="accent4">
                    <a:lumMod val="60000"/>
                    <a:lumOff val="40000"/>
                  </a:schemeClr>
                </a:solidFill>
              </a:rPr>
              <a:t>. 2:13-14). </a:t>
            </a:r>
          </a:p>
          <a:p>
            <a:pPr>
              <a:spcBef>
                <a:spcPct val="5000"/>
              </a:spcBef>
            </a:pPr>
            <a:r>
              <a:rPr lang="en-US" altLang="en-US" sz="3000" b="1" dirty="0">
                <a:solidFill>
                  <a:schemeClr val="bg1"/>
                </a:solidFill>
              </a:rPr>
              <a:t>The reputation of the church (1:7-10).</a:t>
            </a:r>
          </a:p>
          <a:p>
            <a:pPr marL="465138" lvl="1" indent="-239713">
              <a:spcBef>
                <a:spcPct val="5000"/>
              </a:spcBef>
            </a:pPr>
            <a:r>
              <a:rPr lang="en-US" altLang="en-US" sz="2800" i="1" dirty="0">
                <a:solidFill>
                  <a:schemeClr val="accent4">
                    <a:lumMod val="60000"/>
                    <a:lumOff val="40000"/>
                  </a:schemeClr>
                </a:solidFill>
              </a:rPr>
              <a:t>They were examples to believers throughout the region of </a:t>
            </a:r>
            <a:r>
              <a:rPr lang="en-US" altLang="en-US" sz="2800" i="1" dirty="0">
                <a:solidFill>
                  <a:schemeClr val="accent4">
                    <a:lumMod val="60000"/>
                    <a:lumOff val="40000"/>
                  </a:schemeClr>
                </a:solidFill>
                <a:effectLst>
                  <a:glow rad="228600">
                    <a:schemeClr val="accent2">
                      <a:satMod val="175000"/>
                      <a:alpha val="40000"/>
                    </a:schemeClr>
                  </a:glow>
                </a:effectLst>
              </a:rPr>
              <a:t>spreading God’s word </a:t>
            </a:r>
            <a:r>
              <a:rPr lang="en-US" altLang="en-US" sz="2800" i="1" dirty="0">
                <a:solidFill>
                  <a:schemeClr val="accent4">
                    <a:lumMod val="60000"/>
                    <a:lumOff val="40000"/>
                  </a:schemeClr>
                </a:solidFill>
              </a:rPr>
              <a:t>and </a:t>
            </a:r>
            <a:r>
              <a:rPr lang="en-US" altLang="en-US" sz="2800" i="1" dirty="0">
                <a:solidFill>
                  <a:schemeClr val="accent4">
                    <a:lumMod val="60000"/>
                    <a:lumOff val="40000"/>
                  </a:schemeClr>
                </a:solidFill>
                <a:effectLst>
                  <a:glow rad="228600">
                    <a:schemeClr val="accent2">
                      <a:satMod val="175000"/>
                      <a:alpha val="40000"/>
                    </a:schemeClr>
                  </a:glow>
                </a:effectLst>
              </a:rPr>
              <a:t>sharing their faith.</a:t>
            </a:r>
          </a:p>
          <a:p>
            <a:pPr marL="465138" lvl="1" indent="-239713">
              <a:spcBef>
                <a:spcPct val="5000"/>
              </a:spcBef>
            </a:pPr>
            <a:r>
              <a:rPr lang="en-US" altLang="en-US" sz="2800" i="1" dirty="0">
                <a:solidFill>
                  <a:schemeClr val="accent4">
                    <a:lumMod val="60000"/>
                    <a:lumOff val="40000"/>
                  </a:schemeClr>
                </a:solidFill>
              </a:rPr>
              <a:t>Others were well aware of the huge change the gospel had worked in them – they’d turned from idols to serve God and wait for Jesus’ return!</a:t>
            </a:r>
          </a:p>
          <a:p>
            <a:pPr lvl="1">
              <a:lnSpc>
                <a:spcPct val="95000"/>
              </a:lnSpc>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170654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fontScale="90000"/>
          </a:bodyPr>
          <a:lstStyle/>
          <a:p>
            <a:pPr algn="ctr"/>
            <a:r>
              <a:rPr lang="en-US" dirty="0">
                <a:solidFill>
                  <a:schemeClr val="bg1"/>
                </a:solidFill>
              </a:rPr>
              <a:t>Paul’s Relationship with the Church in Thessalonica</a:t>
            </a:r>
            <a:endParaRPr lang="en-US" sz="3600" dirty="0">
              <a:solidFill>
                <a:schemeClr val="bg1"/>
              </a:solidFill>
            </a:endParaRPr>
          </a:p>
        </p:txBody>
      </p:sp>
      <p:sp>
        <p:nvSpPr>
          <p:cNvPr id="3" name="Content Placeholder 2"/>
          <p:cNvSpPr>
            <a:spLocks noGrp="1"/>
          </p:cNvSpPr>
          <p:nvPr>
            <p:ph idx="1"/>
          </p:nvPr>
        </p:nvSpPr>
        <p:spPr>
          <a:xfrm>
            <a:off x="509667" y="1319134"/>
            <a:ext cx="11427499" cy="5408237"/>
          </a:xfrm>
        </p:spPr>
        <p:txBody>
          <a:bodyPr>
            <a:noAutofit/>
          </a:bodyPr>
          <a:lstStyle/>
          <a:p>
            <a:pPr>
              <a:spcBef>
                <a:spcPct val="5000"/>
              </a:spcBef>
            </a:pPr>
            <a:r>
              <a:rPr lang="en-US" altLang="en-US" sz="3000" b="1" dirty="0">
                <a:solidFill>
                  <a:schemeClr val="bg1"/>
                </a:solidFill>
              </a:rPr>
              <a:t>Paul’s conduct toward the Thessalonians (2:1-12).</a:t>
            </a:r>
          </a:p>
          <a:p>
            <a:pPr marL="457200" lvl="1">
              <a:spcBef>
                <a:spcPct val="5000"/>
              </a:spcBef>
            </a:pPr>
            <a:r>
              <a:rPr lang="en-US" altLang="en-US" sz="2800" b="1" i="1" dirty="0">
                <a:solidFill>
                  <a:schemeClr val="accent4">
                    <a:lumMod val="60000"/>
                    <a:lumOff val="40000"/>
                  </a:schemeClr>
                </a:solidFill>
              </a:rPr>
              <a:t>He spoken the gospel of God to them despite past and current affliction (2:1-2; cf. Acts 16:16-40).</a:t>
            </a:r>
          </a:p>
          <a:p>
            <a:pPr marL="457200" lvl="1">
              <a:spcBef>
                <a:spcPct val="5000"/>
              </a:spcBef>
            </a:pPr>
            <a:r>
              <a:rPr lang="en-US" altLang="en-US" sz="2800" b="1" i="1" dirty="0">
                <a:solidFill>
                  <a:schemeClr val="accent4">
                    <a:lumMod val="60000"/>
                    <a:lumOff val="40000"/>
                  </a:schemeClr>
                </a:solidFill>
              </a:rPr>
              <a:t>His appeal was not out of error, impure motives, or deception (2:3).</a:t>
            </a:r>
          </a:p>
          <a:p>
            <a:pPr marL="688975" lvl="2" indent="-284163">
              <a:spcBef>
                <a:spcPct val="5000"/>
              </a:spcBef>
            </a:pPr>
            <a:r>
              <a:rPr lang="en-US" altLang="en-US" sz="2800" dirty="0">
                <a:solidFill>
                  <a:schemeClr val="accent5">
                    <a:lumMod val="40000"/>
                    <a:lumOff val="60000"/>
                  </a:schemeClr>
                </a:solidFill>
              </a:rPr>
              <a:t>He spoke to please God, not men (2:4; cf. Gal. 1:10).</a:t>
            </a:r>
          </a:p>
          <a:p>
            <a:pPr marL="688975" lvl="2" indent="-284163">
              <a:spcBef>
                <a:spcPct val="5000"/>
              </a:spcBef>
            </a:pPr>
            <a:r>
              <a:rPr lang="en-US" altLang="en-US" sz="2800" dirty="0">
                <a:solidFill>
                  <a:schemeClr val="accent5">
                    <a:lumMod val="40000"/>
                    <a:lumOff val="60000"/>
                  </a:schemeClr>
                </a:solidFill>
              </a:rPr>
              <a:t>He did not use flattery to gain favor or cloak covetousness (2:5;             Prov. 29:5; Jude 16).</a:t>
            </a:r>
          </a:p>
          <a:p>
            <a:pPr marL="688975" lvl="2" indent="-284163">
              <a:spcBef>
                <a:spcPct val="5000"/>
              </a:spcBef>
            </a:pPr>
            <a:r>
              <a:rPr lang="en-US" altLang="en-US" sz="2800" dirty="0">
                <a:solidFill>
                  <a:schemeClr val="accent5">
                    <a:lumMod val="40000"/>
                    <a:lumOff val="60000"/>
                  </a:schemeClr>
                </a:solidFill>
              </a:rPr>
              <a:t>He did not seek glory from men, even though he could have made demands as an apostle of Christ (2:6).</a:t>
            </a:r>
          </a:p>
          <a:p>
            <a:pPr marL="457200" lvl="1">
              <a:spcBef>
                <a:spcPct val="5000"/>
              </a:spcBef>
            </a:pPr>
            <a:r>
              <a:rPr lang="en-US" altLang="en-US" sz="2800" b="1" i="1" dirty="0">
                <a:solidFill>
                  <a:schemeClr val="accent4">
                    <a:lumMod val="60000"/>
                    <a:lumOff val="40000"/>
                  </a:schemeClr>
                </a:solidFill>
              </a:rPr>
              <a:t>He appealed to them as a loving parent to a child to “walk worthy of God who calls you into His kingdom” (2:7-12).</a:t>
            </a:r>
          </a:p>
          <a:p>
            <a:pPr marL="688975" lvl="2" indent="-284163">
              <a:spcBef>
                <a:spcPct val="5000"/>
              </a:spcBef>
            </a:pPr>
            <a:r>
              <a:rPr lang="en-US" altLang="en-US" sz="2800" dirty="0">
                <a:solidFill>
                  <a:schemeClr val="accent5">
                    <a:lumMod val="40000"/>
                    <a:lumOff val="60000"/>
                  </a:schemeClr>
                </a:solidFill>
              </a:rPr>
              <a:t>He labored diligently so as not to be a burden to them!</a:t>
            </a:r>
          </a:p>
          <a:p>
            <a:pPr lvl="1">
              <a:lnSpc>
                <a:spcPct val="95000"/>
              </a:lnSpc>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981398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fontScale="90000"/>
          </a:bodyPr>
          <a:lstStyle/>
          <a:p>
            <a:pPr algn="ctr"/>
            <a:r>
              <a:rPr lang="en-US" dirty="0">
                <a:solidFill>
                  <a:schemeClr val="bg1"/>
                </a:solidFill>
              </a:rPr>
              <a:t>Paul’s Relationship with the Church in Thessalonica</a:t>
            </a:r>
            <a:endParaRPr lang="en-US" sz="3600" dirty="0">
              <a:solidFill>
                <a:schemeClr val="bg1"/>
              </a:solidFill>
            </a:endParaRPr>
          </a:p>
        </p:txBody>
      </p:sp>
      <p:sp>
        <p:nvSpPr>
          <p:cNvPr id="3" name="Content Placeholder 2"/>
          <p:cNvSpPr>
            <a:spLocks noGrp="1"/>
          </p:cNvSpPr>
          <p:nvPr>
            <p:ph idx="1"/>
          </p:nvPr>
        </p:nvSpPr>
        <p:spPr>
          <a:xfrm>
            <a:off x="382249" y="1199212"/>
            <a:ext cx="11427499" cy="5538866"/>
          </a:xfrm>
        </p:spPr>
        <p:txBody>
          <a:bodyPr>
            <a:noAutofit/>
          </a:bodyPr>
          <a:lstStyle/>
          <a:p>
            <a:pPr>
              <a:spcBef>
                <a:spcPct val="5000"/>
              </a:spcBef>
            </a:pPr>
            <a:r>
              <a:rPr lang="en-US" altLang="en-US" sz="3000" b="1" dirty="0">
                <a:solidFill>
                  <a:schemeClr val="bg1"/>
                </a:solidFill>
              </a:rPr>
              <a:t>Paul’s reception by the Thessalonians (2:13-16).</a:t>
            </a:r>
          </a:p>
          <a:p>
            <a:pPr marL="457200" lvl="1">
              <a:spcBef>
                <a:spcPct val="5000"/>
              </a:spcBef>
            </a:pPr>
            <a:r>
              <a:rPr lang="en-US" altLang="en-US" sz="2800" b="1" i="1" dirty="0">
                <a:solidFill>
                  <a:schemeClr val="accent4">
                    <a:lumMod val="60000"/>
                    <a:lumOff val="40000"/>
                  </a:schemeClr>
                </a:solidFill>
              </a:rPr>
              <a:t>They received God’s word as God’s word, not man’s (2:13).</a:t>
            </a:r>
          </a:p>
          <a:p>
            <a:pPr marL="457200" lvl="1">
              <a:spcBef>
                <a:spcPct val="5000"/>
              </a:spcBef>
            </a:pPr>
            <a:r>
              <a:rPr lang="en-US" altLang="en-US" sz="2800" b="1" i="1" dirty="0">
                <a:solidFill>
                  <a:schemeClr val="accent4">
                    <a:lumMod val="60000"/>
                    <a:lumOff val="40000"/>
                  </a:schemeClr>
                </a:solidFill>
              </a:rPr>
              <a:t>They became like the churches of Judea who had suffered persecution at the hands of the Judeans (2:14-16, cf. Acts 8:1).</a:t>
            </a:r>
          </a:p>
          <a:p>
            <a:pPr marL="688975" lvl="2" indent="-284163">
              <a:spcBef>
                <a:spcPct val="5000"/>
              </a:spcBef>
            </a:pPr>
            <a:r>
              <a:rPr lang="en-US" altLang="en-US" sz="2800" dirty="0">
                <a:solidFill>
                  <a:schemeClr val="accent5">
                    <a:lumMod val="40000"/>
                    <a:lumOff val="60000"/>
                  </a:schemeClr>
                </a:solidFill>
              </a:rPr>
              <a:t>The Jews had killed the Christ and the prophets (Acts 7:52).</a:t>
            </a:r>
          </a:p>
          <a:p>
            <a:pPr marL="688975" lvl="2" indent="-284163">
              <a:spcBef>
                <a:spcPct val="5000"/>
              </a:spcBef>
            </a:pPr>
            <a:r>
              <a:rPr lang="en-US" altLang="en-US" sz="2800" dirty="0">
                <a:solidFill>
                  <a:schemeClr val="accent5">
                    <a:lumMod val="40000"/>
                    <a:lumOff val="60000"/>
                  </a:schemeClr>
                </a:solidFill>
              </a:rPr>
              <a:t>They were “contrary to all men” in that they hindered the saving gospel from being preached (2:15-16).</a:t>
            </a:r>
          </a:p>
          <a:p>
            <a:pPr marL="688975" lvl="2" indent="-284163">
              <a:spcBef>
                <a:spcPct val="5000"/>
              </a:spcBef>
            </a:pPr>
            <a:r>
              <a:rPr lang="en-US" altLang="en-US" sz="2800" dirty="0">
                <a:solidFill>
                  <a:schemeClr val="accent5">
                    <a:lumMod val="40000"/>
                    <a:lumOff val="60000"/>
                  </a:schemeClr>
                </a:solidFill>
              </a:rPr>
              <a:t>But “God’s wrath has come upon them to the uttermost” (2:16:b).</a:t>
            </a:r>
          </a:p>
          <a:p>
            <a:pPr marL="1035050" lvl="3" indent="-346075">
              <a:spcBef>
                <a:spcPct val="5000"/>
              </a:spcBef>
              <a:tabLst>
                <a:tab pos="688975" algn="l"/>
              </a:tabLst>
            </a:pPr>
            <a:r>
              <a:rPr lang="en-US" altLang="en-US" sz="2700" dirty="0">
                <a:solidFill>
                  <a:schemeClr val="accent6">
                    <a:lumMod val="40000"/>
                    <a:lumOff val="60000"/>
                  </a:schemeClr>
                </a:solidFill>
              </a:rPr>
              <a:t>God had already revealed His intention to bring wrath upon the Jews for rejecting the Christ (Luke 19:33-34; Matthew 23:31-38; 24:1-35).</a:t>
            </a:r>
          </a:p>
          <a:p>
            <a:pPr marL="1035050" lvl="3" indent="-346075">
              <a:spcBef>
                <a:spcPct val="5000"/>
              </a:spcBef>
              <a:tabLst>
                <a:tab pos="688975" algn="l"/>
              </a:tabLst>
            </a:pPr>
            <a:r>
              <a:rPr lang="en-US" altLang="en-US" sz="2700" b="1" i="1" dirty="0">
                <a:solidFill>
                  <a:schemeClr val="accent6">
                    <a:lumMod val="40000"/>
                    <a:lumOff val="60000"/>
                  </a:schemeClr>
                </a:solidFill>
              </a:rPr>
              <a:t>“The overthrow of Jerusalem and the temple, were but the outward expressions of the divine displeasure at their conduct. Paul, inspired to speak of the feelings of God, describes that wrath as already existing in the divine mind…” (Albert Barnes).</a:t>
            </a:r>
          </a:p>
          <a:p>
            <a:pPr lvl="1">
              <a:lnSpc>
                <a:spcPct val="95000"/>
              </a:lnSpc>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42697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5"/>
            <a:ext cx="11206303" cy="5804705"/>
          </a:xfrm>
        </p:spPr>
        <p:txBody>
          <a:bodyPr>
            <a:normAutofit/>
          </a:bodyPr>
          <a:lstStyle/>
          <a:p>
            <a:r>
              <a:rPr lang="en-US" sz="3000" dirty="0">
                <a:solidFill>
                  <a:schemeClr val="bg1"/>
                </a:solidFill>
              </a:rPr>
              <a:t>Like the Thessalonians, we should </a:t>
            </a:r>
            <a:r>
              <a:rPr lang="en-US" sz="3000" dirty="0">
                <a:solidFill>
                  <a:schemeClr val="bg1"/>
                </a:solidFill>
                <a:effectLst>
                  <a:glow rad="228600">
                    <a:schemeClr val="accent2">
                      <a:satMod val="175000"/>
                      <a:alpha val="40000"/>
                    </a:schemeClr>
                  </a:glow>
                </a:effectLst>
              </a:rPr>
              <a:t>spread the gospel and our faith </a:t>
            </a:r>
            <a:r>
              <a:rPr lang="en-US" sz="3000" dirty="0">
                <a:solidFill>
                  <a:schemeClr val="bg1"/>
                </a:solidFill>
              </a:rPr>
              <a:t>everywhere.</a:t>
            </a:r>
            <a:endParaRPr lang="en-US" sz="3000" dirty="0">
              <a:solidFill>
                <a:schemeClr val="bg1"/>
              </a:solidFill>
              <a:effectLst/>
            </a:endParaRPr>
          </a:p>
          <a:p>
            <a:r>
              <a:rPr lang="en-US" sz="3000" dirty="0">
                <a:solidFill>
                  <a:schemeClr val="bg1"/>
                </a:solidFill>
              </a:rPr>
              <a:t>We should accept the </a:t>
            </a:r>
            <a:r>
              <a:rPr lang="en-US" sz="3000" dirty="0">
                <a:solidFill>
                  <a:schemeClr val="bg1"/>
                </a:solidFill>
                <a:effectLst>
                  <a:glow rad="228600">
                    <a:schemeClr val="accent2">
                      <a:satMod val="175000"/>
                      <a:alpha val="40000"/>
                    </a:schemeClr>
                  </a:glow>
                </a:effectLst>
              </a:rPr>
              <a:t>word of God </a:t>
            </a:r>
            <a:r>
              <a:rPr lang="en-US" sz="3000" dirty="0">
                <a:solidFill>
                  <a:schemeClr val="bg1"/>
                </a:solidFill>
              </a:rPr>
              <a:t>spoken by the apostles as the word of God, and not merely the word of man.</a:t>
            </a:r>
          </a:p>
          <a:p>
            <a:r>
              <a:rPr lang="en-US" sz="3000" dirty="0">
                <a:solidFill>
                  <a:schemeClr val="bg1"/>
                </a:solidFill>
              </a:rPr>
              <a:t>We must </a:t>
            </a:r>
            <a:r>
              <a:rPr lang="en-US" sz="3000" dirty="0">
                <a:solidFill>
                  <a:schemeClr val="bg1"/>
                </a:solidFill>
                <a:effectLst>
                  <a:glow rad="228600">
                    <a:schemeClr val="accent2">
                      <a:satMod val="175000"/>
                      <a:alpha val="40000"/>
                    </a:schemeClr>
                  </a:glow>
                </a:effectLst>
              </a:rPr>
              <a:t>not back down from speaking God’s word </a:t>
            </a:r>
            <a:r>
              <a:rPr lang="en-US" sz="3000" dirty="0">
                <a:solidFill>
                  <a:schemeClr val="bg1"/>
                </a:solidFill>
              </a:rPr>
              <a:t>due to hardship or persecution.</a:t>
            </a:r>
          </a:p>
          <a:p>
            <a:r>
              <a:rPr lang="en-US" sz="3000" dirty="0">
                <a:solidFill>
                  <a:schemeClr val="bg1"/>
                </a:solidFill>
              </a:rPr>
              <a:t>The goal in sharing the gospel is to please God and save souls; it is not personal glory or gain.</a:t>
            </a:r>
          </a:p>
          <a:p>
            <a:r>
              <a:rPr lang="en-US" sz="3000" dirty="0">
                <a:solidFill>
                  <a:schemeClr val="bg1"/>
                </a:solidFill>
              </a:rPr>
              <a:t>We must not be influenced by persecution or pressure from others to reject God’s word.</a:t>
            </a: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74" y="719528"/>
            <a:ext cx="11407515" cy="1717664"/>
          </a:xfrm>
        </p:spPr>
        <p:txBody>
          <a:bodyPr>
            <a:normAutofit fontScale="90000"/>
          </a:bodyPr>
          <a:lstStyle/>
          <a:p>
            <a:r>
              <a:rPr lang="en-US" sz="4900" b="1" dirty="0">
                <a:solidFill>
                  <a:schemeClr val="bg1"/>
                </a:solidFill>
              </a:rPr>
              <a:t>Paul’s 2</a:t>
            </a:r>
            <a:r>
              <a:rPr lang="en-US" sz="4900" b="1" baseline="30000" dirty="0">
                <a:solidFill>
                  <a:schemeClr val="bg1"/>
                </a:solidFill>
              </a:rPr>
              <a:t>nd</a:t>
            </a:r>
            <a:r>
              <a:rPr lang="en-US" sz="4900" b="1" dirty="0">
                <a:solidFill>
                  <a:schemeClr val="bg1"/>
                </a:solidFill>
              </a:rPr>
              <a:t> Missionary Journey</a:t>
            </a:r>
            <a:br>
              <a:rPr lang="en-US" sz="5300" b="1" dirty="0">
                <a:solidFill>
                  <a:schemeClr val="bg1"/>
                </a:solidFill>
              </a:rPr>
            </a:br>
            <a:r>
              <a:rPr lang="en-US" altLang="en-US" sz="3600" i="1" dirty="0">
                <a:solidFill>
                  <a:schemeClr val="bg1"/>
                </a:solidFill>
              </a:rPr>
              <a:t>Paul and Silas (minus Luke) pass through Amphipolis and </a:t>
            </a:r>
            <a:r>
              <a:rPr lang="en-US" altLang="en-US" sz="3600" i="1" dirty="0" err="1">
                <a:solidFill>
                  <a:schemeClr val="bg1"/>
                </a:solidFill>
              </a:rPr>
              <a:t>Appolonia</a:t>
            </a:r>
            <a:r>
              <a:rPr lang="en-US" altLang="en-US" sz="3600" i="1" dirty="0">
                <a:solidFill>
                  <a:schemeClr val="bg1"/>
                </a:solidFill>
              </a:rPr>
              <a:t> and come to Thessalonica (17:1)</a:t>
            </a:r>
            <a:br>
              <a:rPr lang="en-US" altLang="en-US" sz="3600" dirty="0"/>
            </a:br>
            <a:endParaRPr lang="en-US" i="1" dirty="0">
              <a:solidFill>
                <a:srgbClr val="990000"/>
              </a:solidFill>
            </a:endParaRPr>
          </a:p>
        </p:txBody>
      </p:sp>
      <p:pic>
        <p:nvPicPr>
          <p:cNvPr id="4" name="Picture 3" descr="Map&#10;&#10;Description automatically generated">
            <a:extLst>
              <a:ext uri="{FF2B5EF4-FFF2-40B4-BE49-F238E27FC236}">
                <a16:creationId xmlns:a16="http://schemas.microsoft.com/office/drawing/2014/main" id="{877C7293-8FCB-40BE-AB6F-707034BD4C9C}"/>
              </a:ext>
            </a:extLst>
          </p:cNvPr>
          <p:cNvPicPr>
            <a:picLocks noChangeAspect="1"/>
          </p:cNvPicPr>
          <p:nvPr/>
        </p:nvPicPr>
        <p:blipFill rotWithShape="1">
          <a:blip r:embed="rId2">
            <a:extLst>
              <a:ext uri="{28A0092B-C50C-407E-A947-70E740481C1C}">
                <a14:useLocalDpi xmlns:a14="http://schemas.microsoft.com/office/drawing/2010/main" val="0"/>
              </a:ext>
            </a:extLst>
          </a:blip>
          <a:srcRect l="33600" t="14234" r="2578" b="52286"/>
          <a:stretch/>
        </p:blipFill>
        <p:spPr>
          <a:xfrm>
            <a:off x="114924" y="2385703"/>
            <a:ext cx="11962152" cy="4377005"/>
          </a:xfrm>
          <a:prstGeom prst="rect">
            <a:avLst/>
          </a:prstGeom>
        </p:spPr>
      </p:pic>
    </p:spTree>
    <p:extLst>
      <p:ext uri="{BB962C8B-B14F-4D97-AF65-F5344CB8AC3E}">
        <p14:creationId xmlns:p14="http://schemas.microsoft.com/office/powerpoint/2010/main" val="1534995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p philippi first cent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19690"/>
            <a:ext cx="12192000" cy="83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70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292705537KpJXUl_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7762"/>
            <a:ext cx="12192000" cy="91821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68536" y="104932"/>
            <a:ext cx="5512736" cy="1325563"/>
          </a:xfrm>
          <a:solidFill>
            <a:srgbClr val="111B0B">
              <a:alpha val="42000"/>
            </a:srgbClr>
          </a:solidFill>
        </p:spPr>
        <p:txBody>
          <a:bodyPr>
            <a:normAutofit/>
          </a:bodyPr>
          <a:lstStyle/>
          <a:p>
            <a:r>
              <a:rPr lang="en-US" sz="4800" dirty="0">
                <a:solidFill>
                  <a:schemeClr val="bg1"/>
                </a:solidFill>
                <a:effectLst>
                  <a:glow rad="101600">
                    <a:schemeClr val="accent2">
                      <a:satMod val="175000"/>
                      <a:alpha val="40000"/>
                    </a:schemeClr>
                  </a:glow>
                </a:effectLst>
              </a:rPr>
              <a:t>The </a:t>
            </a:r>
            <a:r>
              <a:rPr lang="en-US" sz="4800" dirty="0" err="1">
                <a:solidFill>
                  <a:schemeClr val="bg1"/>
                </a:solidFill>
                <a:effectLst>
                  <a:glow rad="101600">
                    <a:schemeClr val="accent2">
                      <a:satMod val="175000"/>
                      <a:alpha val="40000"/>
                    </a:schemeClr>
                  </a:glow>
                </a:effectLst>
              </a:rPr>
              <a:t>Egnatian</a:t>
            </a:r>
            <a:r>
              <a:rPr lang="en-US" sz="4800" dirty="0">
                <a:solidFill>
                  <a:schemeClr val="bg1"/>
                </a:solidFill>
                <a:effectLst>
                  <a:glow rad="101600">
                    <a:schemeClr val="accent2">
                      <a:satMod val="175000"/>
                      <a:alpha val="40000"/>
                    </a:schemeClr>
                  </a:glow>
                </a:effectLst>
              </a:rPr>
              <a:t> Way</a:t>
            </a:r>
            <a:br>
              <a:rPr lang="en-US" sz="4800" dirty="0">
                <a:solidFill>
                  <a:schemeClr val="bg1"/>
                </a:solidFill>
                <a:effectLst>
                  <a:glow rad="101600">
                    <a:schemeClr val="accent2">
                      <a:satMod val="175000"/>
                      <a:alpha val="40000"/>
                    </a:schemeClr>
                  </a:glow>
                </a:effectLst>
              </a:rPr>
            </a:br>
            <a:r>
              <a:rPr lang="en-US" sz="3200" dirty="0">
                <a:solidFill>
                  <a:schemeClr val="bg1"/>
                </a:solidFill>
                <a:effectLst>
                  <a:glow rad="101600">
                    <a:schemeClr val="accent2">
                      <a:satMod val="175000"/>
                      <a:alpha val="40000"/>
                    </a:schemeClr>
                  </a:glow>
                </a:effectLst>
              </a:rPr>
              <a:t>Looking back toward Philippi</a:t>
            </a:r>
            <a:endParaRPr lang="en-US" sz="48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2333603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7" y="357891"/>
            <a:ext cx="11062739" cy="1145408"/>
          </a:xfrm>
        </p:spPr>
        <p:txBody>
          <a:bodyPr>
            <a:normAutofit fontScale="90000"/>
          </a:bodyPr>
          <a:lstStyle/>
          <a:p>
            <a:r>
              <a:rPr lang="en-US" sz="4900" dirty="0">
                <a:solidFill>
                  <a:schemeClr val="bg1"/>
                </a:solidFill>
              </a:rPr>
              <a:t>Preaching in Thessalonica (Acts 17:2-10)</a:t>
            </a:r>
            <a:br>
              <a:rPr lang="en-US" sz="5400" i="1" dirty="0">
                <a:solidFill>
                  <a:schemeClr val="bg1"/>
                </a:solidFill>
              </a:rPr>
            </a:br>
            <a:r>
              <a:rPr lang="en-US" sz="3600" i="1" dirty="0">
                <a:solidFill>
                  <a:schemeClr val="bg1"/>
                </a:solidFill>
              </a:rPr>
              <a:t>Paul’s 2</a:t>
            </a:r>
            <a:r>
              <a:rPr lang="en-US" sz="3600" i="1" baseline="30000" dirty="0">
                <a:solidFill>
                  <a:schemeClr val="bg1"/>
                </a:solidFill>
              </a:rPr>
              <a:t>nd</a:t>
            </a:r>
            <a:r>
              <a:rPr lang="en-US" sz="3600" i="1" dirty="0">
                <a:solidFill>
                  <a:schemeClr val="bg1"/>
                </a:solidFill>
              </a:rPr>
              <a:t> Journey</a:t>
            </a:r>
            <a:endParaRPr lang="en-US" i="1" dirty="0">
              <a:solidFill>
                <a:schemeClr val="bg1"/>
              </a:solidFill>
            </a:endParaRPr>
          </a:p>
        </p:txBody>
      </p:sp>
      <p:sp>
        <p:nvSpPr>
          <p:cNvPr id="3" name="Content Placeholder 2"/>
          <p:cNvSpPr>
            <a:spLocks noGrp="1"/>
          </p:cNvSpPr>
          <p:nvPr>
            <p:ph idx="1"/>
          </p:nvPr>
        </p:nvSpPr>
        <p:spPr>
          <a:xfrm>
            <a:off x="329784" y="1633928"/>
            <a:ext cx="11862216" cy="5224072"/>
          </a:xfrm>
        </p:spPr>
        <p:txBody>
          <a:bodyPr>
            <a:noAutofit/>
          </a:bodyPr>
          <a:lstStyle/>
          <a:p>
            <a:pPr>
              <a:spcBef>
                <a:spcPct val="5000"/>
              </a:spcBef>
            </a:pPr>
            <a:r>
              <a:rPr lang="en-US" altLang="en-US" sz="3000" b="1" dirty="0">
                <a:solidFill>
                  <a:schemeClr val="bg1"/>
                </a:solidFill>
              </a:rPr>
              <a:t>Arriving in Thessalonica, Paul preaches in the synagogue for three Sabbaths persuading many devout Greeks and leading women </a:t>
            </a:r>
            <a:r>
              <a:rPr lang="en-US" altLang="en-US" b="1" dirty="0">
                <a:solidFill>
                  <a:schemeClr val="bg1"/>
                </a:solidFill>
              </a:rPr>
              <a:t>(17:2-4).</a:t>
            </a:r>
            <a:endParaRPr lang="en-US" altLang="en-US" sz="3000" b="1" dirty="0">
              <a:solidFill>
                <a:schemeClr val="bg1"/>
              </a:solidFill>
            </a:endParaRPr>
          </a:p>
          <a:p>
            <a:pPr marL="457200" lvl="1">
              <a:spcBef>
                <a:spcPct val="5000"/>
              </a:spcBef>
            </a:pPr>
            <a:r>
              <a:rPr lang="en-US" altLang="en-US" sz="2800" i="1" dirty="0">
                <a:solidFill>
                  <a:schemeClr val="accent4">
                    <a:lumMod val="60000"/>
                    <a:lumOff val="40000"/>
                  </a:schemeClr>
                </a:solidFill>
              </a:rPr>
              <a:t>This may be when Paul receives support from Philippi (Phil. 4:15-16).</a:t>
            </a:r>
          </a:p>
          <a:p>
            <a:pPr>
              <a:spcBef>
                <a:spcPct val="5000"/>
              </a:spcBef>
            </a:pPr>
            <a:r>
              <a:rPr lang="en-US" altLang="en-US" sz="3000" b="1" dirty="0">
                <a:solidFill>
                  <a:schemeClr val="bg1"/>
                </a:solidFill>
              </a:rPr>
              <a:t>Envious Jews gather a mob and attack the house of Jason, seeking Paul and Silas (17:5-9).</a:t>
            </a:r>
          </a:p>
          <a:p>
            <a:pPr marL="406400" lvl="1" indent="-177800">
              <a:spcBef>
                <a:spcPct val="5000"/>
              </a:spcBef>
            </a:pPr>
            <a:r>
              <a:rPr lang="en-US" altLang="en-US" sz="2800" i="1" dirty="0">
                <a:solidFill>
                  <a:schemeClr val="accent4">
                    <a:lumMod val="60000"/>
                    <a:lumOff val="40000"/>
                  </a:schemeClr>
                </a:solidFill>
              </a:rPr>
              <a:t>Not finding them, they drag Jason before the city rulers, charging him     with harboring men who had </a:t>
            </a:r>
            <a:r>
              <a:rPr lang="en-US" altLang="en-US" sz="2800" i="1" dirty="0">
                <a:solidFill>
                  <a:schemeClr val="accent4">
                    <a:lumMod val="60000"/>
                    <a:lumOff val="40000"/>
                  </a:schemeClr>
                </a:solidFill>
                <a:effectLst>
                  <a:glow rad="228600">
                    <a:schemeClr val="accent2">
                      <a:satMod val="175000"/>
                      <a:alpha val="40000"/>
                    </a:schemeClr>
                  </a:glow>
                </a:effectLst>
              </a:rPr>
              <a:t>“turned the world upside down.” (17:6-8).</a:t>
            </a:r>
          </a:p>
          <a:p>
            <a:pPr marL="406400" lvl="1" indent="-177800">
              <a:spcBef>
                <a:spcPct val="5000"/>
              </a:spcBef>
            </a:pPr>
            <a:r>
              <a:rPr lang="en-US" altLang="en-US" sz="2800" i="1" dirty="0">
                <a:solidFill>
                  <a:schemeClr val="accent4">
                    <a:lumMod val="60000"/>
                    <a:lumOff val="40000"/>
                  </a:schemeClr>
                </a:solidFill>
              </a:rPr>
              <a:t>The rulers take security from Jason and release him (17:9).</a:t>
            </a:r>
          </a:p>
          <a:p>
            <a:pPr>
              <a:spcBef>
                <a:spcPct val="5000"/>
              </a:spcBef>
            </a:pPr>
            <a:r>
              <a:rPr lang="en-US" altLang="en-US" sz="3000" b="1" dirty="0">
                <a:solidFill>
                  <a:schemeClr val="bg1"/>
                </a:solidFill>
              </a:rPr>
              <a:t>The brethren send Paul and Silas to Berea by night (17:10-15).</a:t>
            </a:r>
          </a:p>
          <a:p>
            <a:pPr marL="465138" lvl="1" indent="-239713">
              <a:spcBef>
                <a:spcPct val="5000"/>
              </a:spcBef>
            </a:pPr>
            <a:r>
              <a:rPr lang="en-US" altLang="en-US" sz="2800" i="1" dirty="0">
                <a:solidFill>
                  <a:schemeClr val="accent4">
                    <a:lumMod val="60000"/>
                    <a:lumOff val="40000"/>
                  </a:schemeClr>
                </a:solidFill>
              </a:rPr>
              <a:t>When Jews from Thessalonica stir up trouble in Berea, Paul is taken to Athens, but Silas and Timothy remain.  Timothy returns to Thessalonica to encourage the brethren (Acts 17:13-15; 1 Thess. 3).</a:t>
            </a:r>
          </a:p>
          <a:p>
            <a:pPr lvl="1">
              <a:lnSpc>
                <a:spcPct val="95000"/>
              </a:lnSpc>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897742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bwMode="auto">
          <a:xfrm>
            <a:off x="2038662" y="139700"/>
            <a:ext cx="8172138" cy="10033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ctr" compatLnSpc="1">
            <a:prstTxWarp prst="textNoShape">
              <a:avLst/>
            </a:prstTxWarp>
            <a:normAutofit/>
          </a:bodyPr>
          <a:lstStyle/>
          <a:p>
            <a:pPr algn="ctr"/>
            <a:r>
              <a:rPr altLang="en-US" dirty="0">
                <a:ln>
                  <a:noFill/>
                </a:ln>
                <a:solidFill>
                  <a:schemeClr val="bg1"/>
                </a:solidFill>
                <a:effectLst/>
              </a:rPr>
              <a:t>“</a:t>
            </a:r>
            <a:r>
              <a:rPr altLang="en-US" dirty="0" err="1">
                <a:ln>
                  <a:noFill/>
                </a:ln>
                <a:solidFill>
                  <a:schemeClr val="bg1"/>
                </a:solidFill>
                <a:effectLst/>
              </a:rPr>
              <a:t>Politarchs</a:t>
            </a:r>
            <a:r>
              <a:rPr altLang="en-US" dirty="0">
                <a:ln>
                  <a:noFill/>
                </a:ln>
                <a:solidFill>
                  <a:schemeClr val="bg1"/>
                </a:solidFill>
                <a:effectLst/>
              </a:rPr>
              <a:t>” in Thessalonica</a:t>
            </a:r>
          </a:p>
        </p:txBody>
      </p:sp>
      <p:sp>
        <p:nvSpPr>
          <p:cNvPr id="186371" name="Rectangle 3"/>
          <p:cNvSpPr>
            <a:spLocks noGrp="1"/>
          </p:cNvSpPr>
          <p:nvPr>
            <p:ph type="body" idx="1"/>
          </p:nvPr>
        </p:nvSpPr>
        <p:spPr>
          <a:xfrm>
            <a:off x="254834" y="1054100"/>
            <a:ext cx="11593572" cy="3557131"/>
          </a:xfrm>
          <a:noFill/>
        </p:spPr>
        <p:txBody>
          <a:bodyPr>
            <a:normAutofit/>
          </a:bodyPr>
          <a:lstStyle/>
          <a:p>
            <a:pPr>
              <a:lnSpc>
                <a:spcPct val="95000"/>
              </a:lnSpc>
              <a:spcBef>
                <a:spcPts val="0"/>
              </a:spcBef>
              <a:buNone/>
            </a:pPr>
            <a:r>
              <a:rPr lang="en-US" altLang="en-US" sz="3200" b="1" dirty="0">
                <a:solidFill>
                  <a:schemeClr val="accent4">
                    <a:lumMod val="20000"/>
                    <a:lumOff val="80000"/>
                  </a:schemeClr>
                </a:solidFill>
              </a:rPr>
              <a:t> In Acts 17:5-6…</a:t>
            </a:r>
          </a:p>
          <a:p>
            <a:pPr marL="114300" indent="-114300">
              <a:lnSpc>
                <a:spcPct val="95000"/>
              </a:lnSpc>
              <a:spcBef>
                <a:spcPts val="0"/>
              </a:spcBef>
              <a:buNone/>
            </a:pPr>
            <a:r>
              <a:rPr lang="en-US" altLang="en-US" dirty="0">
                <a:solidFill>
                  <a:schemeClr val="accent4">
                    <a:lumMod val="20000"/>
                    <a:lumOff val="80000"/>
                  </a:schemeClr>
                </a:solidFill>
              </a:rPr>
              <a:t>	The phrase “rulers of the city” (NKJV, ASV; “city authorities”—NASV) is translated from the Greek word </a:t>
            </a:r>
            <a:r>
              <a:rPr lang="en-US" altLang="en-US" i="1" dirty="0" err="1">
                <a:solidFill>
                  <a:schemeClr val="accent4">
                    <a:lumMod val="20000"/>
                    <a:lumOff val="80000"/>
                  </a:schemeClr>
                </a:solidFill>
              </a:rPr>
              <a:t>politarchas</a:t>
            </a:r>
            <a:r>
              <a:rPr lang="en-US" altLang="en-US" dirty="0">
                <a:solidFill>
                  <a:schemeClr val="accent4">
                    <a:lumMod val="20000"/>
                    <a:lumOff val="80000"/>
                  </a:schemeClr>
                </a:solidFill>
              </a:rPr>
              <a:t> and occurs only in Acts 17 verses 6 and 8. For many years, critics of the Bible accused Luke of a historical inaccuracy because he used the title </a:t>
            </a:r>
            <a:r>
              <a:rPr lang="en-US" altLang="en-US" i="1" dirty="0" err="1">
                <a:solidFill>
                  <a:schemeClr val="accent4">
                    <a:lumMod val="20000"/>
                    <a:lumOff val="80000"/>
                  </a:schemeClr>
                </a:solidFill>
              </a:rPr>
              <a:t>politarchas</a:t>
            </a:r>
            <a:r>
              <a:rPr lang="en-US" altLang="en-US" dirty="0">
                <a:solidFill>
                  <a:schemeClr val="accent4">
                    <a:lumMod val="20000"/>
                    <a:lumOff val="80000"/>
                  </a:schemeClr>
                </a:solidFill>
              </a:rPr>
              <a:t> to refer to the city officials of Thessalonica, rather than employing the more common terms, </a:t>
            </a:r>
            <a:r>
              <a:rPr lang="en-US" altLang="en-US" i="1" dirty="0" err="1">
                <a:solidFill>
                  <a:schemeClr val="accent4">
                    <a:lumMod val="20000"/>
                    <a:lumOff val="80000"/>
                  </a:schemeClr>
                </a:solidFill>
              </a:rPr>
              <a:t>strateegoi</a:t>
            </a:r>
            <a:r>
              <a:rPr lang="en-US" altLang="en-US" dirty="0">
                <a:solidFill>
                  <a:schemeClr val="accent4">
                    <a:lumMod val="20000"/>
                    <a:lumOff val="80000"/>
                  </a:schemeClr>
                </a:solidFill>
              </a:rPr>
              <a:t> (magistrates) or </a:t>
            </a:r>
            <a:r>
              <a:rPr lang="en-US" altLang="en-US" i="1" dirty="0" err="1">
                <a:solidFill>
                  <a:schemeClr val="accent4">
                    <a:lumMod val="20000"/>
                    <a:lumOff val="80000"/>
                  </a:schemeClr>
                </a:solidFill>
              </a:rPr>
              <a:t>exousiais</a:t>
            </a:r>
            <a:r>
              <a:rPr lang="en-US" altLang="en-US" dirty="0">
                <a:solidFill>
                  <a:schemeClr val="accent4">
                    <a:lumMod val="20000"/>
                    <a:lumOff val="80000"/>
                  </a:schemeClr>
                </a:solidFill>
              </a:rPr>
              <a:t> (authorities). 		                   -- </a:t>
            </a:r>
            <a:r>
              <a:rPr lang="en-US" altLang="en-US" sz="2000" dirty="0">
                <a:solidFill>
                  <a:schemeClr val="accent4">
                    <a:lumMod val="20000"/>
                    <a:lumOff val="80000"/>
                  </a:schemeClr>
                </a:solidFill>
              </a:rPr>
              <a:t>Kyle Butt, </a:t>
            </a:r>
            <a:r>
              <a:rPr lang="en-US" altLang="en-US" sz="2000" i="1" dirty="0">
                <a:solidFill>
                  <a:schemeClr val="accent4">
                    <a:lumMod val="20000"/>
                    <a:lumOff val="80000"/>
                  </a:schemeClr>
                </a:solidFill>
              </a:rPr>
              <a:t>Apologetics Press</a:t>
            </a:r>
            <a:endParaRPr lang="en-US" altLang="en-US" i="1" dirty="0">
              <a:solidFill>
                <a:schemeClr val="accent4">
                  <a:lumMod val="20000"/>
                  <a:lumOff val="80000"/>
                </a:schemeClr>
              </a:solidFill>
            </a:endParaRPr>
          </a:p>
        </p:txBody>
      </p:sp>
      <p:pic>
        <p:nvPicPr>
          <p:cNvPr id="186373" name="Picture 5" descr="politarchinscription"/>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62985" y="4197246"/>
            <a:ext cx="5885420" cy="25210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6374" name="Text Box 6"/>
          <p:cNvSpPr txBox="1">
            <a:spLocks noChangeArrowheads="1"/>
          </p:cNvSpPr>
          <p:nvPr/>
        </p:nvSpPr>
        <p:spPr bwMode="auto">
          <a:xfrm>
            <a:off x="398280" y="4833132"/>
            <a:ext cx="5726451" cy="1446550"/>
          </a:xfrm>
          <a:prstGeom prst="rect">
            <a:avLst/>
          </a:prstGeom>
          <a:noFill/>
          <a:ln>
            <a:noFill/>
          </a:ln>
          <a:effectLst/>
        </p:spPr>
        <p:txBody>
          <a:bodyPr wrap="square">
            <a:spAutoFit/>
          </a:bodyPr>
          <a:lstStyle/>
          <a:p>
            <a:pPr>
              <a:spcBef>
                <a:spcPct val="50000"/>
              </a:spcBef>
            </a:pPr>
            <a:r>
              <a:rPr lang="en-US" altLang="en-US" sz="2800" dirty="0">
                <a:solidFill>
                  <a:schemeClr val="accent2">
                    <a:lumMod val="40000"/>
                    <a:lumOff val="60000"/>
                  </a:schemeClr>
                </a:solidFill>
              </a:rPr>
              <a:t>This inscription from a first century Roman Arch at Thessalonica begins, </a:t>
            </a:r>
            <a:r>
              <a:rPr lang="en-US" altLang="en-US" sz="3200" b="1" i="1" dirty="0">
                <a:solidFill>
                  <a:schemeClr val="accent2">
                    <a:lumMod val="40000"/>
                    <a:lumOff val="60000"/>
                  </a:schemeClr>
                </a:solidFill>
              </a:rPr>
              <a:t>“In the time of the </a:t>
            </a:r>
            <a:r>
              <a:rPr lang="en-US" altLang="en-US" sz="3200" b="1" i="1" dirty="0" err="1">
                <a:solidFill>
                  <a:schemeClr val="accent2">
                    <a:lumMod val="40000"/>
                    <a:lumOff val="60000"/>
                  </a:schemeClr>
                </a:solidFill>
              </a:rPr>
              <a:t>politarchs</a:t>
            </a:r>
            <a:r>
              <a:rPr lang="en-US" altLang="en-US" sz="3200" b="1" i="1" dirty="0">
                <a:solidFill>
                  <a:schemeClr val="accent2">
                    <a:lumMod val="40000"/>
                    <a:lumOff val="60000"/>
                  </a:schemeClr>
                </a:solidFill>
              </a:rPr>
              <a:t>…”</a:t>
            </a:r>
            <a:endParaRPr lang="en-US" altLang="en-US" sz="2800" b="1" i="1" dirty="0">
              <a:solidFill>
                <a:schemeClr val="accent2">
                  <a:lumMod val="40000"/>
                  <a:lumOff val="60000"/>
                </a:schemeClr>
              </a:solidFill>
            </a:endParaRPr>
          </a:p>
        </p:txBody>
      </p:sp>
    </p:spTree>
    <p:extLst>
      <p:ext uri="{BB962C8B-B14F-4D97-AF65-F5344CB8AC3E}">
        <p14:creationId xmlns:p14="http://schemas.microsoft.com/office/powerpoint/2010/main" val="543008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374"/>
                                        </p:tgtEl>
                                        <p:attrNameLst>
                                          <p:attrName>style.visibility</p:attrName>
                                        </p:attrNameLst>
                                      </p:cBhvr>
                                      <p:to>
                                        <p:strVal val="visible"/>
                                      </p:to>
                                    </p:set>
                                    <p:animEffect transition="in" filter="fade">
                                      <p:cBhvr>
                                        <p:cTn id="7" dur="500"/>
                                        <p:tgtEl>
                                          <p:spTgt spid="186374"/>
                                        </p:tgtEl>
                                      </p:cBhvr>
                                    </p:animEffect>
                                  </p:childTnLst>
                                </p:cTn>
                              </p:par>
                              <p:par>
                                <p:cTn id="8" presetID="10" presetClass="entr" presetSubtype="0" fill="hold" nodeType="withEffect">
                                  <p:stCondLst>
                                    <p:cond delay="0"/>
                                  </p:stCondLst>
                                  <p:childTnLst>
                                    <p:set>
                                      <p:cBhvr>
                                        <p:cTn id="9" dur="1" fill="hold">
                                          <p:stCondLst>
                                            <p:cond delay="0"/>
                                          </p:stCondLst>
                                        </p:cTn>
                                        <p:tgtEl>
                                          <p:spTgt spid="186373"/>
                                        </p:tgtEl>
                                        <p:attrNameLst>
                                          <p:attrName>style.visibility</p:attrName>
                                        </p:attrNameLst>
                                      </p:cBhvr>
                                      <p:to>
                                        <p:strVal val="visible"/>
                                      </p:to>
                                    </p:set>
                                    <p:animEffect transition="in" filter="fade">
                                      <p:cBhvr>
                                        <p:cTn id="10" dur="5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629" y="1387838"/>
            <a:ext cx="11062741" cy="5312765"/>
          </a:xfrm>
        </p:spPr>
        <p:txBody>
          <a:bodyPr>
            <a:normAutofit lnSpcReduction="10000"/>
          </a:bodyPr>
          <a:lstStyle/>
          <a:p>
            <a:r>
              <a:rPr lang="en-US" sz="3000" dirty="0">
                <a:solidFill>
                  <a:schemeClr val="bg1"/>
                </a:solidFill>
                <a:cs typeface="Arial" pitchFamily="34" charset="0"/>
              </a:rPr>
              <a:t>Politically significant as a provincial capitol</a:t>
            </a:r>
          </a:p>
          <a:p>
            <a:r>
              <a:rPr lang="en-US" sz="3000" dirty="0">
                <a:solidFill>
                  <a:schemeClr val="bg1"/>
                </a:solidFill>
                <a:cs typeface="Arial" pitchFamily="34" charset="0"/>
              </a:rPr>
              <a:t>Major seaport and center for trade</a:t>
            </a:r>
          </a:p>
          <a:p>
            <a:r>
              <a:rPr lang="en-US" sz="3000" dirty="0">
                <a:solidFill>
                  <a:schemeClr val="bg1"/>
                </a:solidFill>
                <a:cs typeface="Arial" pitchFamily="34" charset="0"/>
              </a:rPr>
              <a:t>Socially and ethnically diverse</a:t>
            </a:r>
          </a:p>
          <a:p>
            <a:r>
              <a:rPr lang="en-US" sz="3000" dirty="0">
                <a:solidFill>
                  <a:schemeClr val="bg1"/>
                </a:solidFill>
                <a:cs typeface="Arial" pitchFamily="34" charset="0"/>
              </a:rPr>
              <a:t>Prominence started around 315 BC</a:t>
            </a:r>
          </a:p>
          <a:p>
            <a:r>
              <a:rPr lang="en-US" sz="3000" dirty="0">
                <a:solidFill>
                  <a:schemeClr val="bg1"/>
                </a:solidFill>
                <a:cs typeface="Arial" pitchFamily="34" charset="0"/>
              </a:rPr>
              <a:t>Designated as Macedonian capitol in 146 BC</a:t>
            </a:r>
          </a:p>
          <a:p>
            <a:r>
              <a:rPr lang="en-US" sz="3000" dirty="0">
                <a:solidFill>
                  <a:schemeClr val="bg1"/>
                </a:solidFill>
                <a:cs typeface="Arial" pitchFamily="34" charset="0"/>
              </a:rPr>
              <a:t>Became a free city in 42 BC</a:t>
            </a:r>
          </a:p>
          <a:p>
            <a:r>
              <a:rPr lang="en-US" sz="3000" dirty="0">
                <a:solidFill>
                  <a:schemeClr val="bg1"/>
                </a:solidFill>
                <a:cs typeface="Arial" pitchFamily="34" charset="0"/>
              </a:rPr>
              <a:t>Paul visited in 51 AD</a:t>
            </a:r>
          </a:p>
          <a:p>
            <a:r>
              <a:rPr lang="en-US" sz="3000" dirty="0">
                <a:solidFill>
                  <a:schemeClr val="bg1"/>
                </a:solidFill>
                <a:cs typeface="Arial" pitchFamily="34" charset="0"/>
              </a:rPr>
              <a:t>Strong “Christian” presence through the centuries</a:t>
            </a:r>
          </a:p>
          <a:p>
            <a:r>
              <a:rPr lang="en-US" sz="3000" dirty="0">
                <a:solidFill>
                  <a:schemeClr val="bg1"/>
                </a:solidFill>
                <a:cs typeface="Arial" pitchFamily="34" charset="0"/>
              </a:rPr>
              <a:t>Modern day city of Thessaloniki</a:t>
            </a:r>
          </a:p>
          <a:p>
            <a:r>
              <a:rPr lang="en-US" sz="3000" dirty="0">
                <a:solidFill>
                  <a:schemeClr val="bg1"/>
                </a:solidFill>
                <a:cs typeface="Arial" pitchFamily="34" charset="0"/>
              </a:rPr>
              <a:t>Second most important city in Greece behind Athens</a:t>
            </a:r>
          </a:p>
          <a:p>
            <a:endParaRPr lang="en-US" sz="3000" dirty="0">
              <a:cs typeface="Arial" pitchFamily="34" charset="0"/>
            </a:endParaRPr>
          </a:p>
          <a:p>
            <a:endParaRPr lang="en-US" dirty="0">
              <a:latin typeface="Arial" pitchFamily="34" charset="0"/>
              <a:cs typeface="Arial" pitchFamily="34" charset="0"/>
            </a:endParaRPr>
          </a:p>
        </p:txBody>
      </p:sp>
      <p:sp>
        <p:nvSpPr>
          <p:cNvPr id="5" name="Title 1"/>
          <p:cNvSpPr>
            <a:spLocks noGrp="1"/>
          </p:cNvSpPr>
          <p:nvPr>
            <p:ph type="title"/>
          </p:nvPr>
        </p:nvSpPr>
        <p:spPr>
          <a:xfrm>
            <a:off x="2438400" y="457200"/>
            <a:ext cx="8229600" cy="819912"/>
          </a:xfrm>
        </p:spPr>
        <p:txBody>
          <a:bodyPr/>
          <a:lstStyle/>
          <a:p>
            <a:r>
              <a:rPr lang="en-US" dirty="0">
                <a:solidFill>
                  <a:schemeClr val="bg1"/>
                </a:solidFill>
              </a:rPr>
              <a:t>Thessalonica in the First Century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C4FA10-9DB6-4429-93F7-219B1E538607}"/>
              </a:ext>
            </a:extLst>
          </p:cNvPr>
          <p:cNvPicPr>
            <a:picLocks noGrp="1" noChangeAspect="1"/>
          </p:cNvPicPr>
          <p:nvPr>
            <p:ph idx="1"/>
          </p:nvPr>
        </p:nvPicPr>
        <p:blipFill rotWithShape="1">
          <a:blip r:embed="rId2"/>
          <a:srcRect t="9339" b="15675"/>
          <a:stretch/>
        </p:blipFill>
        <p:spPr>
          <a:xfrm>
            <a:off x="20" y="1282"/>
            <a:ext cx="12191980" cy="6856718"/>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2ADCC844-4636-426B-AE79-24C182A84274}"/>
              </a:ext>
            </a:extLst>
          </p:cNvPr>
          <p:cNvSpPr txBox="1"/>
          <p:nvPr/>
        </p:nvSpPr>
        <p:spPr>
          <a:xfrm>
            <a:off x="235608" y="290635"/>
            <a:ext cx="5970320" cy="707886"/>
          </a:xfrm>
          <a:prstGeom prst="rect">
            <a:avLst/>
          </a:prstGeom>
          <a:noFill/>
        </p:spPr>
        <p:txBody>
          <a:bodyPr wrap="square" rtlCol="0">
            <a:spAutoFit/>
          </a:bodyPr>
          <a:lstStyle/>
          <a:p>
            <a:r>
              <a:rPr lang="en-US" sz="4000" dirty="0">
                <a:solidFill>
                  <a:schemeClr val="bg1"/>
                </a:solidFill>
                <a:latin typeface="+mj-lt"/>
              </a:rPr>
              <a:t>Current day Thessaloniki</a:t>
            </a:r>
          </a:p>
        </p:txBody>
      </p:sp>
    </p:spTree>
    <p:extLst>
      <p:ext uri="{BB962C8B-B14F-4D97-AF65-F5344CB8AC3E}">
        <p14:creationId xmlns:p14="http://schemas.microsoft.com/office/powerpoint/2010/main" val="2352287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Setting of the Epistle of 1 Thessalonians</a:t>
            </a:r>
          </a:p>
        </p:txBody>
      </p:sp>
      <p:sp>
        <p:nvSpPr>
          <p:cNvPr id="3" name="Content Placeholder 2"/>
          <p:cNvSpPr>
            <a:spLocks noGrp="1"/>
          </p:cNvSpPr>
          <p:nvPr>
            <p:ph idx="1"/>
          </p:nvPr>
        </p:nvSpPr>
        <p:spPr>
          <a:xfrm>
            <a:off x="838200" y="1510832"/>
            <a:ext cx="10515600" cy="4351338"/>
          </a:xfrm>
        </p:spPr>
        <p:txBody>
          <a:bodyPr>
            <a:normAutofit/>
          </a:bodyPr>
          <a:lstStyle/>
          <a:p>
            <a:r>
              <a:rPr lang="en-US" sz="3200" b="1" dirty="0">
                <a:solidFill>
                  <a:schemeClr val="bg1"/>
                </a:solidFill>
                <a:cs typeface="Arial" pitchFamily="34" charset="0"/>
              </a:rPr>
              <a:t>Audience: </a:t>
            </a:r>
            <a:r>
              <a:rPr lang="en-US" sz="3200" dirty="0">
                <a:solidFill>
                  <a:schemeClr val="bg1"/>
                </a:solidFill>
                <a:cs typeface="Arial" pitchFamily="34" charset="0"/>
              </a:rPr>
              <a:t>Thessalonian Christians</a:t>
            </a:r>
          </a:p>
          <a:p>
            <a:r>
              <a:rPr lang="en-US" sz="3200" b="1" dirty="0">
                <a:solidFill>
                  <a:schemeClr val="bg1"/>
                </a:solidFill>
                <a:cs typeface="Arial" pitchFamily="34" charset="0"/>
              </a:rPr>
              <a:t>Location of writing: </a:t>
            </a:r>
            <a:r>
              <a:rPr lang="en-US" sz="3200" dirty="0">
                <a:solidFill>
                  <a:schemeClr val="bg1"/>
                </a:solidFill>
                <a:cs typeface="Arial" pitchFamily="34" charset="0"/>
              </a:rPr>
              <a:t>Corinth</a:t>
            </a:r>
          </a:p>
          <a:p>
            <a:r>
              <a:rPr lang="en-US" sz="3200" b="1" dirty="0">
                <a:solidFill>
                  <a:schemeClr val="bg1"/>
                </a:solidFill>
                <a:cs typeface="Arial" pitchFamily="34" charset="0"/>
              </a:rPr>
              <a:t>Date of letter: </a:t>
            </a:r>
            <a:r>
              <a:rPr lang="en-US" sz="3200" dirty="0">
                <a:solidFill>
                  <a:schemeClr val="bg1"/>
                </a:solidFill>
                <a:cs typeface="Arial" pitchFamily="34" charset="0"/>
              </a:rPr>
              <a:t>A.D. 51 or 52</a:t>
            </a:r>
          </a:p>
          <a:p>
            <a:r>
              <a:rPr lang="en-US" sz="3200" b="1" dirty="0">
                <a:solidFill>
                  <a:schemeClr val="bg1"/>
                </a:solidFill>
                <a:cs typeface="Arial" pitchFamily="34" charset="0"/>
              </a:rPr>
              <a:t>Historical Setting</a:t>
            </a:r>
            <a:r>
              <a:rPr lang="en-US" sz="3200" dirty="0">
                <a:solidFill>
                  <a:schemeClr val="bg1"/>
                </a:solidFill>
                <a:cs typeface="Arial" pitchFamily="34" charset="0"/>
              </a:rPr>
              <a:t>: Second Missionary Journey</a:t>
            </a:r>
          </a:p>
          <a:p>
            <a:r>
              <a:rPr lang="en-US" sz="3200" b="1" dirty="0">
                <a:solidFill>
                  <a:schemeClr val="bg1"/>
                </a:solidFill>
                <a:cs typeface="Arial" pitchFamily="34" charset="0"/>
              </a:rPr>
              <a:t>Purpose: </a:t>
            </a:r>
            <a:r>
              <a:rPr lang="en-US" sz="3200" dirty="0">
                <a:solidFill>
                  <a:schemeClr val="bg1"/>
                </a:solidFill>
                <a:cs typeface="Arial" pitchFamily="34" charset="0"/>
              </a:rPr>
              <a:t>Encourage newly converted Christians</a:t>
            </a:r>
          </a:p>
          <a:p>
            <a:r>
              <a:rPr lang="en-US" sz="3200" b="1" dirty="0">
                <a:solidFill>
                  <a:schemeClr val="bg1"/>
                </a:solidFill>
                <a:cs typeface="Arial" pitchFamily="34" charset="0"/>
              </a:rPr>
              <a:t>Key doctrinal Theme: </a:t>
            </a:r>
            <a:r>
              <a:rPr lang="en-US" sz="3200" dirty="0">
                <a:solidFill>
                  <a:schemeClr val="bg1"/>
                </a:solidFill>
                <a:cs typeface="Arial" pitchFamily="34" charset="0"/>
              </a:rPr>
              <a:t>The Second Coming of Christ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11202</TotalTime>
  <Words>1514</Words>
  <Application>Microsoft Office PowerPoint</Application>
  <PresentationFormat>Widescreen</PresentationFormat>
  <Paragraphs>105</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Constantia</vt:lpstr>
      <vt:lpstr>Franklin Gothic Book</vt:lpstr>
      <vt:lpstr>Office Theme</vt:lpstr>
      <vt:lpstr>Studies in the Epistles</vt:lpstr>
      <vt:lpstr>Paul’s 2nd Missionary Journey Paul and Silas (minus Luke) pass through Amphipolis and Appolonia and come to Thessalonica (17:1) </vt:lpstr>
      <vt:lpstr>PowerPoint Presentation</vt:lpstr>
      <vt:lpstr>The Egnatian Way Looking back toward Philippi</vt:lpstr>
      <vt:lpstr>Preaching in Thessalonica (Acts 17:2-10) Paul’s 2nd Journey</vt:lpstr>
      <vt:lpstr>“Politarchs” in Thessalonica</vt:lpstr>
      <vt:lpstr>Thessalonica in the First Century</vt:lpstr>
      <vt:lpstr>PowerPoint Presentation</vt:lpstr>
      <vt:lpstr>Setting of the Epistle of 1 Thessalonians</vt:lpstr>
      <vt:lpstr>Outline of First Thessalonians </vt:lpstr>
      <vt:lpstr>The State of the Church in Thessalonica</vt:lpstr>
      <vt:lpstr>Paul’s Relationship with the Church in Thessalonica</vt:lpstr>
      <vt:lpstr>Paul’s Relationship with the Church in Thessalonica</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272</cp:revision>
  <cp:lastPrinted>2021-12-29T15:49:27Z</cp:lastPrinted>
  <dcterms:created xsi:type="dcterms:W3CDTF">2021-08-25T18:02:30Z</dcterms:created>
  <dcterms:modified xsi:type="dcterms:W3CDTF">2021-12-30T20:09:31Z</dcterms:modified>
</cp:coreProperties>
</file>