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9" r:id="rId2"/>
    <p:sldId id="368" r:id="rId3"/>
    <p:sldId id="451" r:id="rId4"/>
    <p:sldId id="452" r:id="rId5"/>
    <p:sldId id="453" r:id="rId6"/>
    <p:sldId id="454" r:id="rId7"/>
    <p:sldId id="266" r:id="rId8"/>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172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2409" autoAdjust="0"/>
  </p:normalViewPr>
  <p:slideViewPr>
    <p:cSldViewPr snapToGrid="0">
      <p:cViewPr varScale="1">
        <p:scale>
          <a:sx n="43" d="100"/>
          <a:sy n="43" d="100"/>
        </p:scale>
        <p:origin x="13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367FB0F6-433A-48E5-AE45-4C4D2D315BB2}" type="datetimeFigureOut">
              <a:rPr lang="en-US" smtClean="0"/>
              <a:t>2/1/2022</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E49E7366-6C2C-4371-A58F-3171F7E109A8}" type="slidenum">
              <a:rPr lang="en-US" smtClean="0"/>
              <a:t>‹#›</a:t>
            </a:fld>
            <a:endParaRPr lang="en-US"/>
          </a:p>
        </p:txBody>
      </p:sp>
    </p:spTree>
    <p:extLst>
      <p:ext uri="{BB962C8B-B14F-4D97-AF65-F5344CB8AC3E}">
        <p14:creationId xmlns:p14="http://schemas.microsoft.com/office/powerpoint/2010/main" val="383537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9E7366-6C2C-4371-A58F-3171F7E109A8}" type="slidenum">
              <a:rPr lang="en-US" smtClean="0"/>
              <a:t>1</a:t>
            </a:fld>
            <a:endParaRPr lang="en-US"/>
          </a:p>
        </p:txBody>
      </p:sp>
    </p:spTree>
    <p:extLst>
      <p:ext uri="{BB962C8B-B14F-4D97-AF65-F5344CB8AC3E}">
        <p14:creationId xmlns:p14="http://schemas.microsoft.com/office/powerpoint/2010/main" val="4017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2</a:t>
            </a:fld>
            <a:endParaRPr lang="en-US"/>
          </a:p>
        </p:txBody>
      </p:sp>
    </p:spTree>
    <p:extLst>
      <p:ext uri="{BB962C8B-B14F-4D97-AF65-F5344CB8AC3E}">
        <p14:creationId xmlns:p14="http://schemas.microsoft.com/office/powerpoint/2010/main" val="215451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1 Peter 1:3-5  </a:t>
            </a:r>
            <a:r>
              <a:rPr lang="en-US" i="0" dirty="0"/>
              <a:t>Blessed be the God and Father of our Lord Jesus Christ, who according to His abundant mercy has begotten us again to a living hope through the resurrection of Jesus Christ from the dead,  4  to an inheritance incorruptible and undefiled and that does not fade away, reserved in heaven for you,  5  who are kept by the power of God through faith for salvation ready to be revealed in the last time.</a:t>
            </a:r>
          </a:p>
          <a:p>
            <a:r>
              <a:rPr lang="en-US" b="1" i="0" dirty="0"/>
              <a:t>“Asleep” or “sleep” </a:t>
            </a:r>
            <a:r>
              <a:rPr lang="en-US" b="0" i="0" dirty="0"/>
              <a:t>is from the same Greek word in all three verses. </a:t>
            </a:r>
            <a:r>
              <a:rPr lang="el-GR" b="0" i="0" dirty="0"/>
              <a:t>Κ</a:t>
            </a:r>
            <a:r>
              <a:rPr lang="en-US" b="0" i="0" dirty="0" err="1"/>
              <a:t>οιμ</a:t>
            </a:r>
            <a:r>
              <a:rPr lang="en-US" b="0" i="0" dirty="0"/>
              <a:t>άω (koimaō). Thayer’s Definition: 1) to cause to sleep, put to sleep</a:t>
            </a:r>
          </a:p>
          <a:p>
            <a:r>
              <a:rPr lang="en-US" b="0" i="0" dirty="0"/>
              <a:t>2) Metaphorically 2a) to still, calm, quiet 2b) to fall asleep, to sleep2c) to die.  The word may convey (1) the state of quiet repose in which they rest and/or (2) the ease with which they may awakened with God’s power (cf. </a:t>
            </a:r>
            <a:r>
              <a:rPr lang="en-US" b="1" i="0" dirty="0"/>
              <a:t>Luke 8:52, </a:t>
            </a:r>
            <a:r>
              <a:rPr lang="en-US" b="0" i="0" dirty="0"/>
              <a:t>Jairus’ daughter, </a:t>
            </a:r>
            <a:r>
              <a:rPr lang="en-US" b="1" i="0" dirty="0"/>
              <a:t>John 11:11).</a:t>
            </a:r>
          </a:p>
          <a:p>
            <a:endParaRPr lang="en-US" b="1" i="0" dirty="0"/>
          </a:p>
          <a:p>
            <a:r>
              <a:rPr lang="en-US" b="1" i="0" dirty="0"/>
              <a:t>Michael</a:t>
            </a:r>
            <a:r>
              <a:rPr lang="en-US" i="0" dirty="0"/>
              <a:t> is the only </a:t>
            </a:r>
            <a:r>
              <a:rPr lang="en-US" b="1" i="0" dirty="0"/>
              <a:t>archangel</a:t>
            </a:r>
            <a:r>
              <a:rPr lang="en-US" i="0" dirty="0"/>
              <a:t> named in Scripture (Jude 9; cf. Rev. 12:7), although there could be others.</a:t>
            </a:r>
          </a:p>
          <a:p>
            <a:r>
              <a:rPr lang="en-US" b="1" i="0" dirty="0"/>
              <a:t>1 Corinthians 15:51-52  </a:t>
            </a:r>
            <a:r>
              <a:rPr lang="en-US" i="0" dirty="0"/>
              <a:t>Behold, I tell you a mystery: We shall not all sleep, but we shall all be changed—  52  in a moment, in the twinkling of an eye, at the last trumpet. For the trumpet will sound, and the dead will be raised incorruptible, and we shall be changed.</a:t>
            </a:r>
          </a:p>
          <a:p>
            <a:r>
              <a:rPr lang="en-US" b="1" i="0" dirty="0"/>
              <a:t>Revelation 1:7  </a:t>
            </a:r>
            <a:r>
              <a:rPr lang="en-US" i="0" dirty="0"/>
              <a:t>Behold, He is coming with clouds, and every eye will see Him, even they who pierced Him. And all the tribes of the earth will mourn because of Him. Even so, Amen.</a:t>
            </a:r>
          </a:p>
          <a:p>
            <a:r>
              <a:rPr lang="en-US" b="1" i="0" dirty="0"/>
              <a:t>John 5:28-29  </a:t>
            </a:r>
            <a:r>
              <a:rPr lang="en-US" i="0" dirty="0"/>
              <a:t>Do not marvel at this; for the hour is coming in which all who are in the graves will hear His voice  29  and come forth—those who have done good, to the resurrection of life, and those who have done evil, to the resurrection of condemnation.</a:t>
            </a:r>
          </a:p>
          <a:p>
            <a:endParaRPr lang="en-US" i="0" dirty="0"/>
          </a:p>
          <a:p>
            <a:endParaRPr lang="en-US" i="0" dirty="0"/>
          </a:p>
        </p:txBody>
      </p:sp>
      <p:sp>
        <p:nvSpPr>
          <p:cNvPr id="4" name="Slide Number Placeholder 3"/>
          <p:cNvSpPr>
            <a:spLocks noGrp="1"/>
          </p:cNvSpPr>
          <p:nvPr>
            <p:ph type="sldNum" sz="quarter" idx="5"/>
          </p:nvPr>
        </p:nvSpPr>
        <p:spPr/>
        <p:txBody>
          <a:bodyPr/>
          <a:lstStyle/>
          <a:p>
            <a:fld id="{E49E7366-6C2C-4371-A58F-3171F7E109A8}" type="slidenum">
              <a:rPr lang="en-US" smtClean="0"/>
              <a:t>3</a:t>
            </a:fld>
            <a:endParaRPr lang="en-US"/>
          </a:p>
        </p:txBody>
      </p:sp>
    </p:spTree>
    <p:extLst>
      <p:ext uri="{BB962C8B-B14F-4D97-AF65-F5344CB8AC3E}">
        <p14:creationId xmlns:p14="http://schemas.microsoft.com/office/powerpoint/2010/main" val="247268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 the comparison to the flood in both 2 Peter and Matthew: 2 Peter 3:4-6  </a:t>
            </a:r>
            <a:r>
              <a:rPr lang="en-US" b="0" i="0" dirty="0"/>
              <a:t>and saying, "Where is the promise of His coming? For since the fathers fell asleep, all things continue as they were from the beginning of creation."  5  For this they willfully forget: that by the word of God the heavens were of old, and the earth standing out of water and in the water,  6  by which the world that then existed perished, being flooded with water.</a:t>
            </a:r>
          </a:p>
          <a:p>
            <a:r>
              <a:rPr lang="en-US" b="1" i="0" dirty="0"/>
              <a:t>2 Peter 3:10  </a:t>
            </a:r>
            <a:r>
              <a:rPr lang="en-US" b="0" i="0" dirty="0"/>
              <a:t>But the day of the Lord will come as a thief in the night, in which the heavens will pass away with a great noise, and the elements will melt with fervent heat; both the earth and the works that are in it will be burned up.</a:t>
            </a:r>
          </a:p>
          <a:p>
            <a:r>
              <a:rPr lang="en-US" b="1" i="0" dirty="0"/>
              <a:t>Matthew 24:36-41</a:t>
            </a:r>
          </a:p>
          <a:p>
            <a:r>
              <a:rPr lang="en-US" b="1" i="0" dirty="0"/>
              <a:t>Matthew 24:42-44  </a:t>
            </a:r>
            <a:r>
              <a:rPr lang="en-US" b="0" i="0" dirty="0"/>
              <a:t>Watch therefore, for you do not know what hour your Lord is coming.  43  But know this, that if the master of the house had known what hour the thief would come, he would have watched and not allowed his house to be broken into.  44  Therefore you also be ready, for the Son of Man is coming at an hour you do not expect.</a:t>
            </a:r>
          </a:p>
          <a:p>
            <a:r>
              <a:rPr lang="en-US" b="1" i="0" dirty="0"/>
              <a:t>Ephesians 5:8  </a:t>
            </a:r>
            <a:r>
              <a:rPr lang="en-US" b="0" i="0" dirty="0"/>
              <a:t>For you were once darkness, but now you are light in the Lord. Walk as children of light</a:t>
            </a:r>
          </a:p>
          <a:p>
            <a:r>
              <a:rPr lang="en-US" b="0" i="0" dirty="0"/>
              <a:t>Soberness and drunkenness, darkness and light, contrast the clarity of ones spiritual mind.</a:t>
            </a:r>
          </a:p>
        </p:txBody>
      </p:sp>
      <p:sp>
        <p:nvSpPr>
          <p:cNvPr id="4" name="Slide Number Placeholder 3"/>
          <p:cNvSpPr>
            <a:spLocks noGrp="1"/>
          </p:cNvSpPr>
          <p:nvPr>
            <p:ph type="sldNum" sz="quarter" idx="5"/>
          </p:nvPr>
        </p:nvSpPr>
        <p:spPr/>
        <p:txBody>
          <a:bodyPr/>
          <a:lstStyle/>
          <a:p>
            <a:fld id="{E49E7366-6C2C-4371-A58F-3171F7E109A8}" type="slidenum">
              <a:rPr lang="en-US" smtClean="0"/>
              <a:t>4</a:t>
            </a:fld>
            <a:endParaRPr lang="en-US"/>
          </a:p>
        </p:txBody>
      </p:sp>
    </p:spTree>
    <p:extLst>
      <p:ext uri="{BB962C8B-B14F-4D97-AF65-F5344CB8AC3E}">
        <p14:creationId xmlns:p14="http://schemas.microsoft.com/office/powerpoint/2010/main" val="24751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a:p>
            <a:r>
              <a:rPr lang="en-US" b="1" i="0" dirty="0"/>
              <a:t>This section is like Cliff Notes for Christian living – behaviors that characterize and cultivate a life of faith!!!</a:t>
            </a:r>
          </a:p>
          <a:p>
            <a:r>
              <a:rPr lang="en-US" b="1" i="0" dirty="0"/>
              <a:t>π</a:t>
            </a:r>
            <a:r>
              <a:rPr lang="en-US" b="1" i="0" dirty="0" err="1"/>
              <a:t>ροι</a:t>
            </a:r>
            <a:r>
              <a:rPr lang="en-US" b="1" i="0" dirty="0"/>
              <a:t>̈́́</a:t>
            </a:r>
            <a:r>
              <a:rPr lang="en-US" b="1" i="0" dirty="0" err="1"/>
              <a:t>στημι</a:t>
            </a:r>
            <a:r>
              <a:rPr lang="en-US" b="1" i="0" dirty="0"/>
              <a:t> </a:t>
            </a:r>
            <a:r>
              <a:rPr lang="en-US" b="1" i="0" dirty="0" err="1"/>
              <a:t>proistēmi</a:t>
            </a:r>
            <a:r>
              <a:rPr lang="en-US" b="1" i="0" dirty="0"/>
              <a:t> </a:t>
            </a:r>
            <a:r>
              <a:rPr lang="en-US" b="0" i="0" dirty="0"/>
              <a:t>Thayer Definition: 1) to set or place before 1a) to set over 1b) to be over, to superintend, preside over 1c) to be a protector or guardian 1c1) to give aid 1d) to care for, give attention to</a:t>
            </a:r>
          </a:p>
          <a:p>
            <a:r>
              <a:rPr lang="en-US" b="1" i="0" dirty="0"/>
              <a:t>Hebrews 13:17  </a:t>
            </a:r>
            <a:r>
              <a:rPr lang="en-US" b="0" i="0" dirty="0"/>
              <a:t>Obey those who rule over you, and be submissive, for they watch out for your souls, as those who must give account. Let them do so with joy and not with grief, for that would be unprofitable for you.</a:t>
            </a:r>
          </a:p>
          <a:p>
            <a:r>
              <a:rPr lang="en-US" b="1" i="0" dirty="0"/>
              <a:t>Jude 22-23  </a:t>
            </a:r>
            <a:r>
              <a:rPr lang="en-US" b="0" i="0" dirty="0"/>
              <a:t>And on some have compassion, making a distinction;  23  but others save with fear, pulling them out of the fire, hating even the garment defiled by the flesh.</a:t>
            </a:r>
          </a:p>
          <a:p>
            <a:r>
              <a:rPr lang="en-US" b="0" i="0" dirty="0"/>
              <a:t>The </a:t>
            </a:r>
            <a:r>
              <a:rPr lang="en-US" b="1" i="0" dirty="0"/>
              <a:t>“unruly” or “idle” </a:t>
            </a:r>
            <a:r>
              <a:rPr lang="en-US" b="0" i="0" dirty="0"/>
              <a:t>refer to those who are not doing what they are supposed to be doing!</a:t>
            </a:r>
          </a:p>
          <a:p>
            <a:r>
              <a:rPr lang="en-US" b="1" i="0" dirty="0"/>
              <a:t>2 Timothy 2:24-25  </a:t>
            </a:r>
            <a:r>
              <a:rPr lang="en-US" b="0" i="0" dirty="0"/>
              <a:t>And a servant of the Lord must not quarrel but be gentle to all, able to teach, patient,  25  in humility correcting those who are in opposition, if God perhaps will grant them repentance, so that they may know the truth,</a:t>
            </a:r>
          </a:p>
          <a:p>
            <a:r>
              <a:rPr lang="en-US" b="1" i="0" dirty="0"/>
              <a:t>Romans 12:17  </a:t>
            </a:r>
            <a:r>
              <a:rPr lang="en-US" b="0" i="0" dirty="0"/>
              <a:t>Repay no one evil for evil. Have regard for good things in the sight of all men.</a:t>
            </a:r>
          </a:p>
          <a:p>
            <a:r>
              <a:rPr lang="en-US" b="1" i="0" dirty="0"/>
              <a:t>Romans 12:21  </a:t>
            </a:r>
            <a:r>
              <a:rPr lang="en-US" b="0" i="0" dirty="0"/>
              <a:t>Do not be overcome by evil, but overcome evil with good.</a:t>
            </a:r>
          </a:p>
          <a:p>
            <a:r>
              <a:rPr lang="en-US" b="1" i="0" dirty="0"/>
              <a:t>Philippians 4:4  </a:t>
            </a:r>
            <a:r>
              <a:rPr lang="en-US" b="0" i="0" dirty="0"/>
              <a:t>Rejoice in the Lord always. Again I will say, rejoice!</a:t>
            </a:r>
          </a:p>
          <a:p>
            <a:endParaRPr lang="en-US" b="0" i="0" dirty="0"/>
          </a:p>
        </p:txBody>
      </p:sp>
      <p:sp>
        <p:nvSpPr>
          <p:cNvPr id="4" name="Slide Number Placeholder 3"/>
          <p:cNvSpPr>
            <a:spLocks noGrp="1"/>
          </p:cNvSpPr>
          <p:nvPr>
            <p:ph type="sldNum" sz="quarter" idx="5"/>
          </p:nvPr>
        </p:nvSpPr>
        <p:spPr/>
        <p:txBody>
          <a:bodyPr/>
          <a:lstStyle/>
          <a:p>
            <a:fld id="{E49E7366-6C2C-4371-A58F-3171F7E109A8}" type="slidenum">
              <a:rPr lang="en-US" smtClean="0"/>
              <a:t>5</a:t>
            </a:fld>
            <a:endParaRPr lang="en-US"/>
          </a:p>
        </p:txBody>
      </p:sp>
    </p:spTree>
    <p:extLst>
      <p:ext uri="{BB962C8B-B14F-4D97-AF65-F5344CB8AC3E}">
        <p14:creationId xmlns:p14="http://schemas.microsoft.com/office/powerpoint/2010/main" val="13918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a:p>
            <a:endParaRPr lang="en-US" b="1" i="0" dirty="0"/>
          </a:p>
          <a:p>
            <a:r>
              <a:rPr lang="en-US" b="1" i="0" dirty="0"/>
              <a:t>Ephesians 6:18  </a:t>
            </a:r>
            <a:r>
              <a:rPr lang="en-US" b="0" i="0" dirty="0"/>
              <a:t>praying always with all prayer and supplication in the Spirit, being watchful to this end with all perseverance and supplication for all the saints—</a:t>
            </a:r>
          </a:p>
          <a:p>
            <a:r>
              <a:rPr lang="en-US" b="1" i="0" dirty="0"/>
              <a:t>Eph 5:20  </a:t>
            </a:r>
            <a:r>
              <a:rPr lang="en-US" b="0" i="0" dirty="0"/>
              <a:t>giving thanks always for all things to God the Father in the name of our Lord Jesus Christ,</a:t>
            </a:r>
          </a:p>
          <a:p>
            <a:r>
              <a:rPr lang="en-US" b="1" i="1" dirty="0"/>
              <a:t>Quench</a:t>
            </a:r>
            <a:r>
              <a:rPr lang="en-US" b="0" i="0" dirty="0"/>
              <a:t> is to extinguish – to put the fire out. B.W. Johnson (notes) explains: Do not resist it, or counteract its influence by sensual lives. He does who disobeys the word of God, or refuses to follow the exhortations of those led by the Spirit, or who stifles his own conscience.</a:t>
            </a:r>
          </a:p>
          <a:p>
            <a:r>
              <a:rPr lang="en-US" b="1" i="0" dirty="0"/>
              <a:t>Romans 8:5  </a:t>
            </a:r>
            <a:r>
              <a:rPr lang="en-US" b="0" i="0" dirty="0"/>
              <a:t>For those who live according to the flesh set their minds on the things of the flesh, but those who live according to the Spirit, the things of the Spirit.</a:t>
            </a:r>
          </a:p>
          <a:p>
            <a:r>
              <a:rPr lang="en-US" b="1" i="0" dirty="0"/>
              <a:t>Romans 8:13-14  </a:t>
            </a:r>
            <a:r>
              <a:rPr lang="en-US" b="0" i="0" dirty="0"/>
              <a:t>For if you live according to the flesh you will die; but if by the Spirit you put to death the deeds of the body, you will live.  14  For as many as are led by the Spirit of God, these are sons of God.</a:t>
            </a:r>
          </a:p>
          <a:p>
            <a:r>
              <a:rPr lang="en-US" b="1" i="0" dirty="0"/>
              <a:t>“Prophecies” </a:t>
            </a:r>
            <a:r>
              <a:rPr lang="en-US" b="0" i="0" dirty="0"/>
              <a:t>here is a noun – it is not the action of prophesying but the CONTENT of what is prophesied!!! “Prophesyings” (ASV, KJV) is somewhat misleading.</a:t>
            </a:r>
          </a:p>
          <a:p>
            <a:r>
              <a:rPr lang="en-US" b="0" i="0" dirty="0"/>
              <a:t>We test all things by God’s word – the content of what has been prophecies!!!</a:t>
            </a:r>
          </a:p>
          <a:p>
            <a:r>
              <a:rPr lang="en-US" b="0" i="0" dirty="0"/>
              <a:t>We then know to discern good and evil, and abstain from every form of evil. </a:t>
            </a:r>
            <a:r>
              <a:rPr lang="en-US" b="1" i="0" dirty="0"/>
              <a:t>Hebrews 5:12-14  </a:t>
            </a:r>
            <a:r>
              <a:rPr lang="en-US" b="0" i="0" dirty="0"/>
              <a:t>For though by this time you ought to be teachers, you need someone to teach you again the first principles of the oracles of God; and you have come to need milk and not solid food.  13  For everyone who partakes only of milk is unskilled in the word of righteousness, for he is a babe.  14  But solid food belongs to those who are of full age, that is, those who by reason of use have their senses exercised to discern both good and evil.</a:t>
            </a:r>
          </a:p>
          <a:p>
            <a:endParaRPr lang="en-US" b="0" i="0" dirty="0"/>
          </a:p>
        </p:txBody>
      </p:sp>
      <p:sp>
        <p:nvSpPr>
          <p:cNvPr id="4" name="Slide Number Placeholder 3"/>
          <p:cNvSpPr>
            <a:spLocks noGrp="1"/>
          </p:cNvSpPr>
          <p:nvPr>
            <p:ph type="sldNum" sz="quarter" idx="5"/>
          </p:nvPr>
        </p:nvSpPr>
        <p:spPr/>
        <p:txBody>
          <a:bodyPr/>
          <a:lstStyle/>
          <a:p>
            <a:fld id="{E49E7366-6C2C-4371-A58F-3171F7E109A8}" type="slidenum">
              <a:rPr lang="en-US" smtClean="0"/>
              <a:t>6</a:t>
            </a:fld>
            <a:endParaRPr lang="en-US"/>
          </a:p>
        </p:txBody>
      </p:sp>
    </p:spTree>
    <p:extLst>
      <p:ext uri="{BB962C8B-B14F-4D97-AF65-F5344CB8AC3E}">
        <p14:creationId xmlns:p14="http://schemas.microsoft.com/office/powerpoint/2010/main" val="145897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E7366-6C2C-4371-A58F-3171F7E109A8}" type="slidenum">
              <a:rPr lang="en-US" smtClean="0"/>
              <a:t>7</a:t>
            </a:fld>
            <a:endParaRPr lang="en-US"/>
          </a:p>
        </p:txBody>
      </p:sp>
    </p:spTree>
    <p:extLst>
      <p:ext uri="{BB962C8B-B14F-4D97-AF65-F5344CB8AC3E}">
        <p14:creationId xmlns:p14="http://schemas.microsoft.com/office/powerpoint/2010/main" val="212844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9C55-2726-49F0-9190-2BB9C0258A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C295C7-C99A-46DC-A930-1EEDC2C99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4A5808-1CF4-4C33-A9E0-06F1CC042A99}"/>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5" name="Footer Placeholder 4">
            <a:extLst>
              <a:ext uri="{FF2B5EF4-FFF2-40B4-BE49-F238E27FC236}">
                <a16:creationId xmlns:a16="http://schemas.microsoft.com/office/drawing/2014/main" id="{E60B50FF-FD82-4326-83B0-844DF2E9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41BC8-1094-48D0-A903-6AF20542CF5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01898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C6-6A02-429E-B58B-6D964AD2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7623EE-F956-4D0F-8867-105C65615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54B8-2A4D-4375-8D3A-BD46BA2783F3}"/>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5" name="Footer Placeholder 4">
            <a:extLst>
              <a:ext uri="{FF2B5EF4-FFF2-40B4-BE49-F238E27FC236}">
                <a16:creationId xmlns:a16="http://schemas.microsoft.com/office/drawing/2014/main" id="{DDE17280-C2F4-4947-A8F3-4E9B7989F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441FD-C37E-4236-86F5-15DCD81A61A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6038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064EF-C2D8-49F0-98CE-5F62948389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922134-BA8F-4667-BBCD-9A4BC2C26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35C30-6135-41D7-9C5E-79F09D52B454}"/>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5" name="Footer Placeholder 4">
            <a:extLst>
              <a:ext uri="{FF2B5EF4-FFF2-40B4-BE49-F238E27FC236}">
                <a16:creationId xmlns:a16="http://schemas.microsoft.com/office/drawing/2014/main" id="{E11C4570-16EA-484C-A146-A7616EAD66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C1BE1-CF7E-431F-8B05-C2200764A0C6}"/>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53863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6293-4BD8-4066-AA92-F3825A70D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A83A-5CCF-4979-8DBD-5DE4C3CD7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16B57-3232-4D2D-91A9-DB7186601E70}"/>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5" name="Footer Placeholder 4">
            <a:extLst>
              <a:ext uri="{FF2B5EF4-FFF2-40B4-BE49-F238E27FC236}">
                <a16:creationId xmlns:a16="http://schemas.microsoft.com/office/drawing/2014/main" id="{B23C84E4-5B1A-4CF2-A7D7-56D1B302E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1C5F8-A3AF-4D87-874C-27857F54A09D}"/>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929651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6BE0-EC6C-431A-9E16-E6E7DD619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7CA22-6F72-482D-9347-6AD08AFC6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41D21-6AF3-47DE-9EE5-0BC39F05D241}"/>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5" name="Footer Placeholder 4">
            <a:extLst>
              <a:ext uri="{FF2B5EF4-FFF2-40B4-BE49-F238E27FC236}">
                <a16:creationId xmlns:a16="http://schemas.microsoft.com/office/drawing/2014/main" id="{5D48BE4B-0D92-47DF-BEF8-F762BB733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ECC83-4928-4174-9F2A-7E69D00BE65F}"/>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0464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69E-942A-49FB-9D32-E160FA2EE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3E2F6-50F4-4530-AFDF-683E9E284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62BBA7-D54B-4ECA-840E-8511E7245A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9D035-8B60-4795-AF55-2C0463BE45CB}"/>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6" name="Footer Placeholder 5">
            <a:extLst>
              <a:ext uri="{FF2B5EF4-FFF2-40B4-BE49-F238E27FC236}">
                <a16:creationId xmlns:a16="http://schemas.microsoft.com/office/drawing/2014/main" id="{A18F57FE-FD39-4877-A24A-14C39A9AD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7B01A4-464E-4A46-BD4B-40A6A4685F61}"/>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96240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F87-30D1-4F66-88EF-8A7152DFE7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A2C7A-8F85-44DB-A07A-A19A03276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F2A6D6-C7E8-4ACB-988D-9159B69812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1343D-BF19-4986-BE6B-E1DB4776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6D917-2544-4E2A-BA02-4BCEBE0A1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ED56C-2C34-46EE-8101-DF0EBAAEABE0}"/>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8" name="Footer Placeholder 7">
            <a:extLst>
              <a:ext uri="{FF2B5EF4-FFF2-40B4-BE49-F238E27FC236}">
                <a16:creationId xmlns:a16="http://schemas.microsoft.com/office/drawing/2014/main" id="{F8285862-49A5-403B-AA30-B05505C99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F1AE2E-4CFF-427A-AB81-24D1485C5BC0}"/>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427727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0ED8-6264-4A24-8C61-5B6B6196C0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D2D4E-3C5A-43CD-811E-D59DF245E832}"/>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4" name="Footer Placeholder 3">
            <a:extLst>
              <a:ext uri="{FF2B5EF4-FFF2-40B4-BE49-F238E27FC236}">
                <a16:creationId xmlns:a16="http://schemas.microsoft.com/office/drawing/2014/main" id="{005CD935-94FF-49ED-A9B6-4EC17A6B64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3FE076-99E7-4341-962A-15A80069630E}"/>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23130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C72D8-A036-4C83-B631-97EEF06BECBD}"/>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3" name="Footer Placeholder 2">
            <a:extLst>
              <a:ext uri="{FF2B5EF4-FFF2-40B4-BE49-F238E27FC236}">
                <a16:creationId xmlns:a16="http://schemas.microsoft.com/office/drawing/2014/main" id="{E2D0929A-9491-4AD1-9605-618935BF2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736C25-6FA9-4964-A1D0-FE31E6D0593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4112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CDBC-6FAA-466F-9183-3089C1CBC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1E16D-2BEA-4EB9-8136-DFAF6147C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2808F5-22EA-442A-8F2A-33F879E1C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02A3F-055C-4B6C-B7E3-0A2C686AF848}"/>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6" name="Footer Placeholder 5">
            <a:extLst>
              <a:ext uri="{FF2B5EF4-FFF2-40B4-BE49-F238E27FC236}">
                <a16:creationId xmlns:a16="http://schemas.microsoft.com/office/drawing/2014/main" id="{BC513A70-62C6-45EF-93F8-C73BE23CA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3ADD4E-FC34-4817-9514-5D78F648C64B}"/>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39575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6E5A-318C-4194-974B-B3E587CBC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776E9-3860-408F-9E5C-72D021D870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A4D981-AA07-4E41-89E2-1244295C3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65C88-C13F-4B8B-A23E-A80E7393629A}"/>
              </a:ext>
            </a:extLst>
          </p:cNvPr>
          <p:cNvSpPr>
            <a:spLocks noGrp="1"/>
          </p:cNvSpPr>
          <p:nvPr>
            <p:ph type="dt" sz="half" idx="10"/>
          </p:nvPr>
        </p:nvSpPr>
        <p:spPr/>
        <p:txBody>
          <a:bodyPr/>
          <a:lstStyle/>
          <a:p>
            <a:fld id="{29F5B714-DC44-4532-8319-8C898E6EFB96}" type="datetimeFigureOut">
              <a:rPr lang="en-US" smtClean="0"/>
              <a:t>2/1/2022</a:t>
            </a:fld>
            <a:endParaRPr lang="en-US"/>
          </a:p>
        </p:txBody>
      </p:sp>
      <p:sp>
        <p:nvSpPr>
          <p:cNvPr id="6" name="Footer Placeholder 5">
            <a:extLst>
              <a:ext uri="{FF2B5EF4-FFF2-40B4-BE49-F238E27FC236}">
                <a16:creationId xmlns:a16="http://schemas.microsoft.com/office/drawing/2014/main" id="{2B4F8A2E-225C-45E5-BD16-844FD014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A62E3-49C4-4F6B-96E5-BA41054C0503}"/>
              </a:ext>
            </a:extLst>
          </p:cNvPr>
          <p:cNvSpPr>
            <a:spLocks noGrp="1"/>
          </p:cNvSpPr>
          <p:nvPr>
            <p:ph type="sldNum" sz="quarter" idx="12"/>
          </p:nvPr>
        </p:nvSpPr>
        <p:spPr/>
        <p:txBody>
          <a:bodyPr/>
          <a:lstStyle/>
          <a:p>
            <a:fld id="{5BBA1DAB-7308-4566-A88A-4DFE2AC484A1}" type="slidenum">
              <a:rPr lang="en-US" smtClean="0"/>
              <a:t>‹#›</a:t>
            </a:fld>
            <a:endParaRPr lang="en-US"/>
          </a:p>
        </p:txBody>
      </p:sp>
    </p:spTree>
    <p:extLst>
      <p:ext uri="{BB962C8B-B14F-4D97-AF65-F5344CB8AC3E}">
        <p14:creationId xmlns:p14="http://schemas.microsoft.com/office/powerpoint/2010/main" val="134224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29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121C7-1F5C-41BC-AF26-57E650CFF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72A7A-C186-41F0-B215-1B185297E7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CB2D5-69EA-466C-B4B6-8CA03D6000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5B714-DC44-4532-8319-8C898E6EFB96}" type="datetimeFigureOut">
              <a:rPr lang="en-US" smtClean="0"/>
              <a:t>2/1/2022</a:t>
            </a:fld>
            <a:endParaRPr lang="en-US"/>
          </a:p>
        </p:txBody>
      </p:sp>
      <p:sp>
        <p:nvSpPr>
          <p:cNvPr id="5" name="Footer Placeholder 4">
            <a:extLst>
              <a:ext uri="{FF2B5EF4-FFF2-40B4-BE49-F238E27FC236}">
                <a16:creationId xmlns:a16="http://schemas.microsoft.com/office/drawing/2014/main" id="{3878E038-4E50-4899-AC81-40FF5A24A7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3257FC-920D-41DD-891C-BE37CD0C3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A1DAB-7308-4566-A88A-4DFE2AC484A1}" type="slidenum">
              <a:rPr lang="en-US" smtClean="0"/>
              <a:t>‹#›</a:t>
            </a:fld>
            <a:endParaRPr lang="en-US"/>
          </a:p>
        </p:txBody>
      </p:sp>
    </p:spTree>
    <p:extLst>
      <p:ext uri="{BB962C8B-B14F-4D97-AF65-F5344CB8AC3E}">
        <p14:creationId xmlns:p14="http://schemas.microsoft.com/office/powerpoint/2010/main" val="3993465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4AF8-7439-4E5B-9A3F-E3C75B873236}"/>
              </a:ext>
            </a:extLst>
          </p:cNvPr>
          <p:cNvPicPr>
            <a:picLocks noChangeAspect="1"/>
          </p:cNvPicPr>
          <p:nvPr/>
        </p:nvPicPr>
        <p:blipFill>
          <a:blip r:embed="rId3"/>
          <a:stretch>
            <a:fillRect/>
          </a:stretch>
        </p:blipFill>
        <p:spPr>
          <a:xfrm>
            <a:off x="1924" y="0"/>
            <a:ext cx="12198385" cy="6867115"/>
          </a:xfrm>
          <a:prstGeom prst="rect">
            <a:avLst/>
          </a:prstGeom>
        </p:spPr>
      </p:pic>
      <p:sp>
        <p:nvSpPr>
          <p:cNvPr id="2" name="Title 1">
            <a:extLst>
              <a:ext uri="{FF2B5EF4-FFF2-40B4-BE49-F238E27FC236}">
                <a16:creationId xmlns:a16="http://schemas.microsoft.com/office/drawing/2014/main" id="{11FA2FCD-B1D0-4E0C-B97E-F6BC9DD4815E}"/>
              </a:ext>
            </a:extLst>
          </p:cNvPr>
          <p:cNvSpPr>
            <a:spLocks noGrp="1"/>
          </p:cNvSpPr>
          <p:nvPr>
            <p:ph type="ctrTitle"/>
          </p:nvPr>
        </p:nvSpPr>
        <p:spPr/>
        <p:txBody>
          <a:bodyPr>
            <a:normAutofit/>
          </a:bodyPr>
          <a:lstStyle/>
          <a:p>
            <a:r>
              <a:rPr lang="en-US" sz="6600" dirty="0">
                <a:solidFill>
                  <a:schemeClr val="bg1"/>
                </a:solidFill>
                <a:effectLst>
                  <a:glow rad="228600">
                    <a:schemeClr val="accent1">
                      <a:lumMod val="50000"/>
                      <a:alpha val="40000"/>
                    </a:schemeClr>
                  </a:glow>
                </a:effectLst>
              </a:rPr>
              <a:t>Studies in the Epistles</a:t>
            </a:r>
          </a:p>
        </p:txBody>
      </p:sp>
      <p:sp>
        <p:nvSpPr>
          <p:cNvPr id="3" name="Subtitle 2">
            <a:extLst>
              <a:ext uri="{FF2B5EF4-FFF2-40B4-BE49-F238E27FC236}">
                <a16:creationId xmlns:a16="http://schemas.microsoft.com/office/drawing/2014/main" id="{BE62BDA6-7398-4DF3-A604-CA312CCD5470}"/>
              </a:ext>
            </a:extLst>
          </p:cNvPr>
          <p:cNvSpPr>
            <a:spLocks noGrp="1"/>
          </p:cNvSpPr>
          <p:nvPr>
            <p:ph type="subTitle" idx="1"/>
          </p:nvPr>
        </p:nvSpPr>
        <p:spPr/>
        <p:txBody>
          <a:bodyPr>
            <a:normAutofit/>
          </a:bodyPr>
          <a:lstStyle/>
          <a:p>
            <a:r>
              <a:rPr lang="en-US" sz="4000" cap="small" dirty="0">
                <a:solidFill>
                  <a:schemeClr val="bg1"/>
                </a:solidFill>
                <a:effectLst>
                  <a:glow rad="228600">
                    <a:schemeClr val="accent1">
                      <a:lumMod val="50000"/>
                      <a:alpha val="40000"/>
                    </a:schemeClr>
                  </a:glow>
                </a:effectLst>
              </a:rPr>
              <a:t>Foundations  </a:t>
            </a:r>
            <a:r>
              <a:rPr lang="en-US" sz="4000" cap="small" dirty="0">
                <a:solidFill>
                  <a:schemeClr val="bg1"/>
                </a:solidFill>
                <a:effectLst>
                  <a:glow rad="228600">
                    <a:schemeClr val="accent1">
                      <a:lumMod val="50000"/>
                      <a:alpha val="40000"/>
                    </a:schemeClr>
                  </a:glow>
                </a:effectLst>
                <a:sym typeface="Wingdings" panose="05000000000000000000" pitchFamily="2" charset="2"/>
              </a:rPr>
              <a:t>  </a:t>
            </a:r>
            <a:r>
              <a:rPr lang="en-US" sz="4000" cap="small" dirty="0">
                <a:solidFill>
                  <a:schemeClr val="bg1"/>
                </a:solidFill>
                <a:effectLst>
                  <a:glow rad="228600">
                    <a:schemeClr val="accent1">
                      <a:lumMod val="50000"/>
                      <a:alpha val="40000"/>
                    </a:schemeClr>
                  </a:glow>
                </a:effectLst>
              </a:rPr>
              <a:t>Quarter 15</a:t>
            </a:r>
          </a:p>
          <a:p>
            <a:r>
              <a:rPr lang="en-US" sz="3200" dirty="0">
                <a:solidFill>
                  <a:schemeClr val="bg1"/>
                </a:solidFill>
                <a:effectLst>
                  <a:glow rad="228600">
                    <a:schemeClr val="accent1">
                      <a:lumMod val="50000"/>
                      <a:alpha val="40000"/>
                    </a:schemeClr>
                  </a:glow>
                </a:effectLst>
              </a:rPr>
              <a:t>Lesson Three: 1 Thessalonians 4:13—5:28</a:t>
            </a:r>
          </a:p>
        </p:txBody>
      </p:sp>
      <p:pic>
        <p:nvPicPr>
          <p:cNvPr id="4" name="Picture 3">
            <a:extLst>
              <a:ext uri="{FF2B5EF4-FFF2-40B4-BE49-F238E27FC236}">
                <a16:creationId xmlns:a16="http://schemas.microsoft.com/office/drawing/2014/main" id="{0AD18997-D70C-4347-A358-C2ACF8D3240D}"/>
              </a:ext>
            </a:extLst>
          </p:cNvPr>
          <p:cNvPicPr>
            <a:picLocks noChangeAspect="1"/>
          </p:cNvPicPr>
          <p:nvPr/>
        </p:nvPicPr>
        <p:blipFill>
          <a:blip r:embed="rId4"/>
          <a:stretch>
            <a:fillRect/>
          </a:stretch>
        </p:blipFill>
        <p:spPr>
          <a:xfrm>
            <a:off x="9308892" y="5344405"/>
            <a:ext cx="2564951" cy="1359145"/>
          </a:xfrm>
          <a:prstGeom prst="rect">
            <a:avLst/>
          </a:prstGeom>
        </p:spPr>
      </p:pic>
    </p:spTree>
    <p:extLst>
      <p:ext uri="{BB962C8B-B14F-4D97-AF65-F5344CB8AC3E}">
        <p14:creationId xmlns:p14="http://schemas.microsoft.com/office/powerpoint/2010/main" val="37338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7B3F-FA35-4A57-A560-5E92A91B1FDD}"/>
              </a:ext>
            </a:extLst>
          </p:cNvPr>
          <p:cNvSpPr>
            <a:spLocks noGrp="1"/>
          </p:cNvSpPr>
          <p:nvPr>
            <p:ph type="title"/>
          </p:nvPr>
        </p:nvSpPr>
        <p:spPr>
          <a:xfrm>
            <a:off x="2152650" y="275765"/>
            <a:ext cx="7886700" cy="664777"/>
          </a:xfrm>
        </p:spPr>
        <p:txBody>
          <a:bodyPr>
            <a:normAutofit fontScale="90000"/>
          </a:bodyPr>
          <a:lstStyle/>
          <a:p>
            <a:pPr algn="ctr">
              <a:lnSpc>
                <a:spcPct val="107000"/>
              </a:lnSpc>
              <a:spcBef>
                <a:spcPts val="0"/>
              </a:spcBef>
            </a:pPr>
            <a:r>
              <a:rPr lang="en-US" dirty="0">
                <a:solidFill>
                  <a:schemeClr val="bg1"/>
                </a:solidFill>
                <a:ea typeface="Times New Roman" panose="02020603050405020304" pitchFamily="18" charset="0"/>
                <a:cs typeface="Calibri" panose="020F0502020204030204" pitchFamily="34" charset="0"/>
              </a:rPr>
              <a:t>Outline of First Thessalonians </a:t>
            </a:r>
            <a:endParaRPr lang="en-US" dirty="0">
              <a:solidFill>
                <a:schemeClr val="bg1"/>
              </a:solidFill>
            </a:endParaRPr>
          </a:p>
        </p:txBody>
      </p:sp>
      <p:sp>
        <p:nvSpPr>
          <p:cNvPr id="3" name="Content Placeholder 2">
            <a:extLst>
              <a:ext uri="{FF2B5EF4-FFF2-40B4-BE49-F238E27FC236}">
                <a16:creationId xmlns:a16="http://schemas.microsoft.com/office/drawing/2014/main" id="{920319A6-0AA8-49C9-825D-D52026CA05E3}"/>
              </a:ext>
            </a:extLst>
          </p:cNvPr>
          <p:cNvSpPr>
            <a:spLocks noGrp="1"/>
          </p:cNvSpPr>
          <p:nvPr>
            <p:ph idx="1"/>
          </p:nvPr>
        </p:nvSpPr>
        <p:spPr>
          <a:xfrm>
            <a:off x="404734" y="999926"/>
            <a:ext cx="11632368" cy="5970503"/>
          </a:xfrm>
        </p:spPr>
        <p:txBody>
          <a:bodyPr>
            <a:normAutofit/>
          </a:bodyPr>
          <a:lstStyle/>
          <a:p>
            <a:pPr marL="0" indent="0">
              <a:lnSpc>
                <a:spcPct val="85000"/>
              </a:lnSpc>
              <a:spcBef>
                <a:spcPts val="300"/>
              </a:spcBef>
              <a:buNone/>
            </a:pPr>
            <a:r>
              <a:rPr lang="en-US" sz="3000" b="1" dirty="0">
                <a:solidFill>
                  <a:schemeClr val="bg1"/>
                </a:solidFill>
              </a:rPr>
              <a:t>Salutation (1:1)</a:t>
            </a:r>
          </a:p>
          <a:p>
            <a:pPr marL="0" indent="0">
              <a:lnSpc>
                <a:spcPct val="85000"/>
              </a:lnSpc>
              <a:spcBef>
                <a:spcPts val="300"/>
              </a:spcBef>
              <a:buNone/>
            </a:pPr>
            <a:r>
              <a:rPr lang="en-US" sz="3000" b="1" dirty="0">
                <a:solidFill>
                  <a:schemeClr val="bg1"/>
                </a:solidFill>
              </a:rPr>
              <a:t>I.  The State of the Church (1:2-10)</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Thanksgiving for the character of the church (1:2-3).</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The election of the church (1:4-6).</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The reputation of the church (1:7-10).</a:t>
            </a:r>
          </a:p>
          <a:p>
            <a:pPr marL="0" indent="0">
              <a:lnSpc>
                <a:spcPct val="85000"/>
              </a:lnSpc>
              <a:spcBef>
                <a:spcPts val="300"/>
              </a:spcBef>
              <a:buNone/>
            </a:pPr>
            <a:r>
              <a:rPr lang="en-US" sz="3000" b="1" dirty="0">
                <a:solidFill>
                  <a:schemeClr val="bg1"/>
                </a:solidFill>
              </a:rPr>
              <a:t>II.  Paul’s Apostolic Relations with the Church (2:1—3:13)</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conduct toward the church (2:1-12).</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reception by the Thessalonians (2:13-16).</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concern for the church (2:17—3:10).</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Paul’s prayer for the church (3:11-13).</a:t>
            </a:r>
          </a:p>
          <a:p>
            <a:pPr marL="0" indent="0">
              <a:lnSpc>
                <a:spcPct val="85000"/>
              </a:lnSpc>
              <a:spcBef>
                <a:spcPts val="300"/>
              </a:spcBef>
              <a:buNone/>
            </a:pPr>
            <a:r>
              <a:rPr lang="en-US" sz="3000" b="1" dirty="0">
                <a:solidFill>
                  <a:schemeClr val="bg1"/>
                </a:solidFill>
              </a:rPr>
              <a:t>III. The Problems of the Church (4:1—5:11)</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Problems with sexual immorality and social conduct (4:1-12).</a:t>
            </a:r>
          </a:p>
          <a:p>
            <a:pPr marL="793750" indent="-388938">
              <a:lnSpc>
                <a:spcPct val="85000"/>
              </a:lnSpc>
              <a:spcBef>
                <a:spcPts val="300"/>
              </a:spcBef>
              <a:buFont typeface="+mj-lt"/>
              <a:buAutoNum type="alphaUcPeriod"/>
            </a:pPr>
            <a:r>
              <a:rPr lang="en-US" sz="2700" i="1" dirty="0">
                <a:solidFill>
                  <a:schemeClr val="accent4">
                    <a:lumMod val="60000"/>
                    <a:lumOff val="40000"/>
                  </a:schemeClr>
                </a:solidFill>
              </a:rPr>
              <a:t>Understanding the state of the dead and the second coming (4:13-5:11).</a:t>
            </a:r>
          </a:p>
          <a:p>
            <a:pPr marL="0" indent="0">
              <a:lnSpc>
                <a:spcPct val="85000"/>
              </a:lnSpc>
              <a:spcBef>
                <a:spcPts val="300"/>
              </a:spcBef>
              <a:buNone/>
            </a:pPr>
            <a:r>
              <a:rPr lang="en-US" b="1" dirty="0">
                <a:solidFill>
                  <a:schemeClr val="bg1"/>
                </a:solidFill>
              </a:rPr>
              <a:t>IV. Concluding Exhortations (5:12-28)</a:t>
            </a:r>
          </a:p>
          <a:p>
            <a:pPr marL="404813" indent="-344488">
              <a:lnSpc>
                <a:spcPct val="85000"/>
              </a:lnSpc>
              <a:buNone/>
            </a:pPr>
            <a:endParaRPr lang="en-US" dirty="0"/>
          </a:p>
          <a:p>
            <a:pPr marL="0" indent="0">
              <a:buNone/>
            </a:pPr>
            <a:endParaRPr lang="en-US" dirty="0"/>
          </a:p>
        </p:txBody>
      </p:sp>
      <p:sp>
        <p:nvSpPr>
          <p:cNvPr id="4" name="TextBox 3">
            <a:extLst>
              <a:ext uri="{FF2B5EF4-FFF2-40B4-BE49-F238E27FC236}">
                <a16:creationId xmlns:a16="http://schemas.microsoft.com/office/drawing/2014/main" id="{A30A417A-54B7-4307-8A22-83B68D42FF0B}"/>
              </a:ext>
            </a:extLst>
          </p:cNvPr>
          <p:cNvSpPr txBox="1"/>
          <p:nvPr/>
        </p:nvSpPr>
        <p:spPr>
          <a:xfrm>
            <a:off x="6610662" y="6308207"/>
            <a:ext cx="5816183" cy="369332"/>
          </a:xfrm>
          <a:prstGeom prst="rect">
            <a:avLst/>
          </a:prstGeom>
          <a:noFill/>
        </p:spPr>
        <p:txBody>
          <a:bodyPr wrap="square" rtlCol="0">
            <a:spAutoFit/>
          </a:bodyPr>
          <a:lstStyle/>
          <a:p>
            <a:r>
              <a:rPr lang="en-US" dirty="0">
                <a:solidFill>
                  <a:schemeClr val="bg1"/>
                </a:solidFill>
              </a:rPr>
              <a:t>Adapted from Merrill C. </a:t>
            </a:r>
            <a:r>
              <a:rPr lang="en-US" dirty="0" err="1">
                <a:solidFill>
                  <a:schemeClr val="bg1"/>
                </a:solidFill>
              </a:rPr>
              <a:t>Tenney</a:t>
            </a:r>
            <a:r>
              <a:rPr lang="en-US" dirty="0">
                <a:solidFill>
                  <a:schemeClr val="bg1"/>
                </a:solidFill>
              </a:rPr>
              <a:t>, </a:t>
            </a:r>
            <a:r>
              <a:rPr lang="en-US" i="1" dirty="0">
                <a:solidFill>
                  <a:schemeClr val="bg1"/>
                </a:solidFill>
              </a:rPr>
              <a:t>New Testament Survey</a:t>
            </a:r>
          </a:p>
        </p:txBody>
      </p:sp>
    </p:spTree>
    <p:extLst>
      <p:ext uri="{BB962C8B-B14F-4D97-AF65-F5344CB8AC3E}">
        <p14:creationId xmlns:p14="http://schemas.microsoft.com/office/powerpoint/2010/main" val="36264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down)">
                                      <p:cBhvr>
                                        <p:cTn id="30" dur="500"/>
                                        <p:tgtEl>
                                          <p:spTgt spid="3">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wipe(down)">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wipe(down)">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wipe(down)">
                                      <p:cBhvr>
                                        <p:cTn id="46" dur="500"/>
                                        <p:tgtEl>
                                          <p:spTgt spid="3">
                                            <p:txEl>
                                              <p:pRg st="12" end="1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wipe(down)">
                                      <p:cBhvr>
                                        <p:cTn id="51" dur="500"/>
                                        <p:tgtEl>
                                          <p:spTgt spid="3">
                                            <p:txEl>
                                              <p:pRg st="13" end="1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The Problems of the Church</a:t>
            </a:r>
          </a:p>
        </p:txBody>
      </p:sp>
      <p:sp>
        <p:nvSpPr>
          <p:cNvPr id="3" name="Content Placeholder 2"/>
          <p:cNvSpPr>
            <a:spLocks noGrp="1"/>
          </p:cNvSpPr>
          <p:nvPr>
            <p:ph idx="1"/>
          </p:nvPr>
        </p:nvSpPr>
        <p:spPr>
          <a:xfrm>
            <a:off x="254834" y="1319134"/>
            <a:ext cx="11682332" cy="5538866"/>
          </a:xfrm>
        </p:spPr>
        <p:txBody>
          <a:bodyPr>
            <a:noAutofit/>
          </a:bodyPr>
          <a:lstStyle/>
          <a:p>
            <a:pPr>
              <a:spcBef>
                <a:spcPct val="5000"/>
              </a:spcBef>
            </a:pPr>
            <a:r>
              <a:rPr lang="en-US" altLang="en-US" sz="3000" b="1" dirty="0">
                <a:solidFill>
                  <a:schemeClr val="bg1"/>
                </a:solidFill>
              </a:rPr>
              <a:t>Understanding the Second Coming (4:13—5:11).</a:t>
            </a:r>
          </a:p>
          <a:p>
            <a:pPr marL="457200" lvl="1">
              <a:spcBef>
                <a:spcPct val="5000"/>
              </a:spcBef>
            </a:pPr>
            <a:r>
              <a:rPr lang="en-US" altLang="en-US" sz="2800" b="1" i="1" dirty="0">
                <a:solidFill>
                  <a:schemeClr val="accent4">
                    <a:lumMod val="60000"/>
                    <a:lumOff val="40000"/>
                  </a:schemeClr>
                </a:solidFill>
              </a:rPr>
              <a:t>To keep them from needless sorrow, Paul wants the Thessalonians to understand the hope of those who have died in Christ (4:13-18).</a:t>
            </a:r>
          </a:p>
          <a:p>
            <a:pPr marL="688975" lvl="2" indent="-284163">
              <a:spcBef>
                <a:spcPct val="5000"/>
              </a:spcBef>
            </a:pPr>
            <a:r>
              <a:rPr lang="en-US" altLang="en-US" sz="2800" b="1" dirty="0">
                <a:solidFill>
                  <a:schemeClr val="accent5">
                    <a:lumMod val="40000"/>
                    <a:lumOff val="60000"/>
                  </a:schemeClr>
                </a:solidFill>
              </a:rPr>
              <a:t>Our belief in the second coming of Christ and the resurrection of             the dead is based on our belief in Christ’s resurrection (4:14-15;              1 Cor. 15:14-20; 1 Peter 1:3-5).</a:t>
            </a:r>
          </a:p>
          <a:p>
            <a:pPr marL="1146175" lvl="3" indent="-284163">
              <a:spcBef>
                <a:spcPct val="5000"/>
              </a:spcBef>
            </a:pPr>
            <a:r>
              <a:rPr lang="en-US" altLang="en-US" sz="2800" b="1" dirty="0">
                <a:solidFill>
                  <a:schemeClr val="accent6">
                    <a:lumMod val="40000"/>
                    <a:lumOff val="60000"/>
                  </a:schemeClr>
                </a:solidFill>
              </a:rPr>
              <a:t>Those who have died in Christ are </a:t>
            </a:r>
            <a:r>
              <a:rPr lang="en-US" altLang="en-US" sz="2800" b="1" dirty="0">
                <a:solidFill>
                  <a:schemeClr val="accent6">
                    <a:lumMod val="40000"/>
                    <a:lumOff val="60000"/>
                  </a:schemeClr>
                </a:solidFill>
                <a:effectLst>
                  <a:glow rad="139700">
                    <a:schemeClr val="accent2">
                      <a:satMod val="175000"/>
                      <a:alpha val="40000"/>
                    </a:schemeClr>
                  </a:glow>
                </a:effectLst>
              </a:rPr>
              <a:t>“asleep” </a:t>
            </a:r>
            <a:r>
              <a:rPr lang="en-US" altLang="en-US" sz="2800" b="1" dirty="0">
                <a:solidFill>
                  <a:schemeClr val="accent6">
                    <a:lumMod val="40000"/>
                    <a:lumOff val="60000"/>
                  </a:schemeClr>
                </a:solidFill>
                <a:effectLst/>
              </a:rPr>
              <a:t>(cf. Lk. 8:52; Jn. 11:11). </a:t>
            </a:r>
          </a:p>
          <a:p>
            <a:pPr marL="688975" lvl="2" indent="-284163">
              <a:spcBef>
                <a:spcPct val="5000"/>
              </a:spcBef>
            </a:pPr>
            <a:r>
              <a:rPr lang="en-US" altLang="en-US" sz="2800" b="1" dirty="0">
                <a:solidFill>
                  <a:schemeClr val="accent5">
                    <a:lumMod val="40000"/>
                    <a:lumOff val="60000"/>
                  </a:schemeClr>
                </a:solidFill>
              </a:rPr>
              <a:t>The ORDER of events at the second coming is as follows (4:16-17):</a:t>
            </a:r>
          </a:p>
          <a:p>
            <a:pPr marL="1146175" lvl="3" indent="-284163">
              <a:spcBef>
                <a:spcPct val="5000"/>
              </a:spcBef>
            </a:pPr>
            <a:r>
              <a:rPr lang="en-US" altLang="en-US" sz="2800" b="1" dirty="0">
                <a:solidFill>
                  <a:schemeClr val="accent6">
                    <a:lumMod val="40000"/>
                    <a:lumOff val="60000"/>
                  </a:schemeClr>
                </a:solidFill>
              </a:rPr>
              <a:t>The Lord will descend with the voice of the </a:t>
            </a:r>
            <a:r>
              <a:rPr lang="en-US" altLang="en-US" sz="2800" b="1" dirty="0">
                <a:solidFill>
                  <a:schemeClr val="accent6">
                    <a:lumMod val="40000"/>
                    <a:lumOff val="60000"/>
                  </a:schemeClr>
                </a:solidFill>
                <a:effectLst>
                  <a:glow rad="228600">
                    <a:schemeClr val="accent2">
                      <a:satMod val="175000"/>
                      <a:alpha val="40000"/>
                    </a:schemeClr>
                  </a:glow>
                </a:effectLst>
              </a:rPr>
              <a:t>archangel </a:t>
            </a:r>
            <a:r>
              <a:rPr lang="en-US" altLang="en-US" sz="2800" b="1" dirty="0">
                <a:solidFill>
                  <a:schemeClr val="accent6">
                    <a:lumMod val="40000"/>
                    <a:lumOff val="60000"/>
                  </a:schemeClr>
                </a:solidFill>
              </a:rPr>
              <a:t>and the </a:t>
            </a:r>
            <a:r>
              <a:rPr lang="en-US" altLang="en-US" sz="2800" b="1" dirty="0">
                <a:solidFill>
                  <a:schemeClr val="accent6">
                    <a:lumMod val="40000"/>
                    <a:lumOff val="60000"/>
                  </a:schemeClr>
                </a:solidFill>
                <a:effectLst>
                  <a:glow rad="228600">
                    <a:schemeClr val="accent2">
                      <a:satMod val="175000"/>
                      <a:alpha val="40000"/>
                    </a:schemeClr>
                  </a:glow>
                </a:effectLst>
              </a:rPr>
              <a:t>trumpet</a:t>
            </a:r>
            <a:r>
              <a:rPr lang="en-US" altLang="en-US" sz="2800" b="1" dirty="0">
                <a:solidFill>
                  <a:schemeClr val="accent6">
                    <a:lumMod val="40000"/>
                    <a:lumOff val="60000"/>
                  </a:schemeClr>
                </a:solidFill>
              </a:rPr>
              <a:t> of God (Acts 1:9-11; 1 Cor. 15:51-52; Rev. 1:7).</a:t>
            </a:r>
          </a:p>
          <a:p>
            <a:pPr marL="1146175" lvl="3" indent="-284163">
              <a:spcBef>
                <a:spcPct val="5000"/>
              </a:spcBef>
            </a:pPr>
            <a:r>
              <a:rPr lang="en-US" altLang="en-US" sz="2800" b="1" dirty="0">
                <a:solidFill>
                  <a:schemeClr val="accent6">
                    <a:lumMod val="40000"/>
                    <a:lumOff val="60000"/>
                  </a:schemeClr>
                </a:solidFill>
              </a:rPr>
              <a:t>The dead in Christ will rise first (cf. John 5:28-29; cp. 2 Thess. 1:7-8).</a:t>
            </a:r>
          </a:p>
          <a:p>
            <a:pPr marL="1146175" lvl="3" indent="-284163">
              <a:spcBef>
                <a:spcPct val="5000"/>
              </a:spcBef>
            </a:pPr>
            <a:r>
              <a:rPr lang="en-US" altLang="en-US" sz="2800" b="1" dirty="0">
                <a:solidFill>
                  <a:schemeClr val="accent6">
                    <a:lumMod val="40000"/>
                    <a:lumOff val="60000"/>
                  </a:schemeClr>
                </a:solidFill>
              </a:rPr>
              <a:t>Those who remain alive will be caught up to meet the Lord in the air.</a:t>
            </a:r>
          </a:p>
          <a:p>
            <a:pPr marL="688975" lvl="2" indent="-284163">
              <a:spcBef>
                <a:spcPct val="5000"/>
              </a:spcBef>
            </a:pPr>
            <a:r>
              <a:rPr lang="en-US" altLang="en-US" sz="2800" b="1" dirty="0">
                <a:solidFill>
                  <a:schemeClr val="accent5">
                    <a:lumMod val="40000"/>
                    <a:lumOff val="60000"/>
                  </a:schemeClr>
                </a:solidFill>
              </a:rPr>
              <a:t>We are to “comfort one another” with these words (4:18).</a:t>
            </a:r>
          </a:p>
          <a:p>
            <a:pPr marL="1146175" lvl="3" indent="-284163">
              <a:spcBef>
                <a:spcPct val="5000"/>
              </a:spcBef>
            </a:pPr>
            <a:endParaRPr lang="en-US" altLang="en-US" sz="2600" dirty="0">
              <a:solidFill>
                <a:schemeClr val="accent5">
                  <a:lumMod val="40000"/>
                  <a:lumOff val="60000"/>
                </a:schemeClr>
              </a:solidFill>
            </a:endParaRPr>
          </a:p>
          <a:p>
            <a:pPr marL="1146175" lvl="3" indent="-284163">
              <a:spcBef>
                <a:spcPct val="5000"/>
              </a:spcBef>
            </a:pPr>
            <a:endParaRPr lang="en-US" altLang="en-US" sz="2600" dirty="0">
              <a:solidFill>
                <a:schemeClr val="accent5">
                  <a:lumMod val="40000"/>
                  <a:lumOff val="60000"/>
                </a:schemeClr>
              </a:solidFill>
            </a:endParaRPr>
          </a:p>
          <a:p>
            <a:pPr marL="688975" lvl="2" indent="-284163">
              <a:spcBef>
                <a:spcPct val="5000"/>
              </a:spcBef>
            </a:pPr>
            <a:endParaRPr lang="en-US" altLang="en-US" sz="2600" dirty="0">
              <a:solidFill>
                <a:schemeClr val="accent5">
                  <a:lumMod val="40000"/>
                  <a:lumOff val="60000"/>
                </a:schemeClr>
              </a:solidFill>
            </a:endParaRP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150383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The Problems of the Church</a:t>
            </a:r>
          </a:p>
        </p:txBody>
      </p:sp>
      <p:sp>
        <p:nvSpPr>
          <p:cNvPr id="3" name="Content Placeholder 2"/>
          <p:cNvSpPr>
            <a:spLocks noGrp="1"/>
          </p:cNvSpPr>
          <p:nvPr>
            <p:ph idx="1"/>
          </p:nvPr>
        </p:nvSpPr>
        <p:spPr>
          <a:xfrm>
            <a:off x="254834" y="1319134"/>
            <a:ext cx="11682332" cy="5538866"/>
          </a:xfrm>
        </p:spPr>
        <p:txBody>
          <a:bodyPr>
            <a:noAutofit/>
          </a:bodyPr>
          <a:lstStyle/>
          <a:p>
            <a:pPr>
              <a:spcBef>
                <a:spcPct val="5000"/>
              </a:spcBef>
            </a:pPr>
            <a:r>
              <a:rPr lang="en-US" altLang="en-US" sz="3000" b="1" dirty="0">
                <a:solidFill>
                  <a:schemeClr val="bg1"/>
                </a:solidFill>
              </a:rPr>
              <a:t>Understanding the Second Coming (4:13—5:11).</a:t>
            </a:r>
          </a:p>
          <a:p>
            <a:pPr marL="457200" lvl="1">
              <a:spcBef>
                <a:spcPct val="5000"/>
              </a:spcBef>
            </a:pPr>
            <a:r>
              <a:rPr lang="en-US" altLang="en-US" sz="2800" b="1" i="1" dirty="0">
                <a:solidFill>
                  <a:schemeClr val="accent4">
                    <a:lumMod val="60000"/>
                    <a:lumOff val="40000"/>
                  </a:schemeClr>
                </a:solidFill>
              </a:rPr>
              <a:t>The day of the Lord comes as a thief in the night (5:1-11).</a:t>
            </a:r>
          </a:p>
          <a:p>
            <a:pPr marL="688975" lvl="2" indent="-284163">
              <a:spcBef>
                <a:spcPct val="5000"/>
              </a:spcBef>
            </a:pPr>
            <a:r>
              <a:rPr lang="en-US" altLang="en-US" sz="2800" b="1" dirty="0">
                <a:solidFill>
                  <a:schemeClr val="accent5">
                    <a:lumMod val="40000"/>
                    <a:lumOff val="60000"/>
                  </a:schemeClr>
                </a:solidFill>
              </a:rPr>
              <a:t>Like a </a:t>
            </a:r>
            <a:r>
              <a:rPr lang="en-US" altLang="en-US" sz="2800" b="1" dirty="0">
                <a:solidFill>
                  <a:schemeClr val="accent5">
                    <a:lumMod val="40000"/>
                    <a:lumOff val="60000"/>
                  </a:schemeClr>
                </a:solidFill>
                <a:effectLst>
                  <a:glow rad="228600">
                    <a:schemeClr val="accent2">
                      <a:satMod val="175000"/>
                      <a:alpha val="40000"/>
                    </a:schemeClr>
                  </a:glow>
                </a:effectLst>
              </a:rPr>
              <a:t>thief in the night </a:t>
            </a:r>
            <a:r>
              <a:rPr lang="en-US" altLang="en-US" sz="2800" b="1" dirty="0">
                <a:solidFill>
                  <a:schemeClr val="accent5">
                    <a:lumMod val="40000"/>
                    <a:lumOff val="60000"/>
                  </a:schemeClr>
                </a:solidFill>
              </a:rPr>
              <a:t>or a pregnant </a:t>
            </a:r>
            <a:r>
              <a:rPr lang="en-US" altLang="en-US" sz="2800" b="1" dirty="0">
                <a:solidFill>
                  <a:schemeClr val="accent5">
                    <a:lumMod val="40000"/>
                    <a:lumOff val="60000"/>
                  </a:schemeClr>
                </a:solidFill>
                <a:effectLst>
                  <a:glow rad="228600">
                    <a:schemeClr val="accent2">
                      <a:satMod val="175000"/>
                      <a:alpha val="40000"/>
                    </a:schemeClr>
                  </a:glow>
                </a:effectLst>
              </a:rPr>
              <a:t>woman giving birth</a:t>
            </a:r>
            <a:r>
              <a:rPr lang="en-US" altLang="en-US" sz="2800" b="1" dirty="0">
                <a:solidFill>
                  <a:schemeClr val="accent5">
                    <a:lumMod val="40000"/>
                    <a:lumOff val="60000"/>
                  </a:schemeClr>
                </a:solidFill>
              </a:rPr>
              <a:t>, though inevitable, </a:t>
            </a:r>
            <a:r>
              <a:rPr lang="en-US" altLang="en-US" sz="2800" b="1" dirty="0">
                <a:solidFill>
                  <a:schemeClr val="accent5">
                    <a:lumMod val="40000"/>
                    <a:lumOff val="60000"/>
                  </a:schemeClr>
                </a:solidFill>
                <a:effectLst>
                  <a:glow rad="228600">
                    <a:schemeClr val="accent2">
                      <a:satMod val="175000"/>
                      <a:alpha val="40000"/>
                    </a:schemeClr>
                  </a:glow>
                </a:effectLst>
              </a:rPr>
              <a:t>many will be unprepared </a:t>
            </a:r>
            <a:r>
              <a:rPr lang="en-US" altLang="en-US" sz="2800" b="1" dirty="0">
                <a:solidFill>
                  <a:schemeClr val="accent5">
                    <a:lumMod val="40000"/>
                    <a:lumOff val="60000"/>
                  </a:schemeClr>
                </a:solidFill>
              </a:rPr>
              <a:t>for the event (5:1-3; 2 Peter 3:4-10; Matt. 24:36-41).</a:t>
            </a:r>
          </a:p>
          <a:p>
            <a:pPr marL="688975" lvl="2" indent="-284163">
              <a:spcBef>
                <a:spcPct val="5000"/>
              </a:spcBef>
            </a:pPr>
            <a:r>
              <a:rPr lang="en-US" altLang="en-US" sz="2800" b="1" dirty="0">
                <a:solidFill>
                  <a:schemeClr val="accent5">
                    <a:lumMod val="40000"/>
                    <a:lumOff val="60000"/>
                  </a:schemeClr>
                </a:solidFill>
              </a:rPr>
              <a:t>Saints will be awake and vigilant (5:4-8; Matt. 24:42-51).</a:t>
            </a:r>
          </a:p>
          <a:p>
            <a:pPr marL="1146175" lvl="3" indent="-284163">
              <a:spcBef>
                <a:spcPct val="5000"/>
              </a:spcBef>
            </a:pPr>
            <a:r>
              <a:rPr lang="en-US" altLang="en-US" sz="2800" b="1" dirty="0">
                <a:solidFill>
                  <a:schemeClr val="accent6">
                    <a:lumMod val="40000"/>
                    <a:lumOff val="60000"/>
                  </a:schemeClr>
                </a:solidFill>
              </a:rPr>
              <a:t>We are sons of light, not darkness (cf. Eph.  5:8).</a:t>
            </a:r>
          </a:p>
          <a:p>
            <a:pPr marL="1146175" lvl="3" indent="-284163">
              <a:spcBef>
                <a:spcPct val="5000"/>
              </a:spcBef>
            </a:pPr>
            <a:r>
              <a:rPr lang="en-US" altLang="en-US" sz="2800" b="1" dirty="0">
                <a:solidFill>
                  <a:schemeClr val="accent6">
                    <a:lumMod val="40000"/>
                    <a:lumOff val="60000"/>
                  </a:schemeClr>
                </a:solidFill>
              </a:rPr>
              <a:t>We are sober, not drunken or in a stupor.</a:t>
            </a:r>
          </a:p>
          <a:p>
            <a:pPr marL="1146175" lvl="3" indent="-284163">
              <a:spcBef>
                <a:spcPct val="5000"/>
              </a:spcBef>
            </a:pPr>
            <a:r>
              <a:rPr lang="en-US" altLang="en-US" sz="2800" b="1" dirty="0">
                <a:solidFill>
                  <a:schemeClr val="accent6">
                    <a:lumMod val="40000"/>
                    <a:lumOff val="60000"/>
                  </a:schemeClr>
                </a:solidFill>
              </a:rPr>
              <a:t>We are watchful soldiers, not spiritually asleep. </a:t>
            </a:r>
          </a:p>
          <a:p>
            <a:pPr marL="688975" lvl="2" indent="-284163">
              <a:spcBef>
                <a:spcPct val="5000"/>
              </a:spcBef>
            </a:pPr>
            <a:r>
              <a:rPr lang="en-US" altLang="en-US" sz="2800" b="1" dirty="0">
                <a:solidFill>
                  <a:schemeClr val="accent5">
                    <a:lumMod val="40000"/>
                    <a:lumOff val="60000"/>
                  </a:schemeClr>
                </a:solidFill>
              </a:rPr>
              <a:t>God did not appoint us to wrath but to obtain salvation (5:9-10).</a:t>
            </a:r>
          </a:p>
          <a:p>
            <a:pPr marL="1146175" lvl="3" indent="-284163">
              <a:spcBef>
                <a:spcPct val="5000"/>
              </a:spcBef>
            </a:pPr>
            <a:r>
              <a:rPr lang="en-US" altLang="en-US" sz="2800" b="1" dirty="0">
                <a:solidFill>
                  <a:schemeClr val="accent6">
                    <a:lumMod val="40000"/>
                    <a:lumOff val="60000"/>
                  </a:schemeClr>
                </a:solidFill>
              </a:rPr>
              <a:t>“He died for us that “whether we wake or sleep we should live together with Him.”</a:t>
            </a:r>
          </a:p>
          <a:p>
            <a:pPr marL="688975" lvl="2" indent="-284163">
              <a:spcBef>
                <a:spcPct val="5000"/>
              </a:spcBef>
            </a:pPr>
            <a:r>
              <a:rPr lang="en-US" altLang="en-US" sz="2800" b="1" dirty="0">
                <a:solidFill>
                  <a:schemeClr val="accent5">
                    <a:lumMod val="40000"/>
                    <a:lumOff val="60000"/>
                  </a:schemeClr>
                </a:solidFill>
              </a:rPr>
              <a:t>Therefore, comfort each other and edify one another (5:11) .</a:t>
            </a:r>
          </a:p>
          <a:p>
            <a:pPr marL="1146175" lvl="3" indent="-284163">
              <a:spcBef>
                <a:spcPct val="5000"/>
              </a:spcBef>
            </a:pPr>
            <a:endParaRPr lang="en-US" altLang="en-US" sz="2600" dirty="0">
              <a:solidFill>
                <a:schemeClr val="accent5">
                  <a:lumMod val="40000"/>
                  <a:lumOff val="60000"/>
                </a:schemeClr>
              </a:solidFill>
            </a:endParaRPr>
          </a:p>
          <a:p>
            <a:pPr marL="1146175" lvl="3" indent="-284163">
              <a:spcBef>
                <a:spcPct val="5000"/>
              </a:spcBef>
            </a:pPr>
            <a:endParaRPr lang="en-US" altLang="en-US" sz="2600" dirty="0">
              <a:solidFill>
                <a:schemeClr val="accent5">
                  <a:lumMod val="40000"/>
                  <a:lumOff val="60000"/>
                </a:schemeClr>
              </a:solidFill>
            </a:endParaRPr>
          </a:p>
          <a:p>
            <a:pPr marL="688975" lvl="2" indent="-284163">
              <a:spcBef>
                <a:spcPct val="5000"/>
              </a:spcBef>
            </a:pPr>
            <a:endParaRPr lang="en-US" altLang="en-US" sz="2600" dirty="0">
              <a:solidFill>
                <a:schemeClr val="accent5">
                  <a:lumMod val="40000"/>
                  <a:lumOff val="60000"/>
                </a:schemeClr>
              </a:solidFill>
            </a:endParaRP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411722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Concluding Exhortations</a:t>
            </a:r>
          </a:p>
        </p:txBody>
      </p:sp>
      <p:sp>
        <p:nvSpPr>
          <p:cNvPr id="3" name="Content Placeholder 2"/>
          <p:cNvSpPr>
            <a:spLocks noGrp="1"/>
          </p:cNvSpPr>
          <p:nvPr>
            <p:ph idx="1"/>
          </p:nvPr>
        </p:nvSpPr>
        <p:spPr>
          <a:xfrm>
            <a:off x="254834" y="1319134"/>
            <a:ext cx="11937166" cy="5538866"/>
          </a:xfrm>
        </p:spPr>
        <p:txBody>
          <a:bodyPr>
            <a:noAutofit/>
          </a:bodyPr>
          <a:lstStyle/>
          <a:p>
            <a:pPr>
              <a:spcBef>
                <a:spcPct val="5000"/>
              </a:spcBef>
            </a:pPr>
            <a:r>
              <a:rPr lang="en-US" altLang="en-US" sz="3000" b="1" dirty="0">
                <a:solidFill>
                  <a:schemeClr val="bg1"/>
                </a:solidFill>
              </a:rPr>
              <a:t>Brief but vital admonitions (5:12—22).</a:t>
            </a:r>
          </a:p>
          <a:p>
            <a:pPr marL="457200" lvl="1">
              <a:spcBef>
                <a:spcPct val="5000"/>
              </a:spcBef>
            </a:pPr>
            <a:r>
              <a:rPr lang="en-US" altLang="en-US" sz="2800" b="1" i="1" dirty="0">
                <a:solidFill>
                  <a:schemeClr val="accent4">
                    <a:lumMod val="60000"/>
                    <a:lumOff val="40000"/>
                  </a:schemeClr>
                </a:solidFill>
              </a:rPr>
              <a:t>Know, esteem, and love those who are </a:t>
            </a:r>
            <a:r>
              <a:rPr lang="en-US" altLang="en-US" sz="2800" b="1" i="1" dirty="0">
                <a:solidFill>
                  <a:schemeClr val="accent4">
                    <a:lumMod val="60000"/>
                    <a:lumOff val="40000"/>
                  </a:schemeClr>
                </a:solidFill>
                <a:effectLst>
                  <a:glow rad="228600">
                    <a:schemeClr val="accent2">
                      <a:satMod val="175000"/>
                      <a:alpha val="40000"/>
                    </a:schemeClr>
                  </a:glow>
                </a:effectLst>
              </a:rPr>
              <a:t>rule </a:t>
            </a:r>
            <a:r>
              <a:rPr lang="en-US" altLang="en-US" sz="2800" b="1" i="1" dirty="0">
                <a:solidFill>
                  <a:schemeClr val="accent4">
                    <a:lumMod val="60000"/>
                    <a:lumOff val="40000"/>
                  </a:schemeClr>
                </a:solidFill>
              </a:rPr>
              <a:t>over you in the Lord (5:12-13).</a:t>
            </a:r>
          </a:p>
          <a:p>
            <a:pPr marL="688975" lvl="2" indent="-284163">
              <a:spcBef>
                <a:spcPct val="5000"/>
              </a:spcBef>
            </a:pPr>
            <a:r>
              <a:rPr lang="en-US" altLang="en-US" sz="2800" b="1" dirty="0">
                <a:solidFill>
                  <a:schemeClr val="accent5">
                    <a:lumMod val="40000"/>
                    <a:lumOff val="60000"/>
                  </a:schemeClr>
                </a:solidFill>
              </a:rPr>
              <a:t>Those who “rule” over would include apostles and elders (cf. Heb. 13:17). </a:t>
            </a:r>
          </a:p>
          <a:p>
            <a:pPr marL="688975" lvl="2" indent="-284163">
              <a:spcBef>
                <a:spcPct val="5000"/>
              </a:spcBef>
            </a:pPr>
            <a:r>
              <a:rPr lang="en-US" altLang="en-US" sz="2800" b="1" dirty="0">
                <a:solidFill>
                  <a:schemeClr val="accent5">
                    <a:lumMod val="40000"/>
                    <a:lumOff val="60000"/>
                  </a:schemeClr>
                </a:solidFill>
              </a:rPr>
              <a:t>Being at peace among ourselves shows honors and aids those who  watch over us in the Lord.</a:t>
            </a:r>
          </a:p>
          <a:p>
            <a:pPr marL="465138" lvl="2" indent="-239713">
              <a:spcBef>
                <a:spcPct val="5000"/>
              </a:spcBef>
            </a:pPr>
            <a:r>
              <a:rPr lang="en-US" altLang="en-US" sz="2800" b="1" i="1" dirty="0">
                <a:solidFill>
                  <a:schemeClr val="accent4">
                    <a:lumMod val="60000"/>
                    <a:lumOff val="40000"/>
                  </a:schemeClr>
                </a:solidFill>
              </a:rPr>
              <a:t>Exhort brethren who need help in appropriate ways (5:14; cf. Jude 22-23).</a:t>
            </a:r>
          </a:p>
          <a:p>
            <a:pPr marL="749300" lvl="2" indent="-344488">
              <a:spcBef>
                <a:spcPct val="5000"/>
              </a:spcBef>
            </a:pPr>
            <a:r>
              <a:rPr lang="en-US" altLang="en-US" sz="2800" b="1" dirty="0">
                <a:solidFill>
                  <a:srgbClr val="5B9BD5">
                    <a:lumMod val="40000"/>
                    <a:lumOff val="60000"/>
                  </a:srgbClr>
                </a:solidFill>
                <a:effectLst>
                  <a:glow rad="228600">
                    <a:schemeClr val="accent2">
                      <a:satMod val="175000"/>
                      <a:alpha val="40000"/>
                    </a:schemeClr>
                  </a:glow>
                </a:effectLst>
              </a:rPr>
              <a:t>Warn </a:t>
            </a:r>
            <a:r>
              <a:rPr lang="en-US" altLang="en-US" sz="2800" b="1" dirty="0">
                <a:solidFill>
                  <a:srgbClr val="5B9BD5">
                    <a:lumMod val="40000"/>
                    <a:lumOff val="60000"/>
                  </a:srgbClr>
                </a:solidFill>
              </a:rPr>
              <a:t>those who are </a:t>
            </a:r>
            <a:r>
              <a:rPr lang="en-US" altLang="en-US" sz="2800" b="1" dirty="0">
                <a:solidFill>
                  <a:srgbClr val="5B9BD5">
                    <a:lumMod val="40000"/>
                    <a:lumOff val="60000"/>
                  </a:srgbClr>
                </a:solidFill>
                <a:effectLst>
                  <a:glow rad="228600">
                    <a:schemeClr val="accent2">
                      <a:satMod val="175000"/>
                      <a:alpha val="40000"/>
                    </a:schemeClr>
                  </a:glow>
                </a:effectLst>
              </a:rPr>
              <a:t>unruly </a:t>
            </a:r>
            <a:r>
              <a:rPr lang="en-US" altLang="en-US" sz="2800" b="1" dirty="0">
                <a:solidFill>
                  <a:srgbClr val="5B9BD5">
                    <a:lumMod val="40000"/>
                    <a:lumOff val="60000"/>
                  </a:srgbClr>
                </a:solidFill>
              </a:rPr>
              <a:t> or “admonish the idle” (ESV).</a:t>
            </a:r>
          </a:p>
          <a:p>
            <a:pPr marL="749300" lvl="2" indent="-344488">
              <a:spcBef>
                <a:spcPct val="5000"/>
              </a:spcBef>
            </a:pPr>
            <a:r>
              <a:rPr lang="en-US" altLang="en-US" sz="2800" b="1" dirty="0">
                <a:solidFill>
                  <a:srgbClr val="5B9BD5">
                    <a:lumMod val="40000"/>
                    <a:lumOff val="60000"/>
                  </a:srgbClr>
                </a:solidFill>
                <a:effectLst>
                  <a:glow rad="228600">
                    <a:schemeClr val="accent2">
                      <a:satMod val="175000"/>
                      <a:alpha val="40000"/>
                    </a:schemeClr>
                  </a:glow>
                </a:effectLst>
              </a:rPr>
              <a:t>Comfort </a:t>
            </a:r>
            <a:r>
              <a:rPr lang="en-US" altLang="en-US" sz="2800" b="1" dirty="0">
                <a:solidFill>
                  <a:srgbClr val="5B9BD5">
                    <a:lumMod val="40000"/>
                    <a:lumOff val="60000"/>
                  </a:srgbClr>
                </a:solidFill>
              </a:rPr>
              <a:t>(encourage) the </a:t>
            </a:r>
            <a:r>
              <a:rPr lang="en-US" altLang="en-US" sz="2800" b="1" dirty="0">
                <a:solidFill>
                  <a:srgbClr val="5B9BD5">
                    <a:lumMod val="40000"/>
                    <a:lumOff val="60000"/>
                  </a:srgbClr>
                </a:solidFill>
                <a:effectLst>
                  <a:glow rad="228600">
                    <a:schemeClr val="accent2">
                      <a:satMod val="175000"/>
                      <a:alpha val="40000"/>
                    </a:schemeClr>
                  </a:glow>
                </a:effectLst>
              </a:rPr>
              <a:t>fainthearted</a:t>
            </a:r>
            <a:r>
              <a:rPr lang="en-US" altLang="en-US" sz="2800" b="1" dirty="0">
                <a:solidFill>
                  <a:srgbClr val="5B9BD5">
                    <a:lumMod val="40000"/>
                    <a:lumOff val="60000"/>
                  </a:srgbClr>
                </a:solidFill>
              </a:rPr>
              <a:t>, </a:t>
            </a:r>
          </a:p>
          <a:p>
            <a:pPr marL="749300" lvl="2" indent="-344488">
              <a:spcBef>
                <a:spcPct val="5000"/>
              </a:spcBef>
            </a:pPr>
            <a:r>
              <a:rPr lang="en-US" altLang="en-US" sz="2800" b="1" dirty="0">
                <a:solidFill>
                  <a:srgbClr val="5B9BD5">
                    <a:lumMod val="40000"/>
                    <a:lumOff val="60000"/>
                  </a:srgbClr>
                </a:solidFill>
                <a:effectLst>
                  <a:glow rad="228600">
                    <a:schemeClr val="accent2">
                      <a:satMod val="175000"/>
                      <a:alpha val="40000"/>
                    </a:schemeClr>
                  </a:glow>
                </a:effectLst>
              </a:rPr>
              <a:t>Uphold the weak, </a:t>
            </a:r>
          </a:p>
          <a:p>
            <a:pPr marL="749300" lvl="2" indent="-344488">
              <a:spcBef>
                <a:spcPct val="5000"/>
              </a:spcBef>
            </a:pPr>
            <a:r>
              <a:rPr lang="en-US" altLang="en-US" sz="2800" b="1" dirty="0">
                <a:solidFill>
                  <a:srgbClr val="5B9BD5">
                    <a:lumMod val="40000"/>
                    <a:lumOff val="60000"/>
                  </a:srgbClr>
                </a:solidFill>
              </a:rPr>
              <a:t>Be </a:t>
            </a:r>
            <a:r>
              <a:rPr lang="en-US" altLang="en-US" sz="2800" b="1" dirty="0">
                <a:solidFill>
                  <a:srgbClr val="5B9BD5">
                    <a:lumMod val="40000"/>
                    <a:lumOff val="60000"/>
                  </a:srgbClr>
                </a:solidFill>
                <a:effectLst>
                  <a:glow rad="228600">
                    <a:schemeClr val="accent2">
                      <a:satMod val="175000"/>
                      <a:alpha val="40000"/>
                    </a:schemeClr>
                  </a:glow>
                </a:effectLst>
              </a:rPr>
              <a:t>patient with all </a:t>
            </a:r>
            <a:r>
              <a:rPr lang="en-US" altLang="en-US" sz="2800" b="1" dirty="0">
                <a:solidFill>
                  <a:srgbClr val="5B9BD5">
                    <a:lumMod val="40000"/>
                    <a:lumOff val="60000"/>
                  </a:srgbClr>
                </a:solidFill>
              </a:rPr>
              <a:t>(2 Tim. 2:24-25). </a:t>
            </a:r>
            <a:endParaRPr lang="en-US" altLang="en-US" sz="2800" b="1" dirty="0">
              <a:solidFill>
                <a:schemeClr val="accent6">
                  <a:lumMod val="40000"/>
                  <a:lumOff val="60000"/>
                </a:schemeClr>
              </a:solidFill>
            </a:endParaRPr>
          </a:p>
          <a:p>
            <a:pPr marL="465138" lvl="2" indent="-239713">
              <a:spcBef>
                <a:spcPct val="5000"/>
              </a:spcBef>
            </a:pPr>
            <a:r>
              <a:rPr lang="en-US" altLang="en-US" sz="2800" b="1" i="1" dirty="0">
                <a:solidFill>
                  <a:srgbClr val="FFC000">
                    <a:lumMod val="60000"/>
                    <a:lumOff val="40000"/>
                  </a:srgbClr>
                </a:solidFill>
              </a:rPr>
              <a:t>Do not render evil for evil; pursue what is good for everyone (5:15;        Rom. 12:17, 21).</a:t>
            </a:r>
          </a:p>
          <a:p>
            <a:pPr marL="404813" lvl="2" indent="-179388">
              <a:spcBef>
                <a:spcPct val="5000"/>
              </a:spcBef>
            </a:pPr>
            <a:r>
              <a:rPr lang="en-US" altLang="en-US" sz="2800" b="1" i="1" dirty="0">
                <a:solidFill>
                  <a:srgbClr val="FFC000">
                    <a:lumMod val="60000"/>
                    <a:lumOff val="40000"/>
                  </a:srgbClr>
                </a:solidFill>
              </a:rPr>
              <a:t> Rejoice always (5:16; Phil. 4:4). </a:t>
            </a:r>
          </a:p>
          <a:p>
            <a:pPr marL="0" lvl="1" indent="0">
              <a:spcBef>
                <a:spcPct val="5000"/>
              </a:spcBef>
              <a:buNone/>
            </a:pPr>
            <a:endParaRPr lang="en-US" altLang="en-US" sz="2800" dirty="0">
              <a:solidFill>
                <a:schemeClr val="accent5">
                  <a:lumMod val="40000"/>
                  <a:lumOff val="60000"/>
                </a:schemeClr>
              </a:solidFill>
            </a:endParaRPr>
          </a:p>
        </p:txBody>
      </p:sp>
    </p:spTree>
    <p:extLst>
      <p:ext uri="{BB962C8B-B14F-4D97-AF65-F5344CB8AC3E}">
        <p14:creationId xmlns:p14="http://schemas.microsoft.com/office/powerpoint/2010/main" val="212480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327911"/>
            <a:ext cx="11682333" cy="1145408"/>
          </a:xfrm>
        </p:spPr>
        <p:txBody>
          <a:bodyPr>
            <a:normAutofit/>
          </a:bodyPr>
          <a:lstStyle/>
          <a:p>
            <a:pPr algn="ctr"/>
            <a:r>
              <a:rPr lang="en-US" sz="4000" dirty="0">
                <a:solidFill>
                  <a:schemeClr val="bg1"/>
                </a:solidFill>
              </a:rPr>
              <a:t>Concluding Exhortations</a:t>
            </a:r>
          </a:p>
        </p:txBody>
      </p:sp>
      <p:sp>
        <p:nvSpPr>
          <p:cNvPr id="3" name="Content Placeholder 2"/>
          <p:cNvSpPr>
            <a:spLocks noGrp="1"/>
          </p:cNvSpPr>
          <p:nvPr>
            <p:ph idx="1"/>
          </p:nvPr>
        </p:nvSpPr>
        <p:spPr>
          <a:xfrm>
            <a:off x="254834" y="1319134"/>
            <a:ext cx="11937166" cy="5538866"/>
          </a:xfrm>
        </p:spPr>
        <p:txBody>
          <a:bodyPr>
            <a:noAutofit/>
          </a:bodyPr>
          <a:lstStyle/>
          <a:p>
            <a:pPr>
              <a:spcBef>
                <a:spcPct val="5000"/>
              </a:spcBef>
            </a:pPr>
            <a:r>
              <a:rPr lang="en-US" altLang="en-US" sz="3000" b="1" dirty="0">
                <a:solidFill>
                  <a:schemeClr val="bg1"/>
                </a:solidFill>
              </a:rPr>
              <a:t>Brief but vital admonitions (5:12—22).</a:t>
            </a:r>
          </a:p>
          <a:p>
            <a:pPr marL="457200" lvl="1">
              <a:spcBef>
                <a:spcPct val="5000"/>
              </a:spcBef>
            </a:pPr>
            <a:r>
              <a:rPr lang="en-US" altLang="en-US" sz="2800" b="1" i="1" dirty="0">
                <a:solidFill>
                  <a:schemeClr val="accent4">
                    <a:lumMod val="60000"/>
                    <a:lumOff val="40000"/>
                  </a:schemeClr>
                </a:solidFill>
              </a:rPr>
              <a:t>Pray without ceasing (5:17; Eph. 6:18).</a:t>
            </a:r>
          </a:p>
          <a:p>
            <a:pPr marL="457200" lvl="1">
              <a:spcBef>
                <a:spcPct val="5000"/>
              </a:spcBef>
            </a:pPr>
            <a:r>
              <a:rPr lang="en-US" altLang="en-US" sz="2800" b="1" i="1" dirty="0">
                <a:solidFill>
                  <a:schemeClr val="accent4">
                    <a:lumMod val="60000"/>
                    <a:lumOff val="40000"/>
                  </a:schemeClr>
                </a:solidFill>
              </a:rPr>
              <a:t>In everything give thanks (5:18; cf. Eph. 5:20).</a:t>
            </a:r>
          </a:p>
          <a:p>
            <a:pPr marL="457200" lvl="1">
              <a:spcBef>
                <a:spcPct val="5000"/>
              </a:spcBef>
            </a:pPr>
            <a:r>
              <a:rPr lang="en-US" altLang="en-US" sz="2800" b="1" i="1" dirty="0">
                <a:solidFill>
                  <a:schemeClr val="accent4">
                    <a:lumMod val="20000"/>
                    <a:lumOff val="80000"/>
                  </a:schemeClr>
                </a:solidFill>
              </a:rPr>
              <a:t>Do not quench the Spirit (5:19; cf. Rom. 8:5, 13-14). </a:t>
            </a:r>
          </a:p>
          <a:p>
            <a:pPr marL="457200" lvl="1">
              <a:spcBef>
                <a:spcPct val="5000"/>
              </a:spcBef>
            </a:pPr>
            <a:r>
              <a:rPr lang="en-US" altLang="en-US" sz="2800" b="1" i="1" dirty="0">
                <a:solidFill>
                  <a:schemeClr val="accent4">
                    <a:lumMod val="20000"/>
                    <a:lumOff val="80000"/>
                  </a:schemeClr>
                </a:solidFill>
              </a:rPr>
              <a:t>Do not despise prophecies (5:20). </a:t>
            </a:r>
          </a:p>
          <a:p>
            <a:pPr marL="457200" lvl="1">
              <a:spcBef>
                <a:spcPct val="5000"/>
              </a:spcBef>
            </a:pPr>
            <a:r>
              <a:rPr lang="en-US" altLang="en-US" sz="2800" b="1" i="1" dirty="0">
                <a:solidFill>
                  <a:schemeClr val="accent4">
                    <a:lumMod val="20000"/>
                    <a:lumOff val="80000"/>
                  </a:schemeClr>
                </a:solidFill>
              </a:rPr>
              <a:t>Test all things; hold fast what is good (5:21). </a:t>
            </a:r>
          </a:p>
          <a:p>
            <a:pPr marL="457200" lvl="1">
              <a:spcBef>
                <a:spcPct val="5000"/>
              </a:spcBef>
            </a:pPr>
            <a:r>
              <a:rPr lang="en-US" altLang="en-US" sz="2800" b="1" i="1" dirty="0">
                <a:solidFill>
                  <a:schemeClr val="accent4">
                    <a:lumMod val="20000"/>
                    <a:lumOff val="80000"/>
                  </a:schemeClr>
                </a:solidFill>
              </a:rPr>
              <a:t>Abstain from every form of evil (5:22; Heb. 5:12-14).</a:t>
            </a:r>
            <a:r>
              <a:rPr lang="en-US" altLang="en-US" sz="2800" b="1" dirty="0">
                <a:solidFill>
                  <a:schemeClr val="accent4">
                    <a:lumMod val="20000"/>
                    <a:lumOff val="80000"/>
                  </a:schemeClr>
                </a:solidFill>
              </a:rPr>
              <a:t> </a:t>
            </a:r>
          </a:p>
          <a:p>
            <a:pPr>
              <a:spcBef>
                <a:spcPct val="5000"/>
              </a:spcBef>
            </a:pPr>
            <a:r>
              <a:rPr lang="en-US" altLang="en-US" sz="3200" b="1" dirty="0">
                <a:solidFill>
                  <a:schemeClr val="bg1"/>
                </a:solidFill>
              </a:rPr>
              <a:t>Greetings and well wishes</a:t>
            </a:r>
          </a:p>
          <a:p>
            <a:pPr marL="509588" lvl="1" indent="-284163">
              <a:spcBef>
                <a:spcPct val="5000"/>
              </a:spcBef>
            </a:pPr>
            <a:r>
              <a:rPr lang="en-US" altLang="en-US" sz="2800" b="1" i="1" dirty="0">
                <a:solidFill>
                  <a:schemeClr val="accent4">
                    <a:lumMod val="60000"/>
                    <a:lumOff val="40000"/>
                  </a:schemeClr>
                </a:solidFill>
              </a:rPr>
              <a:t>Paul reassures them of their hope; God will sanctify them and </a:t>
            </a:r>
            <a:r>
              <a:rPr lang="en-US" altLang="en-US" sz="2800" b="1" i="1" dirty="0">
                <a:solidFill>
                  <a:schemeClr val="accent4">
                    <a:lumMod val="60000"/>
                    <a:lumOff val="40000"/>
                  </a:schemeClr>
                </a:solidFill>
                <a:effectLst>
                  <a:glow rad="228600">
                    <a:schemeClr val="accent2">
                      <a:satMod val="175000"/>
                      <a:alpha val="40000"/>
                    </a:schemeClr>
                  </a:glow>
                </a:effectLst>
              </a:rPr>
              <a:t>preserve their whole “spirit, soul, and body” </a:t>
            </a:r>
            <a:r>
              <a:rPr lang="en-US" altLang="en-US" sz="2800" b="1" i="1" dirty="0">
                <a:solidFill>
                  <a:schemeClr val="accent4">
                    <a:lumMod val="60000"/>
                    <a:lumOff val="40000"/>
                  </a:schemeClr>
                </a:solidFill>
              </a:rPr>
              <a:t>at the coming of the Lord (5:23-24).</a:t>
            </a:r>
          </a:p>
          <a:p>
            <a:pPr marL="509588" lvl="1" indent="-284163">
              <a:spcBef>
                <a:spcPct val="5000"/>
              </a:spcBef>
            </a:pPr>
            <a:r>
              <a:rPr lang="en-US" altLang="en-US" sz="2800" b="1" i="1" dirty="0">
                <a:solidFill>
                  <a:schemeClr val="accent4">
                    <a:lumMod val="60000"/>
                    <a:lumOff val="40000"/>
                  </a:schemeClr>
                </a:solidFill>
              </a:rPr>
              <a:t>He requests prayers, encourages </a:t>
            </a:r>
            <a:r>
              <a:rPr lang="en-US" altLang="en-US" sz="2800" b="1" i="1" dirty="0">
                <a:solidFill>
                  <a:schemeClr val="accent4">
                    <a:lumMod val="60000"/>
                    <a:lumOff val="40000"/>
                  </a:schemeClr>
                </a:solidFill>
                <a:effectLst>
                  <a:glow rad="228600">
                    <a:schemeClr val="accent2">
                      <a:satMod val="175000"/>
                      <a:alpha val="40000"/>
                    </a:schemeClr>
                  </a:glow>
                </a:effectLst>
              </a:rPr>
              <a:t>greetings of love</a:t>
            </a:r>
            <a:r>
              <a:rPr lang="en-US" altLang="en-US" sz="2800" b="1" i="1" dirty="0">
                <a:solidFill>
                  <a:schemeClr val="accent4">
                    <a:lumMod val="60000"/>
                    <a:lumOff val="40000"/>
                  </a:schemeClr>
                </a:solidFill>
              </a:rPr>
              <a:t>, and the </a:t>
            </a:r>
            <a:r>
              <a:rPr lang="en-US" altLang="en-US" sz="2800" b="1" i="1" dirty="0">
                <a:solidFill>
                  <a:schemeClr val="accent4">
                    <a:lumMod val="60000"/>
                    <a:lumOff val="40000"/>
                  </a:schemeClr>
                </a:solidFill>
                <a:effectLst>
                  <a:glow rad="228600">
                    <a:schemeClr val="accent2">
                      <a:satMod val="175000"/>
                      <a:alpha val="40000"/>
                    </a:schemeClr>
                  </a:glow>
                </a:effectLst>
              </a:rPr>
              <a:t>reading of this epistle by “all the holy brethren” </a:t>
            </a:r>
            <a:r>
              <a:rPr lang="en-US" altLang="en-US" sz="2800" b="1" i="1" dirty="0">
                <a:solidFill>
                  <a:schemeClr val="accent4">
                    <a:lumMod val="60000"/>
                    <a:lumOff val="40000"/>
                  </a:schemeClr>
                </a:solidFill>
              </a:rPr>
              <a:t>(5:25-27).</a:t>
            </a:r>
          </a:p>
          <a:p>
            <a:pPr marL="509588" lvl="1" indent="-284163">
              <a:spcBef>
                <a:spcPct val="5000"/>
              </a:spcBef>
            </a:pPr>
            <a:r>
              <a:rPr lang="en-US" altLang="en-US" sz="2800" b="1" i="1" dirty="0">
                <a:solidFill>
                  <a:schemeClr val="accent4">
                    <a:lumMod val="60000"/>
                    <a:lumOff val="40000"/>
                  </a:schemeClr>
                </a:solidFill>
              </a:rPr>
              <a:t>He ends by expressing his desire that God’s grace be with them (5:28).</a:t>
            </a:r>
          </a:p>
          <a:p>
            <a:pPr marL="509588" lvl="1" indent="-284163">
              <a:spcBef>
                <a:spcPct val="5000"/>
              </a:spcBef>
            </a:pPr>
            <a:endParaRPr lang="en-US" altLang="en-US" sz="2800" b="1" dirty="0">
              <a:solidFill>
                <a:schemeClr val="accent4">
                  <a:lumMod val="60000"/>
                  <a:lumOff val="40000"/>
                </a:schemeClr>
              </a:solidFill>
            </a:endParaRPr>
          </a:p>
          <a:p>
            <a:pPr marL="509588" lvl="1" indent="-284163">
              <a:spcBef>
                <a:spcPct val="5000"/>
              </a:spcBef>
            </a:pPr>
            <a:endParaRPr lang="en-US" altLang="en-US" sz="2800" b="1" dirty="0">
              <a:solidFill>
                <a:schemeClr val="accent4">
                  <a:lumMod val="60000"/>
                  <a:lumOff val="40000"/>
                </a:schemeClr>
              </a:solidFill>
            </a:endParaRPr>
          </a:p>
        </p:txBody>
      </p:sp>
    </p:spTree>
    <p:extLst>
      <p:ext uri="{BB962C8B-B14F-4D97-AF65-F5344CB8AC3E}">
        <p14:creationId xmlns:p14="http://schemas.microsoft.com/office/powerpoint/2010/main" val="135370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C5F6-819B-451E-9C4B-ACA90164CECE}"/>
              </a:ext>
            </a:extLst>
          </p:cNvPr>
          <p:cNvSpPr>
            <a:spLocks noGrp="1"/>
          </p:cNvSpPr>
          <p:nvPr>
            <p:ph type="title"/>
          </p:nvPr>
        </p:nvSpPr>
        <p:spPr>
          <a:xfrm>
            <a:off x="710877" y="196771"/>
            <a:ext cx="10515600" cy="856526"/>
          </a:xfrm>
        </p:spPr>
        <p:txBody>
          <a:bodyPr>
            <a:normAutofit/>
          </a:bodyPr>
          <a:lstStyle/>
          <a:p>
            <a:r>
              <a:rPr lang="en-US" dirty="0">
                <a:solidFill>
                  <a:schemeClr val="bg1"/>
                </a:solidFill>
              </a:rPr>
              <a:t>Key concepts:</a:t>
            </a:r>
          </a:p>
        </p:txBody>
      </p:sp>
      <p:sp>
        <p:nvSpPr>
          <p:cNvPr id="3" name="Content Placeholder 2">
            <a:extLst>
              <a:ext uri="{FF2B5EF4-FFF2-40B4-BE49-F238E27FC236}">
                <a16:creationId xmlns:a16="http://schemas.microsoft.com/office/drawing/2014/main" id="{84739013-B2EC-4009-9549-EC88E927629C}"/>
              </a:ext>
            </a:extLst>
          </p:cNvPr>
          <p:cNvSpPr>
            <a:spLocks noGrp="1"/>
          </p:cNvSpPr>
          <p:nvPr>
            <p:ph idx="1"/>
          </p:nvPr>
        </p:nvSpPr>
        <p:spPr>
          <a:xfrm>
            <a:off x="710877" y="1053295"/>
            <a:ext cx="11206303" cy="5804705"/>
          </a:xfrm>
        </p:spPr>
        <p:txBody>
          <a:bodyPr>
            <a:normAutofit/>
          </a:bodyPr>
          <a:lstStyle/>
          <a:p>
            <a:r>
              <a:rPr lang="en-US" sz="3000" b="1" dirty="0">
                <a:solidFill>
                  <a:schemeClr val="bg1"/>
                </a:solidFill>
              </a:rPr>
              <a:t>When Christ returns, </a:t>
            </a:r>
            <a:r>
              <a:rPr lang="en-US" sz="3000" b="1" dirty="0">
                <a:solidFill>
                  <a:schemeClr val="bg1"/>
                </a:solidFill>
                <a:effectLst>
                  <a:glow rad="228600">
                    <a:schemeClr val="accent2">
                      <a:satMod val="175000"/>
                      <a:alpha val="40000"/>
                    </a:schemeClr>
                  </a:glow>
                </a:effectLst>
              </a:rPr>
              <a:t>the dead in Christ will rise first, </a:t>
            </a:r>
            <a:r>
              <a:rPr lang="en-US" sz="3000" b="1" dirty="0">
                <a:solidFill>
                  <a:schemeClr val="bg1"/>
                </a:solidFill>
              </a:rPr>
              <a:t>then those who remain alive will be caught up to meet the Lord in the air.</a:t>
            </a:r>
          </a:p>
          <a:p>
            <a:pPr lvl="1"/>
            <a:r>
              <a:rPr lang="en-US" sz="2800" b="1" i="1" dirty="0">
                <a:solidFill>
                  <a:schemeClr val="accent4">
                    <a:lumMod val="20000"/>
                    <a:lumOff val="80000"/>
                  </a:schemeClr>
                </a:solidFill>
                <a:effectLst/>
              </a:rPr>
              <a:t>These truths are intended to provide us with great comfort</a:t>
            </a:r>
            <a:r>
              <a:rPr lang="en-US" sz="2600" b="1" dirty="0">
                <a:solidFill>
                  <a:schemeClr val="bg1"/>
                </a:solidFill>
                <a:effectLst/>
              </a:rPr>
              <a:t>!</a:t>
            </a:r>
          </a:p>
          <a:p>
            <a:r>
              <a:rPr lang="en-US" sz="3000" b="1" dirty="0">
                <a:solidFill>
                  <a:schemeClr val="bg1"/>
                </a:solidFill>
              </a:rPr>
              <a:t>The day of the Lord will come as a </a:t>
            </a:r>
            <a:r>
              <a:rPr lang="en-US" sz="3000" b="1" dirty="0">
                <a:solidFill>
                  <a:schemeClr val="bg1"/>
                </a:solidFill>
                <a:effectLst>
                  <a:glow rad="228600">
                    <a:schemeClr val="accent2">
                      <a:satMod val="175000"/>
                      <a:alpha val="40000"/>
                    </a:schemeClr>
                  </a:glow>
                </a:effectLst>
              </a:rPr>
              <a:t>thief in the night</a:t>
            </a:r>
            <a:r>
              <a:rPr lang="en-US" sz="3000" b="1" dirty="0">
                <a:solidFill>
                  <a:schemeClr val="bg1"/>
                </a:solidFill>
              </a:rPr>
              <a:t>; we do not know when it will be, so </a:t>
            </a:r>
            <a:r>
              <a:rPr lang="en-US" sz="3000" b="1" dirty="0">
                <a:solidFill>
                  <a:schemeClr val="bg1"/>
                </a:solidFill>
                <a:effectLst>
                  <a:glow rad="228600">
                    <a:schemeClr val="accent2">
                      <a:satMod val="175000"/>
                      <a:alpha val="40000"/>
                    </a:schemeClr>
                  </a:glow>
                </a:effectLst>
              </a:rPr>
              <a:t>we must always be prepared</a:t>
            </a:r>
            <a:r>
              <a:rPr lang="en-US" sz="3000" b="1" dirty="0">
                <a:solidFill>
                  <a:schemeClr val="bg1"/>
                </a:solidFill>
              </a:rPr>
              <a:t>. </a:t>
            </a:r>
          </a:p>
          <a:p>
            <a:r>
              <a:rPr lang="en-US" sz="3000" b="1" dirty="0">
                <a:solidFill>
                  <a:schemeClr val="bg1"/>
                </a:solidFill>
              </a:rPr>
              <a:t>Elders must be respected and loved.</a:t>
            </a:r>
          </a:p>
          <a:p>
            <a:r>
              <a:rPr lang="en-US" sz="3000" b="1" dirty="0">
                <a:solidFill>
                  <a:schemeClr val="bg1"/>
                </a:solidFill>
              </a:rPr>
              <a:t>The kind of encouragement we give to a fellow Christian depends on what is </a:t>
            </a:r>
            <a:r>
              <a:rPr lang="en-US" sz="3000" b="1" dirty="0">
                <a:solidFill>
                  <a:schemeClr val="bg1"/>
                </a:solidFill>
                <a:effectLst>
                  <a:glow rad="228600">
                    <a:schemeClr val="accent2">
                      <a:satMod val="175000"/>
                      <a:alpha val="40000"/>
                    </a:schemeClr>
                  </a:glow>
                </a:effectLst>
              </a:rPr>
              <a:t>needed and appropriate </a:t>
            </a:r>
            <a:r>
              <a:rPr lang="en-US" sz="3000" b="1" dirty="0">
                <a:solidFill>
                  <a:schemeClr val="bg1"/>
                </a:solidFill>
              </a:rPr>
              <a:t>for that person.</a:t>
            </a:r>
          </a:p>
          <a:p>
            <a:r>
              <a:rPr lang="en-US" sz="3000" b="1" dirty="0">
                <a:solidFill>
                  <a:schemeClr val="bg1"/>
                </a:solidFill>
                <a:effectLst>
                  <a:glow rad="228600">
                    <a:schemeClr val="accent2">
                      <a:satMod val="175000"/>
                      <a:alpha val="40000"/>
                    </a:schemeClr>
                  </a:glow>
                </a:effectLst>
              </a:rPr>
              <a:t>Do not render evil for evil; </a:t>
            </a:r>
            <a:r>
              <a:rPr lang="en-US" sz="3000" b="1" dirty="0">
                <a:solidFill>
                  <a:schemeClr val="bg1"/>
                </a:solidFill>
              </a:rPr>
              <a:t>do good to everyone!</a:t>
            </a:r>
          </a:p>
          <a:p>
            <a:r>
              <a:rPr lang="en-US" sz="3000" b="1" dirty="0">
                <a:solidFill>
                  <a:schemeClr val="bg1"/>
                </a:solidFill>
              </a:rPr>
              <a:t>Our lives should be characterized by </a:t>
            </a:r>
            <a:r>
              <a:rPr lang="en-US" sz="3000" b="1" dirty="0">
                <a:solidFill>
                  <a:schemeClr val="bg1"/>
                </a:solidFill>
                <a:effectLst>
                  <a:glow rad="228600">
                    <a:schemeClr val="accent2">
                      <a:satMod val="175000"/>
                      <a:alpha val="40000"/>
                    </a:schemeClr>
                  </a:glow>
                </a:effectLst>
              </a:rPr>
              <a:t>rejoicing, prayer, thanksgiving, and following what the Spirit has revealed </a:t>
            </a:r>
            <a:r>
              <a:rPr lang="en-US" sz="3000" b="1" dirty="0">
                <a:solidFill>
                  <a:schemeClr val="bg1"/>
                </a:solidFill>
              </a:rPr>
              <a:t>in the Word.</a:t>
            </a:r>
          </a:p>
          <a:p>
            <a:endParaRPr lang="en-US" sz="3000" b="1" dirty="0">
              <a:solidFill>
                <a:schemeClr val="bg1"/>
              </a:solidFill>
            </a:endParaRPr>
          </a:p>
          <a:p>
            <a:pPr marL="0" indent="0">
              <a:buNone/>
            </a:pPr>
            <a:endParaRPr lang="en-US" sz="3000" dirty="0">
              <a:solidFill>
                <a:schemeClr val="bg1"/>
              </a:solidFill>
              <a:effectLst/>
            </a:endParaRPr>
          </a:p>
          <a:p>
            <a:endParaRPr lang="en-US" sz="3000" dirty="0">
              <a:solidFill>
                <a:schemeClr val="bg1"/>
              </a:solidFill>
            </a:endParaRPr>
          </a:p>
          <a:p>
            <a:endParaRPr lang="en-US" sz="3200" dirty="0">
              <a:solidFill>
                <a:schemeClr val="bg1"/>
              </a:solidFill>
            </a:endParaRPr>
          </a:p>
          <a:p>
            <a:endParaRPr lang="en-US" dirty="0"/>
          </a:p>
        </p:txBody>
      </p:sp>
    </p:spTree>
    <p:extLst>
      <p:ext uri="{BB962C8B-B14F-4D97-AF65-F5344CB8AC3E}">
        <p14:creationId xmlns:p14="http://schemas.microsoft.com/office/powerpoint/2010/main" val="2436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11673</TotalTime>
  <Words>2206</Words>
  <Application>Microsoft Office PowerPoint</Application>
  <PresentationFormat>Widescreen</PresentationFormat>
  <Paragraphs>120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Constantia</vt:lpstr>
      <vt:lpstr>Franklin Gothic Book</vt:lpstr>
      <vt:lpstr>Office Theme</vt:lpstr>
      <vt:lpstr>Studies in the Epistles</vt:lpstr>
      <vt:lpstr>Outline of First Thessalonians </vt:lpstr>
      <vt:lpstr>The Problems of the Church</vt:lpstr>
      <vt:lpstr>The Problems of the Church</vt:lpstr>
      <vt:lpstr>Concluding Exhortations</vt:lpstr>
      <vt:lpstr>Concluding Exhortations</vt:lpstr>
      <vt:lpstr>Key concepts: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Studies in the Epistles</dc:title>
  <dc:creator>Steve</dc:creator>
  <cp:lastModifiedBy>Steve</cp:lastModifiedBy>
  <cp:revision>294</cp:revision>
  <cp:lastPrinted>2022-01-08T16:31:59Z</cp:lastPrinted>
  <dcterms:created xsi:type="dcterms:W3CDTF">2021-08-25T18:02:30Z</dcterms:created>
  <dcterms:modified xsi:type="dcterms:W3CDTF">2022-02-01T19:44:07Z</dcterms:modified>
</cp:coreProperties>
</file>