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455" r:id="rId3"/>
    <p:sldId id="368" r:id="rId4"/>
    <p:sldId id="457" r:id="rId5"/>
    <p:sldId id="459" r:id="rId6"/>
    <p:sldId id="461" r:id="rId7"/>
    <p:sldId id="456" r:id="rId8"/>
    <p:sldId id="266" r:id="rId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409" autoAdjust="0"/>
  </p:normalViewPr>
  <p:slideViewPr>
    <p:cSldViewPr snapToGrid="0">
      <p:cViewPr varScale="1">
        <p:scale>
          <a:sx n="43" d="100"/>
          <a:sy n="43"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2/18/2022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122313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215451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 Corinthians 11:2  </a:t>
            </a:r>
            <a:r>
              <a:rPr lang="en-US" i="0" dirty="0"/>
              <a:t>Now I praise you, brethren, that you remember me in all things and keep the traditions just as I delivered them to you.</a:t>
            </a:r>
          </a:p>
          <a:p>
            <a:r>
              <a:rPr lang="en-US" b="1" i="0" dirty="0"/>
              <a:t>1 Corinthians 11:23  </a:t>
            </a:r>
            <a:r>
              <a:rPr lang="en-US" i="0" dirty="0"/>
              <a:t>For I received from the Lord that which I also delivered to you: that the Lord Jesus on the same night in which He was betrayed took bread;</a:t>
            </a:r>
          </a:p>
          <a:p>
            <a:r>
              <a:rPr lang="en-US" b="1" i="0" dirty="0"/>
              <a:t>1 Corinthians 15:3  </a:t>
            </a:r>
            <a:r>
              <a:rPr lang="en-US" b="0" i="0" dirty="0"/>
              <a:t>For I delivered to you first of all that which I also received: that Christ died for our sins according to the Scriptures,</a:t>
            </a:r>
          </a:p>
          <a:p>
            <a:endParaRPr lang="en-US" b="0" i="0" dirty="0"/>
          </a:p>
          <a:p>
            <a:r>
              <a:rPr lang="en-US" i="0" dirty="0"/>
              <a:t>The word for </a:t>
            </a:r>
            <a:r>
              <a:rPr lang="en-US" b="1" i="0" dirty="0"/>
              <a:t>“comfort” </a:t>
            </a:r>
            <a:r>
              <a:rPr lang="en-US" i="0" dirty="0"/>
              <a:t>(</a:t>
            </a:r>
            <a:r>
              <a:rPr lang="el-GR" i="0" dirty="0"/>
              <a:t>παρακαλέω</a:t>
            </a:r>
            <a:r>
              <a:rPr lang="en-US" i="0" dirty="0"/>
              <a:t>) can be translated exhort, encourage, and strengthen.  It is found over 100 times in the NT, including 10 times in the Thessalonians epistles.  The Thessalonians had need of comfort and encouragement.</a:t>
            </a:r>
          </a:p>
          <a:p>
            <a:r>
              <a:rPr lang="en-US" b="1" i="0" u="sng" dirty="0"/>
              <a:t>Paul is very concern that they be Established </a:t>
            </a:r>
            <a:r>
              <a:rPr lang="en-US" i="0" dirty="0"/>
              <a:t>--</a:t>
            </a:r>
            <a:r>
              <a:rPr lang="en-US" b="1" i="0" dirty="0"/>
              <a:t>1 Thessalonians 3:13  </a:t>
            </a:r>
            <a:r>
              <a:rPr lang="en-US" i="0" dirty="0"/>
              <a:t>so that He may establish your hearts blameless in holiness before our God and Father at the coming of our Lord Jesus Christ with all His saints. </a:t>
            </a: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00988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Matthew 6:13  And do not lead us into temptation, But deliver us from the evil one. </a:t>
            </a:r>
          </a:p>
          <a:p>
            <a:r>
              <a:rPr lang="en-US" i="0" dirty="0"/>
              <a:t>The ESV omits “one” from the translation in Matthew 6:13 but inserts it 2 Thess. 3:3.</a:t>
            </a:r>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421652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“Disorderly” </a:t>
            </a:r>
            <a:r>
              <a:rPr lang="en-US" b="0" i="0" dirty="0"/>
              <a:t>is from </a:t>
            </a:r>
            <a:r>
              <a:rPr lang="el-GR" b="0" i="0" dirty="0"/>
              <a:t>ἀτάκτως</a:t>
            </a:r>
            <a:r>
              <a:rPr lang="en-US" b="0" i="0" dirty="0"/>
              <a:t> and refers to “out of ranks (often so of soldiers)… deviating from the prescribed order or rule” (Thayer).  In this case, the disorderly are not in step with the “traditions” which Paul had delivered (not just in this letter).</a:t>
            </a:r>
          </a:p>
          <a:p>
            <a:r>
              <a:rPr lang="en-US" b="1" i="0" dirty="0"/>
              <a:t>1 Corinthians 5:11  </a:t>
            </a:r>
            <a:r>
              <a:rPr lang="en-US" i="0" dirty="0"/>
              <a:t>But now I have written to you not to keep company with anyone named a brother, who is sexually immoral, or covetous, or an idolater, or a reviler, or a drunkard, or an extortioner—not even to eat with such a person.</a:t>
            </a:r>
          </a:p>
          <a:p>
            <a:r>
              <a:rPr lang="en-US" i="0" dirty="0"/>
              <a:t>The purpose(s) of withdrawal are to make one feel proper shame for their sin so they might repent (3:14b; 1 Cor. 5:5), and to maintain purity within the church (</a:t>
            </a:r>
            <a:r>
              <a:rPr lang="en-US" b="1" i="0" dirty="0"/>
              <a:t>1 Corinthians 5:6-7  </a:t>
            </a:r>
            <a:r>
              <a:rPr lang="en-US" i="0" dirty="0"/>
              <a:t>Your glorying is not good. Do you not know that a little leaven leavens the whole lump?  7  Therefore purge out the old leaven, that you may be a new lump, since you truly are unleavened. For indeed Christ, our Passover, was sacrificed for us.).</a:t>
            </a:r>
          </a:p>
          <a:p>
            <a:r>
              <a:rPr lang="en-US" b="1" i="0" dirty="0"/>
              <a:t>Ephesians 4:28  </a:t>
            </a:r>
            <a:r>
              <a:rPr lang="en-US" i="0" dirty="0"/>
              <a:t>Let him who stole steal no longer, but rather let him labor, working with his hands what is good, that he may have something to give him who has need.</a:t>
            </a:r>
          </a:p>
          <a:p>
            <a:r>
              <a:rPr lang="en-US" b="1" i="0" dirty="0"/>
              <a:t>1 Peter 4:15-17  </a:t>
            </a:r>
            <a:r>
              <a:rPr lang="en-US" i="0" dirty="0"/>
              <a:t>But let none of you suffer as a murderer, a thief, an evildoer, or as a busybody in other people's matters.  16  Yet if anyone suffers as a Christian, let him not be ashamed, but let him glorify God in this matter.  17  For the time has come for judgment to begin at the house of God; and if it begins with us first, what will be the end of those who do not obey the gospel of God?</a:t>
            </a:r>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373003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 Corinthians 16:21  </a:t>
            </a:r>
            <a:r>
              <a:rPr lang="en-US" b="0" i="0" dirty="0"/>
              <a:t>The salutation with my own hand—Paul’s..</a:t>
            </a:r>
          </a:p>
          <a:p>
            <a:r>
              <a:rPr lang="en-US" b="1" i="0" dirty="0"/>
              <a:t>Colossians 4:18  </a:t>
            </a:r>
            <a:r>
              <a:rPr lang="en-US" i="0" dirty="0"/>
              <a:t>This salutation by my own hand—Paul. Remember my chains. Grace be with you. Amen.</a:t>
            </a:r>
          </a:p>
          <a:p>
            <a:r>
              <a:rPr lang="en-US" b="1" i="0" dirty="0"/>
              <a:t>Galatians 6:11  </a:t>
            </a:r>
            <a:r>
              <a:rPr lang="en-US" i="0" dirty="0"/>
              <a:t>See with what large letters I have written to you with my own hand!</a:t>
            </a:r>
          </a:p>
          <a:p>
            <a:r>
              <a:rPr lang="en-US" b="1" i="0" dirty="0"/>
              <a:t>Romans 16:22-23  </a:t>
            </a:r>
            <a:r>
              <a:rPr lang="en-US" i="0" dirty="0"/>
              <a:t>I, Tertius, who wrote this epistle, greet you in the Lord.  23  Gaius, my host and the host of the whole church, greets you. Erastus, the treasurer of the city, greets you, and Quartus, a brother.</a:t>
            </a:r>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136538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8</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2/18/2022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2/18/2022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Five: 2 Thessalonians 2:13—3:18</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632086" y="290754"/>
            <a:ext cx="10927828" cy="1148301"/>
          </a:xfrm>
        </p:spPr>
        <p:txBody>
          <a:bodyPr>
            <a:normAutofit/>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Theme of Second Thessalonians </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894413" y="1633928"/>
            <a:ext cx="10403174" cy="5396462"/>
          </a:xfrm>
        </p:spPr>
        <p:txBody>
          <a:bodyPr>
            <a:normAutofit/>
          </a:bodyPr>
          <a:lstStyle/>
          <a:p>
            <a:pPr marL="0" indent="0" algn="ctr">
              <a:lnSpc>
                <a:spcPct val="85000"/>
              </a:lnSpc>
              <a:spcBef>
                <a:spcPts val="300"/>
              </a:spcBef>
              <a:buNone/>
            </a:pPr>
            <a:r>
              <a:rPr lang="en-US" sz="4000" b="1" dirty="0">
                <a:solidFill>
                  <a:schemeClr val="bg1"/>
                </a:solidFill>
              </a:rPr>
              <a:t>Expectations for faith and practice relative to                 </a:t>
            </a:r>
            <a:r>
              <a:rPr lang="en-US" sz="4000" b="1" dirty="0">
                <a:solidFill>
                  <a:schemeClr val="bg1"/>
                </a:solidFill>
                <a:effectLst>
                  <a:glow rad="139700">
                    <a:schemeClr val="accent2">
                      <a:satMod val="175000"/>
                      <a:alpha val="40000"/>
                    </a:schemeClr>
                  </a:glow>
                </a:effectLst>
              </a:rPr>
              <a:t>the second coming of Christ:</a:t>
            </a:r>
          </a:p>
          <a:p>
            <a:pPr lvl="2">
              <a:lnSpc>
                <a:spcPct val="85000"/>
              </a:lnSpc>
              <a:spcBef>
                <a:spcPts val="300"/>
              </a:spcBef>
            </a:pPr>
            <a:r>
              <a:rPr lang="en-US" sz="3200" b="1" i="1" dirty="0">
                <a:solidFill>
                  <a:schemeClr val="bg1"/>
                </a:solidFill>
              </a:rPr>
              <a:t>Apostolic tradition must guide the way (2:15).</a:t>
            </a:r>
          </a:p>
          <a:p>
            <a:pPr lvl="2">
              <a:lnSpc>
                <a:spcPct val="85000"/>
              </a:lnSpc>
              <a:spcBef>
                <a:spcPts val="300"/>
              </a:spcBef>
            </a:pPr>
            <a:r>
              <a:rPr lang="en-US" sz="3200" b="1" i="1" dirty="0">
                <a:solidFill>
                  <a:schemeClr val="bg1"/>
                </a:solidFill>
              </a:rPr>
              <a:t>“Do not grow weary in doing good” (3:13).</a:t>
            </a:r>
          </a:p>
          <a:p>
            <a:pPr marL="0" indent="0" algn="ctr">
              <a:lnSpc>
                <a:spcPct val="85000"/>
              </a:lnSpc>
              <a:spcBef>
                <a:spcPts val="300"/>
              </a:spcBef>
              <a:buNone/>
            </a:pPr>
            <a:endParaRPr lang="en-US" sz="3600" b="1" i="1" dirty="0">
              <a:solidFill>
                <a:schemeClr val="bg1"/>
              </a:solidFill>
            </a:endParaRPr>
          </a:p>
          <a:p>
            <a:pPr marL="0" indent="0" algn="ctr">
              <a:lnSpc>
                <a:spcPct val="95000"/>
              </a:lnSpc>
              <a:spcBef>
                <a:spcPts val="300"/>
              </a:spcBef>
              <a:buNone/>
            </a:pPr>
            <a:r>
              <a:rPr lang="en-US" sz="3000" b="1" i="1" dirty="0">
                <a:solidFill>
                  <a:schemeClr val="accent4">
                    <a:lumMod val="60000"/>
                    <a:lumOff val="40000"/>
                  </a:schemeClr>
                </a:solidFill>
              </a:rPr>
              <a:t>NOTE:  Like 1 Thessalonians, 2 Thessalonians also contains   at least one reference to the </a:t>
            </a:r>
            <a:r>
              <a:rPr lang="en-US" sz="3000" b="1" i="1" dirty="0">
                <a:solidFill>
                  <a:schemeClr val="accent4">
                    <a:lumMod val="60000"/>
                    <a:lumOff val="40000"/>
                  </a:schemeClr>
                </a:solidFill>
                <a:effectLst>
                  <a:glow rad="228600">
                    <a:schemeClr val="accent2">
                      <a:satMod val="175000"/>
                      <a:alpha val="40000"/>
                    </a:schemeClr>
                  </a:glow>
                </a:effectLst>
              </a:rPr>
              <a:t>second coming </a:t>
            </a:r>
            <a:r>
              <a:rPr lang="en-US" sz="3000" b="1" i="1" dirty="0">
                <a:solidFill>
                  <a:schemeClr val="accent4">
                    <a:lumMod val="60000"/>
                    <a:lumOff val="40000"/>
                  </a:schemeClr>
                </a:solidFill>
              </a:rPr>
              <a:t>in every chapter (1:7-10; 2:1, 8; 3:5).</a:t>
            </a:r>
          </a:p>
          <a:p>
            <a:pPr marL="404813" indent="-344488">
              <a:lnSpc>
                <a:spcPct val="85000"/>
              </a:lnSpc>
              <a:buNone/>
            </a:pPr>
            <a:endParaRPr lang="en-US" dirty="0"/>
          </a:p>
          <a:p>
            <a:pPr marL="0" indent="0">
              <a:buNone/>
            </a:pPr>
            <a:endParaRPr lang="en-US" dirty="0"/>
          </a:p>
        </p:txBody>
      </p:sp>
    </p:spTree>
    <p:extLst>
      <p:ext uri="{BB962C8B-B14F-4D97-AF65-F5344CB8AC3E}">
        <p14:creationId xmlns:p14="http://schemas.microsoft.com/office/powerpoint/2010/main" val="73546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1801318" y="275765"/>
            <a:ext cx="8589364" cy="878478"/>
          </a:xfrm>
        </p:spPr>
        <p:txBody>
          <a:bodyPr>
            <a:normAutofit/>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Second Thessalonians </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79686" y="1334125"/>
            <a:ext cx="11432498" cy="5816186"/>
          </a:xfrm>
        </p:spPr>
        <p:txBody>
          <a:bodyPr>
            <a:normAutofit/>
          </a:bodyPr>
          <a:lstStyle/>
          <a:p>
            <a:pPr marL="0" indent="0">
              <a:lnSpc>
                <a:spcPct val="85000"/>
              </a:lnSpc>
              <a:spcBef>
                <a:spcPts val="300"/>
              </a:spcBef>
              <a:buNone/>
            </a:pPr>
            <a:r>
              <a:rPr lang="en-US" sz="3000" b="1" dirty="0">
                <a:solidFill>
                  <a:schemeClr val="bg1"/>
                </a:solidFill>
              </a:rPr>
              <a:t>Greeting (1:1-2)</a:t>
            </a:r>
          </a:p>
          <a:p>
            <a:pPr marL="0" indent="0">
              <a:lnSpc>
                <a:spcPct val="85000"/>
              </a:lnSpc>
              <a:spcBef>
                <a:spcPts val="300"/>
              </a:spcBef>
              <a:buNone/>
            </a:pPr>
            <a:r>
              <a:rPr lang="en-US" sz="3000" b="1" dirty="0">
                <a:solidFill>
                  <a:schemeClr val="bg1"/>
                </a:solidFill>
              </a:rPr>
              <a:t>I.  Perseverance in Persecution (1:2-10)</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Thanksgiving for the endurance of the Thessalonians (1:3-4).</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Punishment of the persecutors (1:5-9).</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Glorification of Christ by faithful saints (1:10-12).</a:t>
            </a:r>
          </a:p>
          <a:p>
            <a:pPr marL="0" indent="0">
              <a:lnSpc>
                <a:spcPct val="85000"/>
              </a:lnSpc>
              <a:spcBef>
                <a:spcPts val="300"/>
              </a:spcBef>
              <a:buNone/>
            </a:pPr>
            <a:r>
              <a:rPr lang="en-US" sz="3000" b="1" dirty="0">
                <a:solidFill>
                  <a:schemeClr val="bg1"/>
                </a:solidFill>
              </a:rPr>
              <a:t>II.  Premature Expectation of Christ’s Coming (2:1-12)</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Admonition against being shaken by error on the 2</a:t>
            </a:r>
            <a:r>
              <a:rPr lang="en-US" i="1" baseline="30000" dirty="0">
                <a:solidFill>
                  <a:schemeClr val="accent4">
                    <a:lumMod val="60000"/>
                    <a:lumOff val="40000"/>
                  </a:schemeClr>
                </a:solidFill>
              </a:rPr>
              <a:t>nd</a:t>
            </a:r>
            <a:r>
              <a:rPr lang="en-US" i="1" dirty="0">
                <a:solidFill>
                  <a:schemeClr val="accent4">
                    <a:lumMod val="60000"/>
                    <a:lumOff val="40000"/>
                  </a:schemeClr>
                </a:solidFill>
              </a:rPr>
              <a:t> coming (2:1-3a).</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The “man of sin” must be revealed before the 2</a:t>
            </a:r>
            <a:r>
              <a:rPr lang="en-US" i="1" baseline="30000" dirty="0">
                <a:solidFill>
                  <a:schemeClr val="accent4">
                    <a:lumMod val="60000"/>
                    <a:lumOff val="40000"/>
                  </a:schemeClr>
                </a:solidFill>
              </a:rPr>
              <a:t>nd</a:t>
            </a:r>
            <a:r>
              <a:rPr lang="en-US" i="1" dirty="0">
                <a:solidFill>
                  <a:schemeClr val="accent4">
                    <a:lumMod val="60000"/>
                    <a:lumOff val="40000"/>
                  </a:schemeClr>
                </a:solidFill>
              </a:rPr>
              <a:t> coming (2:3a-12).</a:t>
            </a:r>
          </a:p>
          <a:p>
            <a:pPr marL="0" indent="0">
              <a:lnSpc>
                <a:spcPct val="85000"/>
              </a:lnSpc>
              <a:spcBef>
                <a:spcPts val="300"/>
              </a:spcBef>
              <a:buNone/>
            </a:pPr>
            <a:r>
              <a:rPr lang="en-US" sz="3000" b="1" dirty="0">
                <a:solidFill>
                  <a:schemeClr val="bg1"/>
                </a:solidFill>
              </a:rPr>
              <a:t>III. Stand fast in the Traditions (2:13—3:15)</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The Lord’s expectation for the Thessalonians (2:13—3:5).</a:t>
            </a:r>
          </a:p>
          <a:p>
            <a:pPr marL="793750" indent="-388938">
              <a:lnSpc>
                <a:spcPct val="85000"/>
              </a:lnSpc>
              <a:spcBef>
                <a:spcPts val="300"/>
              </a:spcBef>
              <a:buFont typeface="+mj-lt"/>
              <a:buAutoNum type="alphaUcPeriod"/>
            </a:pPr>
            <a:r>
              <a:rPr lang="en-US" i="1" dirty="0">
                <a:solidFill>
                  <a:schemeClr val="accent4">
                    <a:lumMod val="60000"/>
                    <a:lumOff val="40000"/>
                  </a:schemeClr>
                </a:solidFill>
              </a:rPr>
              <a:t>Discipline for those who do not hold to the traditions (3:6-15).</a:t>
            </a:r>
          </a:p>
          <a:p>
            <a:pPr marL="0" indent="0">
              <a:lnSpc>
                <a:spcPct val="85000"/>
              </a:lnSpc>
              <a:spcBef>
                <a:spcPts val="300"/>
              </a:spcBef>
              <a:buNone/>
            </a:pPr>
            <a:r>
              <a:rPr lang="en-US" b="1" dirty="0">
                <a:solidFill>
                  <a:schemeClr val="bg1"/>
                </a:solidFill>
              </a:rPr>
              <a:t>Closing prayer and salutation.</a:t>
            </a:r>
          </a:p>
          <a:p>
            <a:pPr marL="404813" indent="-344488">
              <a:lnSpc>
                <a:spcPct val="85000"/>
              </a:lnSpc>
              <a:buNone/>
            </a:pPr>
            <a:endParaRPr lang="en-US" dirty="0"/>
          </a:p>
          <a:p>
            <a:pPr marL="0" indent="0">
              <a:buNone/>
            </a:pPr>
            <a:endParaRPr lang="en-US" dirty="0"/>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down)">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Stand Fast in the Traditions</a:t>
            </a:r>
          </a:p>
        </p:txBody>
      </p:sp>
      <p:sp>
        <p:nvSpPr>
          <p:cNvPr id="3" name="Content Placeholder 2"/>
          <p:cNvSpPr>
            <a:spLocks noGrp="1"/>
          </p:cNvSpPr>
          <p:nvPr>
            <p:ph idx="1"/>
          </p:nvPr>
        </p:nvSpPr>
        <p:spPr>
          <a:xfrm>
            <a:off x="254834" y="1319134"/>
            <a:ext cx="11797258" cy="5538866"/>
          </a:xfrm>
        </p:spPr>
        <p:txBody>
          <a:bodyPr>
            <a:noAutofit/>
          </a:bodyPr>
          <a:lstStyle/>
          <a:p>
            <a:pPr>
              <a:spcBef>
                <a:spcPct val="5000"/>
              </a:spcBef>
            </a:pPr>
            <a:r>
              <a:rPr lang="en-US" altLang="en-US" sz="3200" b="1" dirty="0">
                <a:solidFill>
                  <a:schemeClr val="bg1"/>
                </a:solidFill>
              </a:rPr>
              <a:t>The Lord’s Expectation for the Thessalonians (2:13—3:5).</a:t>
            </a:r>
          </a:p>
          <a:p>
            <a:pPr marL="465138" lvl="1" indent="-239713">
              <a:spcBef>
                <a:spcPct val="5000"/>
              </a:spcBef>
            </a:pPr>
            <a:r>
              <a:rPr lang="en-US" altLang="en-US" sz="2900" b="1" i="1" dirty="0">
                <a:solidFill>
                  <a:schemeClr val="accent4">
                    <a:lumMod val="60000"/>
                    <a:lumOff val="40000"/>
                  </a:schemeClr>
                </a:solidFill>
              </a:rPr>
              <a:t>Paul is thankful for the spiritual status of the Thessalonians (2:13-14).</a:t>
            </a:r>
          </a:p>
          <a:p>
            <a:pPr marL="688975" lvl="2" indent="-284163">
              <a:spcBef>
                <a:spcPct val="5000"/>
              </a:spcBef>
            </a:pPr>
            <a:r>
              <a:rPr lang="en-US" altLang="en-US" sz="2900" b="1" dirty="0">
                <a:solidFill>
                  <a:schemeClr val="accent5">
                    <a:lumMod val="40000"/>
                    <a:lumOff val="60000"/>
                  </a:schemeClr>
                </a:solidFill>
              </a:rPr>
              <a:t>The Lord had </a:t>
            </a:r>
            <a:r>
              <a:rPr lang="en-US" altLang="en-US" sz="2900" b="1" dirty="0">
                <a:solidFill>
                  <a:schemeClr val="accent5">
                    <a:lumMod val="40000"/>
                    <a:lumOff val="60000"/>
                  </a:schemeClr>
                </a:solidFill>
                <a:effectLst>
                  <a:glow rad="228600">
                    <a:schemeClr val="accent2">
                      <a:satMod val="175000"/>
                      <a:alpha val="40000"/>
                    </a:schemeClr>
                  </a:glow>
                </a:effectLst>
              </a:rPr>
              <a:t>called</a:t>
            </a:r>
            <a:r>
              <a:rPr lang="en-US" altLang="en-US" sz="2900" b="1" dirty="0">
                <a:solidFill>
                  <a:schemeClr val="accent5">
                    <a:lumMod val="40000"/>
                    <a:lumOff val="60000"/>
                  </a:schemeClr>
                </a:solidFill>
              </a:rPr>
              <a:t> the Thessalonians to belief through the gospel.</a:t>
            </a:r>
          </a:p>
          <a:p>
            <a:pPr marL="688975" lvl="2" indent="-284163">
              <a:spcBef>
                <a:spcPct val="5000"/>
              </a:spcBef>
            </a:pPr>
            <a:r>
              <a:rPr lang="en-US" altLang="en-US" sz="2900" b="1" dirty="0">
                <a:solidFill>
                  <a:schemeClr val="accent5">
                    <a:lumMod val="40000"/>
                    <a:lumOff val="60000"/>
                  </a:schemeClr>
                </a:solidFill>
              </a:rPr>
              <a:t>They were thus </a:t>
            </a:r>
            <a:r>
              <a:rPr lang="en-US" altLang="en-US" sz="2900" b="1" dirty="0">
                <a:solidFill>
                  <a:schemeClr val="accent5">
                    <a:lumMod val="40000"/>
                    <a:lumOff val="60000"/>
                  </a:schemeClr>
                </a:solidFill>
                <a:effectLst>
                  <a:glow rad="228600">
                    <a:schemeClr val="accent2">
                      <a:satMod val="175000"/>
                      <a:alpha val="40000"/>
                    </a:schemeClr>
                  </a:glow>
                </a:effectLst>
              </a:rPr>
              <a:t>chosen</a:t>
            </a:r>
            <a:r>
              <a:rPr lang="en-US" altLang="en-US" sz="2900" b="1" dirty="0">
                <a:solidFill>
                  <a:schemeClr val="accent5">
                    <a:lumMod val="40000"/>
                    <a:lumOff val="60000"/>
                  </a:schemeClr>
                </a:solidFill>
              </a:rPr>
              <a:t> and </a:t>
            </a:r>
            <a:r>
              <a:rPr lang="en-US" altLang="en-US" sz="2900" b="1" dirty="0">
                <a:solidFill>
                  <a:schemeClr val="accent5">
                    <a:lumMod val="40000"/>
                    <a:lumOff val="60000"/>
                  </a:schemeClr>
                </a:solidFill>
                <a:effectLst>
                  <a:glow rad="228600">
                    <a:schemeClr val="accent2">
                      <a:satMod val="175000"/>
                      <a:alpha val="40000"/>
                    </a:schemeClr>
                  </a:glow>
                </a:effectLst>
              </a:rPr>
              <a:t>sanctified </a:t>
            </a:r>
            <a:r>
              <a:rPr lang="en-US" altLang="en-US" sz="2900" b="1" dirty="0">
                <a:solidFill>
                  <a:schemeClr val="accent5">
                    <a:lumMod val="40000"/>
                    <a:lumOff val="60000"/>
                  </a:schemeClr>
                </a:solidFill>
              </a:rPr>
              <a:t>“for the obtaining of glory.”</a:t>
            </a:r>
          </a:p>
          <a:p>
            <a:pPr marL="465138" lvl="2" indent="-239713">
              <a:spcBef>
                <a:spcPct val="5000"/>
              </a:spcBef>
            </a:pPr>
            <a:r>
              <a:rPr lang="en-US" altLang="en-US" sz="2900" b="1" i="1" dirty="0">
                <a:solidFill>
                  <a:schemeClr val="accent4">
                    <a:lumMod val="60000"/>
                    <a:lumOff val="40000"/>
                  </a:schemeClr>
                </a:solidFill>
              </a:rPr>
              <a:t>Paul charges the Thessalonians to “stand fast and </a:t>
            </a:r>
            <a:r>
              <a:rPr lang="en-US" altLang="en-US" sz="2900" b="1" i="1" dirty="0">
                <a:solidFill>
                  <a:schemeClr val="accent4">
                    <a:lumMod val="60000"/>
                    <a:lumOff val="40000"/>
                  </a:schemeClr>
                </a:solidFill>
                <a:effectLst>
                  <a:glow rad="228600">
                    <a:schemeClr val="accent2">
                      <a:satMod val="175000"/>
                      <a:alpha val="40000"/>
                    </a:schemeClr>
                  </a:glow>
                </a:effectLst>
              </a:rPr>
              <a:t>hold the traditions</a:t>
            </a:r>
            <a:r>
              <a:rPr lang="en-US" altLang="en-US" sz="2900" b="1" i="1" dirty="0">
                <a:solidFill>
                  <a:schemeClr val="accent4">
                    <a:lumMod val="60000"/>
                    <a:lumOff val="40000"/>
                  </a:schemeClr>
                </a:solidFill>
              </a:rPr>
              <a:t>” (2:15-17).</a:t>
            </a:r>
          </a:p>
          <a:p>
            <a:pPr marL="688975" lvl="2" indent="-284163">
              <a:spcBef>
                <a:spcPct val="5000"/>
              </a:spcBef>
            </a:pPr>
            <a:r>
              <a:rPr lang="en-US" altLang="en-US" sz="2900" b="1" dirty="0">
                <a:solidFill>
                  <a:schemeClr val="accent5">
                    <a:lumMod val="40000"/>
                    <a:lumOff val="60000"/>
                  </a:schemeClr>
                </a:solidFill>
              </a:rPr>
              <a:t>Inspired traditions were handed down from God to man by the apostles.  We must hold on to them (cf. 1 Cor. 11:2, 23; 15:3).  </a:t>
            </a:r>
          </a:p>
          <a:p>
            <a:pPr marL="688975" lvl="2" indent="-284163">
              <a:spcBef>
                <a:spcPct val="5000"/>
              </a:spcBef>
            </a:pPr>
            <a:r>
              <a:rPr lang="en-US" altLang="en-US" sz="2900" b="1" dirty="0">
                <a:solidFill>
                  <a:schemeClr val="accent5">
                    <a:lumMod val="40000"/>
                    <a:lumOff val="60000"/>
                  </a:schemeClr>
                </a:solidFill>
              </a:rPr>
              <a:t>Paul prays that the Lord Himself will…</a:t>
            </a:r>
          </a:p>
          <a:p>
            <a:pPr marL="1035050" lvl="3" indent="-346075">
              <a:spcBef>
                <a:spcPct val="5000"/>
              </a:spcBef>
            </a:pPr>
            <a:r>
              <a:rPr lang="en-US" altLang="en-US" sz="2800" b="1" dirty="0">
                <a:solidFill>
                  <a:schemeClr val="accent6">
                    <a:lumMod val="40000"/>
                    <a:lumOff val="60000"/>
                  </a:schemeClr>
                </a:solidFill>
                <a:effectLst>
                  <a:glow rad="228600">
                    <a:schemeClr val="accent2">
                      <a:satMod val="175000"/>
                      <a:alpha val="40000"/>
                    </a:schemeClr>
                  </a:glow>
                </a:effectLst>
              </a:rPr>
              <a:t>Comfort </a:t>
            </a:r>
            <a:r>
              <a:rPr lang="en-US" altLang="en-US" sz="2800" b="1" dirty="0">
                <a:solidFill>
                  <a:schemeClr val="accent6">
                    <a:lumMod val="40000"/>
                    <a:lumOff val="60000"/>
                  </a:schemeClr>
                </a:solidFill>
              </a:rPr>
              <a:t>their hearts.</a:t>
            </a:r>
          </a:p>
          <a:p>
            <a:pPr marL="1035050" lvl="3" indent="-346075">
              <a:spcBef>
                <a:spcPct val="5000"/>
              </a:spcBef>
            </a:pPr>
            <a:r>
              <a:rPr lang="en-US" altLang="en-US" sz="2800" b="1" dirty="0">
                <a:solidFill>
                  <a:schemeClr val="accent6">
                    <a:lumMod val="40000"/>
                    <a:lumOff val="60000"/>
                  </a:schemeClr>
                </a:solidFill>
                <a:effectLst>
                  <a:glow rad="228600">
                    <a:schemeClr val="accent2">
                      <a:satMod val="175000"/>
                      <a:alpha val="40000"/>
                    </a:schemeClr>
                  </a:glow>
                </a:effectLst>
              </a:rPr>
              <a:t>Establish</a:t>
            </a:r>
            <a:r>
              <a:rPr lang="en-US" altLang="en-US" sz="2800" b="1" dirty="0">
                <a:solidFill>
                  <a:schemeClr val="accent6">
                    <a:lumMod val="40000"/>
                    <a:lumOff val="60000"/>
                  </a:schemeClr>
                </a:solidFill>
              </a:rPr>
              <a:t> them in every good work and word. (3:3;  1 Thess. 3:13). </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416025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Stand Fast in the Traditions</a:t>
            </a:r>
          </a:p>
        </p:txBody>
      </p:sp>
      <p:sp>
        <p:nvSpPr>
          <p:cNvPr id="3" name="Content Placeholder 2"/>
          <p:cNvSpPr>
            <a:spLocks noGrp="1"/>
          </p:cNvSpPr>
          <p:nvPr>
            <p:ph idx="1"/>
          </p:nvPr>
        </p:nvSpPr>
        <p:spPr>
          <a:xfrm>
            <a:off x="254834" y="1319134"/>
            <a:ext cx="11797258" cy="5538866"/>
          </a:xfrm>
        </p:spPr>
        <p:txBody>
          <a:bodyPr>
            <a:noAutofit/>
          </a:bodyPr>
          <a:lstStyle/>
          <a:p>
            <a:pPr>
              <a:spcBef>
                <a:spcPct val="5000"/>
              </a:spcBef>
            </a:pPr>
            <a:r>
              <a:rPr lang="en-US" altLang="en-US" sz="3200" b="1" dirty="0">
                <a:solidFill>
                  <a:schemeClr val="bg1"/>
                </a:solidFill>
              </a:rPr>
              <a:t>The Lord’s Expectation for the Thessalonians (2:13—3:5).</a:t>
            </a:r>
          </a:p>
          <a:p>
            <a:pPr marL="465138" lvl="1" indent="-239713">
              <a:spcBef>
                <a:spcPct val="5000"/>
              </a:spcBef>
            </a:pPr>
            <a:r>
              <a:rPr lang="en-US" altLang="en-US" sz="2900" b="1" i="1" dirty="0">
                <a:solidFill>
                  <a:schemeClr val="accent4">
                    <a:lumMod val="60000"/>
                    <a:lumOff val="40000"/>
                  </a:schemeClr>
                </a:solidFill>
              </a:rPr>
              <a:t>Paul requests prayers for himself and his work (3:1-2).</a:t>
            </a:r>
          </a:p>
          <a:p>
            <a:pPr marL="688975" lvl="2" indent="-284163">
              <a:spcBef>
                <a:spcPct val="5000"/>
              </a:spcBef>
            </a:pPr>
            <a:r>
              <a:rPr lang="en-US" altLang="en-US" sz="2900" b="1" dirty="0">
                <a:solidFill>
                  <a:schemeClr val="accent5">
                    <a:lumMod val="40000"/>
                    <a:lumOff val="60000"/>
                  </a:schemeClr>
                </a:solidFill>
              </a:rPr>
              <a:t>He wants them to pray that his current efforts to preach the word would have as much swift success as his preaching had with them.</a:t>
            </a:r>
          </a:p>
          <a:p>
            <a:pPr marL="465138" lvl="2" indent="-239713">
              <a:spcBef>
                <a:spcPct val="5000"/>
              </a:spcBef>
            </a:pPr>
            <a:r>
              <a:rPr lang="en-US" altLang="en-US" sz="2900" b="1" i="1" dirty="0">
                <a:solidFill>
                  <a:schemeClr val="accent4">
                    <a:lumMod val="60000"/>
                    <a:lumOff val="40000"/>
                  </a:schemeClr>
                </a:solidFill>
              </a:rPr>
              <a:t>Paul assures the Thessalonians that the Lord would indeed establish them and guard them from the evil one (3:3; cf. Matt. 6:13).</a:t>
            </a:r>
          </a:p>
          <a:p>
            <a:pPr marL="465138" lvl="2" indent="-239713">
              <a:spcBef>
                <a:spcPct val="5000"/>
              </a:spcBef>
            </a:pPr>
            <a:r>
              <a:rPr lang="en-US" altLang="en-US" sz="2900" b="1" i="1" dirty="0">
                <a:solidFill>
                  <a:schemeClr val="accent4">
                    <a:lumMod val="60000"/>
                    <a:lumOff val="40000"/>
                  </a:schemeClr>
                </a:solidFill>
              </a:rPr>
              <a:t>He has confidence that they would do what they were </a:t>
            </a:r>
            <a:r>
              <a:rPr lang="en-US" altLang="en-US" sz="2900" b="1" i="1" dirty="0">
                <a:solidFill>
                  <a:schemeClr val="accent4">
                    <a:lumMod val="60000"/>
                    <a:lumOff val="40000"/>
                  </a:schemeClr>
                </a:solidFill>
                <a:effectLst>
                  <a:glow rad="228600">
                    <a:schemeClr val="accent2">
                      <a:satMod val="175000"/>
                      <a:alpha val="40000"/>
                    </a:schemeClr>
                  </a:glow>
                </a:effectLst>
              </a:rPr>
              <a:t>commanded </a:t>
            </a:r>
            <a:r>
              <a:rPr lang="en-US" altLang="en-US" sz="2900" b="1" i="1" dirty="0">
                <a:solidFill>
                  <a:schemeClr val="accent4">
                    <a:lumMod val="60000"/>
                    <a:lumOff val="40000"/>
                  </a:schemeClr>
                </a:solidFill>
              </a:rPr>
              <a:t>to do (3:4).</a:t>
            </a:r>
          </a:p>
          <a:p>
            <a:pPr marL="465138" lvl="2" indent="-239713">
              <a:spcBef>
                <a:spcPct val="5000"/>
              </a:spcBef>
            </a:pPr>
            <a:r>
              <a:rPr lang="en-US" altLang="en-US" sz="2900" b="1" i="1" dirty="0">
                <a:solidFill>
                  <a:schemeClr val="accent4">
                    <a:lumMod val="60000"/>
                    <a:lumOff val="40000"/>
                  </a:schemeClr>
                </a:solidFill>
              </a:rPr>
              <a:t>He prays that the Lord would direct their hearts into divine love and patience (3:5).</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28071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Stand Fast in the Traditions</a:t>
            </a:r>
          </a:p>
        </p:txBody>
      </p:sp>
      <p:sp>
        <p:nvSpPr>
          <p:cNvPr id="3" name="Content Placeholder 2"/>
          <p:cNvSpPr>
            <a:spLocks noGrp="1"/>
          </p:cNvSpPr>
          <p:nvPr>
            <p:ph idx="1"/>
          </p:nvPr>
        </p:nvSpPr>
        <p:spPr>
          <a:xfrm>
            <a:off x="254834" y="1319134"/>
            <a:ext cx="11797258" cy="5538866"/>
          </a:xfrm>
        </p:spPr>
        <p:txBody>
          <a:bodyPr>
            <a:noAutofit/>
          </a:bodyPr>
          <a:lstStyle/>
          <a:p>
            <a:pPr>
              <a:spcBef>
                <a:spcPct val="5000"/>
              </a:spcBef>
            </a:pPr>
            <a:r>
              <a:rPr lang="en-US" altLang="en-US" sz="3200" b="1" dirty="0">
                <a:solidFill>
                  <a:schemeClr val="bg1"/>
                </a:solidFill>
              </a:rPr>
              <a:t>Discipline for those who do not hold to the traditions (3:6-15).</a:t>
            </a:r>
          </a:p>
          <a:p>
            <a:pPr marL="465138" lvl="1" indent="-239713">
              <a:spcBef>
                <a:spcPct val="5000"/>
              </a:spcBef>
            </a:pPr>
            <a:r>
              <a:rPr lang="en-US" altLang="en-US" sz="2900" b="1" i="1" dirty="0">
                <a:solidFill>
                  <a:schemeClr val="accent4">
                    <a:lumMod val="60000"/>
                    <a:lumOff val="40000"/>
                  </a:schemeClr>
                </a:solidFill>
              </a:rPr>
              <a:t>The Thessalonians are </a:t>
            </a:r>
            <a:r>
              <a:rPr lang="en-US" altLang="en-US" sz="2900" b="1" i="1" dirty="0">
                <a:solidFill>
                  <a:schemeClr val="accent4">
                    <a:lumMod val="60000"/>
                    <a:lumOff val="40000"/>
                  </a:schemeClr>
                </a:solidFill>
                <a:effectLst>
                  <a:glow rad="228600">
                    <a:schemeClr val="accent2">
                      <a:satMod val="175000"/>
                      <a:alpha val="40000"/>
                    </a:schemeClr>
                  </a:glow>
                </a:effectLst>
              </a:rPr>
              <a:t>commanded </a:t>
            </a:r>
            <a:r>
              <a:rPr lang="en-US" altLang="en-US" sz="2900" b="1" i="1" dirty="0">
                <a:solidFill>
                  <a:schemeClr val="accent4">
                    <a:lumMod val="60000"/>
                    <a:lumOff val="40000"/>
                  </a:schemeClr>
                </a:solidFill>
              </a:rPr>
              <a:t>to </a:t>
            </a:r>
            <a:r>
              <a:rPr lang="en-US" altLang="en-US" sz="2900" b="1" i="1" dirty="0">
                <a:solidFill>
                  <a:schemeClr val="accent4">
                    <a:lumMod val="60000"/>
                    <a:lumOff val="40000"/>
                  </a:schemeClr>
                </a:solidFill>
                <a:effectLst>
                  <a:glow rad="228600">
                    <a:schemeClr val="accent2">
                      <a:satMod val="175000"/>
                      <a:alpha val="40000"/>
                    </a:schemeClr>
                  </a:glow>
                </a:effectLst>
              </a:rPr>
              <a:t>withdraw </a:t>
            </a:r>
            <a:r>
              <a:rPr lang="en-US" altLang="en-US" sz="2900" b="1" i="1" dirty="0">
                <a:solidFill>
                  <a:schemeClr val="accent4">
                    <a:lumMod val="60000"/>
                    <a:lumOff val="40000"/>
                  </a:schemeClr>
                </a:solidFill>
              </a:rPr>
              <a:t>from </a:t>
            </a:r>
            <a:r>
              <a:rPr lang="en-US" altLang="en-US" sz="2900" b="1" i="1" dirty="0">
                <a:solidFill>
                  <a:schemeClr val="accent4">
                    <a:lumMod val="60000"/>
                    <a:lumOff val="40000"/>
                  </a:schemeClr>
                </a:solidFill>
                <a:effectLst>
                  <a:glow rad="228600">
                    <a:schemeClr val="accent2">
                      <a:satMod val="175000"/>
                      <a:alpha val="40000"/>
                    </a:schemeClr>
                  </a:glow>
                </a:effectLst>
              </a:rPr>
              <a:t>every brother </a:t>
            </a:r>
            <a:r>
              <a:rPr lang="en-US" altLang="en-US" sz="2900" b="1" i="1" dirty="0">
                <a:solidFill>
                  <a:schemeClr val="accent4">
                    <a:lumMod val="60000"/>
                    <a:lumOff val="40000"/>
                  </a:schemeClr>
                </a:solidFill>
              </a:rPr>
              <a:t>who </a:t>
            </a:r>
            <a:r>
              <a:rPr lang="en-US" altLang="en-US" sz="2900" b="1" i="1" dirty="0">
                <a:solidFill>
                  <a:schemeClr val="accent4">
                    <a:lumMod val="60000"/>
                    <a:lumOff val="40000"/>
                  </a:schemeClr>
                </a:solidFill>
                <a:effectLst>
                  <a:glow rad="228600">
                    <a:schemeClr val="accent2">
                      <a:satMod val="175000"/>
                      <a:alpha val="40000"/>
                    </a:schemeClr>
                  </a:glow>
                </a:effectLst>
              </a:rPr>
              <a:t>walks disorderly </a:t>
            </a:r>
            <a:r>
              <a:rPr lang="en-US" altLang="en-US" sz="2900" b="1" i="1" dirty="0">
                <a:solidFill>
                  <a:schemeClr val="accent4">
                    <a:lumMod val="60000"/>
                    <a:lumOff val="40000"/>
                  </a:schemeClr>
                </a:solidFill>
              </a:rPr>
              <a:t>and not according to the </a:t>
            </a:r>
            <a:r>
              <a:rPr lang="en-US" altLang="en-US" sz="2900" b="1" i="1" dirty="0">
                <a:solidFill>
                  <a:schemeClr val="accent4">
                    <a:lumMod val="60000"/>
                    <a:lumOff val="40000"/>
                  </a:schemeClr>
                </a:solidFill>
                <a:effectLst>
                  <a:glow rad="228600">
                    <a:schemeClr val="accent2">
                      <a:satMod val="175000"/>
                      <a:alpha val="40000"/>
                    </a:schemeClr>
                  </a:glow>
                </a:effectLst>
              </a:rPr>
              <a:t>traditions </a:t>
            </a:r>
            <a:r>
              <a:rPr lang="en-US" altLang="en-US" sz="2900" b="1" i="1" dirty="0">
                <a:solidFill>
                  <a:schemeClr val="accent4">
                    <a:lumMod val="60000"/>
                    <a:lumOff val="40000"/>
                  </a:schemeClr>
                </a:solidFill>
              </a:rPr>
              <a:t>(3:6).</a:t>
            </a:r>
          </a:p>
          <a:p>
            <a:pPr marL="688975" lvl="2" indent="-284163">
              <a:spcBef>
                <a:spcPct val="5000"/>
              </a:spcBef>
            </a:pPr>
            <a:r>
              <a:rPr lang="en-US" altLang="en-US" sz="2900" b="1" dirty="0">
                <a:solidFill>
                  <a:schemeClr val="accent5">
                    <a:lumMod val="40000"/>
                    <a:lumOff val="60000"/>
                  </a:schemeClr>
                </a:solidFill>
              </a:rPr>
              <a:t>The meaning of “withdraw” is detailed in </a:t>
            </a:r>
            <a:r>
              <a:rPr lang="en-US" altLang="en-US" sz="2900" b="1" dirty="0">
                <a:solidFill>
                  <a:schemeClr val="accent5">
                    <a:lumMod val="40000"/>
                    <a:lumOff val="60000"/>
                  </a:schemeClr>
                </a:solidFill>
                <a:effectLst>
                  <a:glow rad="228600">
                    <a:schemeClr val="accent2">
                      <a:satMod val="175000"/>
                      <a:alpha val="40000"/>
                    </a:schemeClr>
                  </a:glow>
                </a:effectLst>
              </a:rPr>
              <a:t>3:14-15 </a:t>
            </a:r>
            <a:r>
              <a:rPr lang="en-US" altLang="en-US" sz="2900" b="1" dirty="0">
                <a:solidFill>
                  <a:schemeClr val="accent5">
                    <a:lumMod val="40000"/>
                    <a:lumOff val="60000"/>
                  </a:schemeClr>
                </a:solidFill>
              </a:rPr>
              <a:t>(cf. 1 Cor. 5:11).</a:t>
            </a:r>
          </a:p>
          <a:p>
            <a:pPr marL="688975" lvl="2" indent="-284163">
              <a:spcBef>
                <a:spcPct val="5000"/>
              </a:spcBef>
            </a:pPr>
            <a:r>
              <a:rPr lang="en-US" altLang="en-US" sz="2900" b="1" dirty="0">
                <a:solidFill>
                  <a:schemeClr val="accent5">
                    <a:lumMod val="40000"/>
                    <a:lumOff val="60000"/>
                  </a:schemeClr>
                </a:solidFill>
              </a:rPr>
              <a:t>The purpose of withdrawal is to encourage the repentance of a brother who is in sin and keep the church pure (cf. 1 Cor. 5:5-7). </a:t>
            </a:r>
          </a:p>
          <a:p>
            <a:pPr marL="465138" lvl="2" indent="-239713">
              <a:spcBef>
                <a:spcPct val="5000"/>
              </a:spcBef>
            </a:pPr>
            <a:r>
              <a:rPr lang="en-US" altLang="en-US" sz="2900" b="1" i="1" dirty="0">
                <a:solidFill>
                  <a:schemeClr val="accent4">
                    <a:lumMod val="60000"/>
                    <a:lumOff val="40000"/>
                  </a:schemeClr>
                </a:solidFill>
              </a:rPr>
              <a:t>Paul had taught and exemplified orderly living among them (3:7-10).</a:t>
            </a:r>
          </a:p>
          <a:p>
            <a:pPr marL="688975" lvl="3" indent="-284163">
              <a:spcBef>
                <a:spcPct val="5000"/>
              </a:spcBef>
            </a:pPr>
            <a:r>
              <a:rPr lang="en-US" altLang="en-US" sz="2900" b="1" dirty="0">
                <a:solidFill>
                  <a:schemeClr val="accent5">
                    <a:lumMod val="40000"/>
                    <a:lumOff val="60000"/>
                  </a:schemeClr>
                </a:solidFill>
              </a:rPr>
              <a:t>Working to support oneself and others is characteristic of the quiet and honorable life of a Christian (cf. Eph. 4:28).</a:t>
            </a:r>
          </a:p>
          <a:p>
            <a:pPr marL="465138" lvl="2" indent="-239713">
              <a:spcBef>
                <a:spcPct val="5000"/>
              </a:spcBef>
            </a:pPr>
            <a:r>
              <a:rPr lang="en-US" altLang="en-US" sz="2900" b="1" i="1" dirty="0">
                <a:solidFill>
                  <a:schemeClr val="accent4">
                    <a:lumMod val="60000"/>
                    <a:lumOff val="40000"/>
                  </a:schemeClr>
                </a:solidFill>
              </a:rPr>
              <a:t>The specific nature of their disorderly conduct involved being slothful busybodies (3:11-13; cf. 1 Peter 4:15-17).</a:t>
            </a:r>
          </a:p>
          <a:p>
            <a:pPr marL="688975" lvl="2" indent="-231775">
              <a:spcBef>
                <a:spcPct val="5000"/>
              </a:spcBef>
            </a:pPr>
            <a:r>
              <a:rPr lang="en-US" altLang="en-US" sz="2800" b="1" dirty="0">
                <a:solidFill>
                  <a:schemeClr val="accent5">
                    <a:lumMod val="40000"/>
                    <a:lumOff val="60000"/>
                  </a:schemeClr>
                </a:solidFill>
              </a:rPr>
              <a:t>Paul rather admonishes the Thessalonians: “Do not grow weary in doing good.”</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125612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Closing Prayer and Salutation</a:t>
            </a:r>
          </a:p>
        </p:txBody>
      </p:sp>
      <p:sp>
        <p:nvSpPr>
          <p:cNvPr id="3" name="Content Placeholder 2"/>
          <p:cNvSpPr>
            <a:spLocks noGrp="1"/>
          </p:cNvSpPr>
          <p:nvPr>
            <p:ph idx="1"/>
          </p:nvPr>
        </p:nvSpPr>
        <p:spPr>
          <a:xfrm>
            <a:off x="254834" y="1319134"/>
            <a:ext cx="11682332" cy="5538866"/>
          </a:xfrm>
        </p:spPr>
        <p:txBody>
          <a:bodyPr>
            <a:noAutofit/>
          </a:bodyPr>
          <a:lstStyle/>
          <a:p>
            <a:pPr marL="284163" lvl="1" indent="-284163">
              <a:spcBef>
                <a:spcPct val="5000"/>
              </a:spcBef>
            </a:pPr>
            <a:r>
              <a:rPr lang="en-US" altLang="en-US" sz="3000" b="1" dirty="0">
                <a:solidFill>
                  <a:schemeClr val="bg1"/>
                </a:solidFill>
              </a:rPr>
              <a:t>Paul prays for the peace and presence of the Lord to be with the Thessalonians </a:t>
            </a:r>
            <a:r>
              <a:rPr lang="en-US" altLang="en-US" sz="3000" dirty="0">
                <a:solidFill>
                  <a:schemeClr val="bg1"/>
                </a:solidFill>
              </a:rPr>
              <a:t>(3:16).</a:t>
            </a:r>
          </a:p>
          <a:p>
            <a:pPr marL="284163" lvl="1" indent="-284163">
              <a:spcBef>
                <a:spcPct val="5000"/>
              </a:spcBef>
            </a:pPr>
            <a:r>
              <a:rPr lang="en-US" altLang="en-US" sz="3000" b="1" dirty="0">
                <a:solidFill>
                  <a:schemeClr val="bg1"/>
                </a:solidFill>
              </a:rPr>
              <a:t>He signs the letter to verify its authenticity </a:t>
            </a:r>
            <a:r>
              <a:rPr lang="en-US" altLang="en-US" sz="3000" dirty="0">
                <a:solidFill>
                  <a:schemeClr val="bg1"/>
                </a:solidFill>
              </a:rPr>
              <a:t>(3:17; cf. 1 Cor. 16:21;  Col. 4:18; Gal. 6:11; Rom. 16:22-23).</a:t>
            </a:r>
          </a:p>
          <a:p>
            <a:pPr marL="284163" lvl="1" indent="-284163">
              <a:spcBef>
                <a:spcPct val="5000"/>
              </a:spcBef>
            </a:pPr>
            <a:r>
              <a:rPr lang="en-US" altLang="en-US" sz="3000" b="1" dirty="0">
                <a:solidFill>
                  <a:schemeClr val="bg1"/>
                </a:solidFill>
              </a:rPr>
              <a:t>He ends with a salutation of grace </a:t>
            </a:r>
            <a:r>
              <a:rPr lang="en-US" altLang="en-US" sz="3000" dirty="0">
                <a:solidFill>
                  <a:schemeClr val="bg1"/>
                </a:solidFill>
              </a:rPr>
              <a:t>(3:18).</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4902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5"/>
            <a:ext cx="11206303" cy="5804705"/>
          </a:xfrm>
        </p:spPr>
        <p:txBody>
          <a:bodyPr>
            <a:normAutofit/>
          </a:bodyPr>
          <a:lstStyle/>
          <a:p>
            <a:r>
              <a:rPr lang="en-US" sz="3000" b="1" dirty="0">
                <a:solidFill>
                  <a:schemeClr val="bg1"/>
                </a:solidFill>
              </a:rPr>
              <a:t>We must </a:t>
            </a:r>
            <a:r>
              <a:rPr lang="en-US" sz="3000" b="1" dirty="0">
                <a:solidFill>
                  <a:schemeClr val="bg1"/>
                </a:solidFill>
                <a:effectLst>
                  <a:glow rad="228600">
                    <a:schemeClr val="accent2">
                      <a:satMod val="175000"/>
                      <a:alpha val="40000"/>
                    </a:schemeClr>
                  </a:glow>
                </a:effectLst>
              </a:rPr>
              <a:t>hold fast to the traditions </a:t>
            </a:r>
            <a:r>
              <a:rPr lang="en-US" sz="3000" b="1" dirty="0">
                <a:solidFill>
                  <a:schemeClr val="bg1"/>
                </a:solidFill>
              </a:rPr>
              <a:t>of the apostles, handed down from God. </a:t>
            </a:r>
          </a:p>
          <a:p>
            <a:r>
              <a:rPr lang="en-US" sz="3000" b="1" dirty="0">
                <a:solidFill>
                  <a:schemeClr val="bg1"/>
                </a:solidFill>
              </a:rPr>
              <a:t>Like the Thessalonians, let us strive to be </a:t>
            </a:r>
            <a:r>
              <a:rPr lang="en-US" sz="3000" b="1" dirty="0">
                <a:solidFill>
                  <a:schemeClr val="bg1"/>
                </a:solidFill>
                <a:effectLst>
                  <a:glow rad="228600">
                    <a:schemeClr val="accent2">
                      <a:satMod val="175000"/>
                      <a:alpha val="40000"/>
                    </a:schemeClr>
                  </a:glow>
                </a:effectLst>
              </a:rPr>
              <a:t>examples of endurance! Do not be weary in doing good!</a:t>
            </a:r>
            <a:endParaRPr lang="en-US" sz="2600" b="1" dirty="0">
              <a:solidFill>
                <a:schemeClr val="bg1"/>
              </a:solidFill>
              <a:effectLst>
                <a:glow rad="228600">
                  <a:schemeClr val="accent2">
                    <a:satMod val="175000"/>
                    <a:alpha val="40000"/>
                  </a:schemeClr>
                </a:glow>
              </a:effectLst>
            </a:endParaRPr>
          </a:p>
          <a:p>
            <a:r>
              <a:rPr lang="en-US" sz="3000" b="1" dirty="0">
                <a:solidFill>
                  <a:schemeClr val="bg1"/>
                </a:solidFill>
                <a:effectLst/>
              </a:rPr>
              <a:t>Unruly and </a:t>
            </a:r>
            <a:r>
              <a:rPr lang="en-US" sz="3000" b="1" dirty="0">
                <a:solidFill>
                  <a:schemeClr val="bg1"/>
                </a:solidFill>
                <a:effectLst>
                  <a:glow rad="228600">
                    <a:schemeClr val="accent2">
                      <a:satMod val="175000"/>
                      <a:alpha val="40000"/>
                    </a:schemeClr>
                  </a:glow>
                </a:effectLst>
              </a:rPr>
              <a:t>disorderly </a:t>
            </a:r>
            <a:r>
              <a:rPr lang="en-US" sz="3000" b="1" dirty="0">
                <a:solidFill>
                  <a:schemeClr val="bg1"/>
                </a:solidFill>
                <a:effectLst/>
              </a:rPr>
              <a:t>Christians need to be disciplined.</a:t>
            </a:r>
          </a:p>
          <a:p>
            <a:r>
              <a:rPr lang="en-US" sz="3000" b="1" dirty="0">
                <a:solidFill>
                  <a:schemeClr val="bg1"/>
                </a:solidFill>
                <a:effectLst/>
              </a:rPr>
              <a:t>The Lord expects his people to </a:t>
            </a:r>
            <a:r>
              <a:rPr lang="en-US" sz="3000" b="1" dirty="0">
                <a:solidFill>
                  <a:schemeClr val="bg1"/>
                </a:solidFill>
                <a:effectLst>
                  <a:glow rad="228600">
                    <a:schemeClr val="accent2">
                      <a:satMod val="175000"/>
                      <a:alpha val="40000"/>
                    </a:schemeClr>
                  </a:glow>
                </a:effectLst>
              </a:rPr>
              <a:t>work</a:t>
            </a:r>
            <a:r>
              <a:rPr lang="en-US" sz="3000" b="1" dirty="0">
                <a:solidFill>
                  <a:schemeClr val="bg1"/>
                </a:solidFill>
                <a:effectLst/>
              </a:rPr>
              <a:t> to provide for themselves and others.</a:t>
            </a:r>
          </a:p>
          <a:p>
            <a:r>
              <a:rPr lang="en-US" sz="3000" b="1" dirty="0">
                <a:solidFill>
                  <a:schemeClr val="bg1"/>
                </a:solidFill>
                <a:effectLst/>
              </a:rPr>
              <a:t>We are to focus and taking care of our business and not sticking our noses into other people’s business.</a:t>
            </a:r>
          </a:p>
          <a:p>
            <a:endParaRPr lang="en-US" sz="3000" b="1" dirty="0">
              <a:solidFill>
                <a:schemeClr val="bg1"/>
              </a:solidFill>
            </a:endParaRP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12111</TotalTime>
  <Words>1396</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Franklin Gothic Book</vt:lpstr>
      <vt:lpstr>Office Theme</vt:lpstr>
      <vt:lpstr>Studies in the Epistles</vt:lpstr>
      <vt:lpstr>Theme of Second Thessalonians </vt:lpstr>
      <vt:lpstr>Outline of Second Thessalonians </vt:lpstr>
      <vt:lpstr>Stand Fast in the Traditions</vt:lpstr>
      <vt:lpstr>Stand Fast in the Traditions</vt:lpstr>
      <vt:lpstr>Stand Fast in the Traditions</vt:lpstr>
      <vt:lpstr>Closing Prayer and Salutation</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318</cp:revision>
  <cp:lastPrinted>2022-02-18T15:44:22Z</cp:lastPrinted>
  <dcterms:created xsi:type="dcterms:W3CDTF">2021-08-25T18:02:30Z</dcterms:created>
  <dcterms:modified xsi:type="dcterms:W3CDTF">2022-02-18T15:50:31Z</dcterms:modified>
</cp:coreProperties>
</file>