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9" r:id="rId2"/>
    <p:sldId id="272" r:id="rId3"/>
    <p:sldId id="273" r:id="rId4"/>
    <p:sldId id="274" r:id="rId5"/>
    <p:sldId id="264" r:id="rId6"/>
    <p:sldId id="267" r:id="rId7"/>
    <p:sldId id="268" r:id="rId8"/>
    <p:sldId id="462" r:id="rId9"/>
    <p:sldId id="463" r:id="rId10"/>
    <p:sldId id="464" r:id="rId11"/>
    <p:sldId id="275" r:id="rId12"/>
    <p:sldId id="269" r:id="rId13"/>
    <p:sldId id="465" r:id="rId14"/>
    <p:sldId id="457" r:id="rId15"/>
    <p:sldId id="266" r:id="rId16"/>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2409" autoAdjust="0"/>
  </p:normalViewPr>
  <p:slideViewPr>
    <p:cSldViewPr snapToGrid="0">
      <p:cViewPr varScale="1">
        <p:scale>
          <a:sx n="43" d="100"/>
          <a:sy n="43" d="100"/>
        </p:scale>
        <p:origin x="13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2/23/2022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Ephesus is mentioned by name 21 times in the NT:</a:t>
            </a:r>
          </a:p>
          <a:p>
            <a:r>
              <a:rPr lang="en-US" dirty="0"/>
              <a:t>Acts 18:19, 21, 24; 19:1, 17, 26, 28, 34, 35 (twice); 20:16, 17; 21:29</a:t>
            </a:r>
          </a:p>
          <a:p>
            <a:r>
              <a:rPr lang="en-US" dirty="0"/>
              <a:t>1 Corinthians 15:32; 16:8</a:t>
            </a:r>
          </a:p>
          <a:p>
            <a:r>
              <a:rPr lang="en-US" dirty="0"/>
              <a:t>Ephesians 1:1</a:t>
            </a:r>
          </a:p>
          <a:p>
            <a:r>
              <a:rPr lang="en-US" dirty="0"/>
              <a:t>1 Timothy 1:3  As I urged you when I went into Macedonia—remain in Ephesus that you may charge some that they teach no other doctrine,</a:t>
            </a:r>
          </a:p>
          <a:p>
            <a:r>
              <a:rPr lang="en-US" dirty="0"/>
              <a:t> 2 Timothy 1:18; 4:12</a:t>
            </a:r>
          </a:p>
          <a:p>
            <a:r>
              <a:rPr lang="en-US" dirty="0"/>
              <a:t>Revelation 1:11; 2:1,4</a:t>
            </a:r>
          </a:p>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10</a:t>
            </a:fld>
            <a:endParaRPr lang="en-US"/>
          </a:p>
        </p:txBody>
      </p:sp>
    </p:spTree>
    <p:extLst>
      <p:ext uri="{BB962C8B-B14F-4D97-AF65-F5344CB8AC3E}">
        <p14:creationId xmlns:p14="http://schemas.microsoft.com/office/powerpoint/2010/main" val="213433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CDF7B2F-B73B-42C7-BA40-9AA95F114E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6A418A2-A393-49E3-957D-5005E5E54D5B}"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40963" name="Rectangle 2">
            <a:extLst>
              <a:ext uri="{FF2B5EF4-FFF2-40B4-BE49-F238E27FC236}">
                <a16:creationId xmlns:a16="http://schemas.microsoft.com/office/drawing/2014/main" id="{8DD9113C-A28A-4786-A86B-EC2E633BDB94}"/>
              </a:ext>
            </a:extLst>
          </p:cNvPr>
          <p:cNvSpPr>
            <a:spLocks noGrp="1" noRot="1" noChangeAspect="1" noChangeArrowheads="1" noTextEdit="1"/>
          </p:cNvSpPr>
          <p:nvPr>
            <p:ph type="sldImg"/>
          </p:nvPr>
        </p:nvSpPr>
        <p:spPr>
          <a:xfrm>
            <a:off x="382588" y="685800"/>
            <a:ext cx="6096000" cy="3429000"/>
          </a:xfrm>
          <a:ln/>
        </p:spPr>
      </p:sp>
      <p:sp>
        <p:nvSpPr>
          <p:cNvPr id="40964" name="Rectangle 3">
            <a:extLst>
              <a:ext uri="{FF2B5EF4-FFF2-40B4-BE49-F238E27FC236}">
                <a16:creationId xmlns:a16="http://schemas.microsoft.com/office/drawing/2014/main" id="{89531E4E-1F42-405B-8C6D-F342B0D4FA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Commercial Agora.  Todd Bolen: The commercial agora at Ephesus was first constructed in Hellenistic times.  The Romans, especially under Augustus, Nero, and Caracalla, remodeled and changed it.  Different types of columns were used when it was restored a second time (4th century A.D.), after an earthquake greatly damaged it.  The agora measured 110 meters square (340 feet) and had a sundial/water clock in the center, the foundations of which are still visible.  Inscriptions found here reveal that it was once decorated with numerous statues.  There were also many shops selling food and other goods.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altLang="en-US" sz="1200" b="1" dirty="0">
                <a:solidFill>
                  <a:schemeClr val="bg1"/>
                </a:solidFill>
              </a:rPr>
              <a:t>Diana</a:t>
            </a:r>
          </a:p>
          <a:p>
            <a:pPr marL="171450" lvl="0" indent="-171450">
              <a:buFont typeface="Arial" panose="020B0604020202020204" pitchFamily="34" charset="0"/>
              <a:buChar char="•"/>
            </a:pPr>
            <a:r>
              <a:rPr lang="en-US" altLang="en-US" sz="1200" b="1" dirty="0">
                <a:solidFill>
                  <a:schemeClr val="bg1"/>
                </a:solidFill>
              </a:rPr>
              <a:t>The temple of Diana was considered one of seven wonders of ancient world</a:t>
            </a:r>
          </a:p>
          <a:p>
            <a:pPr marL="171450" lvl="0" indent="-171450">
              <a:buFont typeface="Arial" panose="020B0604020202020204" pitchFamily="34" charset="0"/>
              <a:buChar char="•"/>
            </a:pPr>
            <a:r>
              <a:rPr lang="en-US" altLang="en-US" sz="1200" b="1" dirty="0">
                <a:solidFill>
                  <a:schemeClr val="bg1"/>
                </a:solidFill>
              </a:rPr>
              <a:t>117 columns each 60 feet tall and 6 feet in diameter supported the roof, 360 feet long by 180 feet wide</a:t>
            </a:r>
          </a:p>
          <a:p>
            <a:pPr marL="171450" lvl="0" indent="-171450">
              <a:buFont typeface="Arial" panose="020B0604020202020204" pitchFamily="34" charset="0"/>
              <a:buChar char="•"/>
            </a:pPr>
            <a:r>
              <a:rPr lang="en-US" altLang="en-US" sz="1200" b="1" dirty="0">
                <a:solidFill>
                  <a:schemeClr val="bg1"/>
                </a:solidFill>
              </a:rPr>
              <a:t>Diana’s image believed to have fallen from heaven </a:t>
            </a:r>
          </a:p>
          <a:p>
            <a:pPr marL="0" lvl="0" indent="0">
              <a:buFont typeface="Arial" panose="020B0604020202020204" pitchFamily="34" charset="0"/>
              <a:buNone/>
            </a:pPr>
            <a:endParaRPr lang="en-US" altLang="en-US" sz="1200" b="1" dirty="0">
              <a:solidFill>
                <a:schemeClr val="bg1"/>
              </a:solidFill>
            </a:endParaRPr>
          </a:p>
          <a:p>
            <a:pPr marL="0" lvl="0" indent="0">
              <a:buFont typeface="Arial" panose="020B0604020202020204" pitchFamily="34" charset="0"/>
              <a:buNone/>
            </a:pPr>
            <a:r>
              <a:rPr lang="en-US" altLang="en-US" sz="1200" b="1" dirty="0">
                <a:solidFill>
                  <a:schemeClr val="bg1"/>
                </a:solidFill>
              </a:rPr>
              <a:t>The Assembly</a:t>
            </a:r>
          </a:p>
          <a:p>
            <a:pPr marL="171450" lvl="0" indent="-171450">
              <a:buFont typeface="Arial" panose="020B0604020202020204" pitchFamily="34" charset="0"/>
              <a:buChar char="•"/>
            </a:pPr>
            <a:r>
              <a:rPr lang="en-US" altLang="en-US" sz="1200" b="0" dirty="0">
                <a:solidFill>
                  <a:schemeClr val="bg1"/>
                </a:solidFill>
              </a:rPr>
              <a:t>Ephesus was a free-city under Roman control</a:t>
            </a:r>
          </a:p>
          <a:p>
            <a:pPr marL="171450" lvl="0" indent="-171450">
              <a:buFont typeface="Arial" panose="020B0604020202020204" pitchFamily="34" charset="0"/>
              <a:buChar char="•"/>
            </a:pPr>
            <a:r>
              <a:rPr lang="en-US" altLang="en-US" sz="1200" b="0" dirty="0">
                <a:solidFill>
                  <a:schemeClr val="bg1"/>
                </a:solidFill>
              </a:rPr>
              <a:t>The civil assembly sometimes met in the theatre with Roman officials presiding and/or the town-clerk</a:t>
            </a:r>
          </a:p>
          <a:p>
            <a:pPr marL="171450" lvl="0" indent="-171450">
              <a:buFont typeface="Arial" panose="020B0604020202020204" pitchFamily="34" charset="0"/>
              <a:buChar char="•"/>
            </a:pPr>
            <a:r>
              <a:rPr lang="en-US" altLang="en-US" sz="1200" b="0" dirty="0">
                <a:solidFill>
                  <a:schemeClr val="bg1"/>
                </a:solidFill>
              </a:rPr>
              <a:t>We see multiple uses of the Greek word “</a:t>
            </a:r>
            <a:r>
              <a:rPr lang="en-US" altLang="en-US" sz="1200" b="0" dirty="0" err="1">
                <a:solidFill>
                  <a:schemeClr val="bg1"/>
                </a:solidFill>
              </a:rPr>
              <a:t>ekklesia</a:t>
            </a:r>
            <a:r>
              <a:rPr lang="en-US" altLang="en-US" sz="1200" b="0" dirty="0">
                <a:solidFill>
                  <a:schemeClr val="bg1"/>
                </a:solidFill>
              </a:rPr>
              <a:t>” from which we get our word “church” that     describes an assembly of people.</a:t>
            </a:r>
          </a:p>
          <a:p>
            <a:pPr marL="171450" lvl="0" indent="-171450">
              <a:buFont typeface="Arial" panose="020B0604020202020204" pitchFamily="34" charset="0"/>
              <a:buChar char="•"/>
            </a:pPr>
            <a:endParaRPr lang="en-US" altLang="en-US" sz="1200" b="1"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12</a:t>
            </a:fld>
            <a:endParaRPr lang="en-US"/>
          </a:p>
        </p:txBody>
      </p:sp>
    </p:spTree>
    <p:extLst>
      <p:ext uri="{BB962C8B-B14F-4D97-AF65-F5344CB8AC3E}">
        <p14:creationId xmlns:p14="http://schemas.microsoft.com/office/powerpoint/2010/main" val="191636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Blessed and blessing are from </a:t>
            </a:r>
            <a:r>
              <a:rPr lang="el-GR" i="0" dirty="0"/>
              <a:t>εὐλογητός</a:t>
            </a:r>
            <a:r>
              <a:rPr lang="en-US" i="0" dirty="0"/>
              <a:t> and </a:t>
            </a:r>
            <a:r>
              <a:rPr lang="en-US" i="0" dirty="0" err="1"/>
              <a:t>εὐλογι</a:t>
            </a:r>
            <a:r>
              <a:rPr lang="en-US" i="0" dirty="0"/>
              <a:t>́α respectively.  Of the latter, Thayer says:</a:t>
            </a:r>
          </a:p>
          <a:p>
            <a:r>
              <a:rPr lang="en-US" i="0" dirty="0"/>
              <a:t>Thayer Definition:</a:t>
            </a:r>
          </a:p>
          <a:p>
            <a:r>
              <a:rPr lang="en-US" i="0" dirty="0"/>
              <a:t>1) praise, laudation, panegyric: of Christ or God…5) a (concrete) blessing, benefit</a:t>
            </a:r>
          </a:p>
          <a:p>
            <a:endParaRPr lang="en-US" i="0" dirty="0"/>
          </a:p>
          <a:p>
            <a:r>
              <a:rPr lang="en-US" i="0" dirty="0"/>
              <a:t>Heavenly (places) ἐπ</a:t>
            </a:r>
            <a:r>
              <a:rPr lang="en-US" i="0" dirty="0" err="1"/>
              <a:t>ουρ</a:t>
            </a:r>
            <a:r>
              <a:rPr lang="en-US" i="0" dirty="0"/>
              <a:t>άνιος  epouranios</a:t>
            </a:r>
          </a:p>
          <a:p>
            <a:r>
              <a:rPr lang="en-US" b="1" i="0" dirty="0"/>
              <a:t>Thayer Definition: </a:t>
            </a:r>
            <a:r>
              <a:rPr lang="en-US" i="0" dirty="0"/>
              <a:t>1) existing in heaven 1a) things that take place in heaven 1b) the heavenly regions</a:t>
            </a:r>
          </a:p>
          <a:p>
            <a:r>
              <a:rPr lang="en-US" b="1" i="0" dirty="0"/>
              <a:t>Eph_1:20  </a:t>
            </a:r>
            <a:r>
              <a:rPr lang="en-US" i="0" dirty="0"/>
              <a:t>which He worked in Christ when He raised Him from the dead and seated Him at His right hand in the heavenly places,</a:t>
            </a:r>
          </a:p>
          <a:p>
            <a:r>
              <a:rPr lang="en-US" b="1" i="0" dirty="0"/>
              <a:t>Eph_2:6  </a:t>
            </a:r>
            <a:r>
              <a:rPr lang="en-US" i="0" dirty="0"/>
              <a:t>and raised us up together, and made us sit together in the heavenly places in Christ Jesus,</a:t>
            </a:r>
          </a:p>
          <a:p>
            <a:r>
              <a:rPr lang="en-US" b="1" i="0" dirty="0"/>
              <a:t>Eph_3:10  </a:t>
            </a:r>
            <a:r>
              <a:rPr lang="en-US" i="0" dirty="0"/>
              <a:t>to the intent that now the manifold wisdom of God might be made known by the church to the principalities and powers in the heavenly places,</a:t>
            </a:r>
          </a:p>
          <a:p>
            <a:r>
              <a:rPr lang="en-US" b="1" i="0" dirty="0"/>
              <a:t>Eph_6:12  </a:t>
            </a:r>
            <a:r>
              <a:rPr lang="en-US" i="0" dirty="0"/>
              <a:t>For we do not wrestle against flesh and blood, but against principalities, against powers, against the rulers of the darkness of this age, against spiritual hosts of wickedness in the heavenly places.</a:t>
            </a:r>
          </a:p>
          <a:p>
            <a:endParaRPr lang="en-US" i="0" dirty="0"/>
          </a:p>
          <a:p>
            <a:r>
              <a:rPr lang="en-US" i="0" dirty="0"/>
              <a:t>A few other similar usages of “heavenly” are as follows:</a:t>
            </a:r>
          </a:p>
          <a:p>
            <a:r>
              <a:rPr lang="en-US" b="1" i="0" dirty="0"/>
              <a:t>Matthew 18:35  </a:t>
            </a:r>
            <a:r>
              <a:rPr lang="en-US" i="0" dirty="0"/>
              <a:t>"So My heavenly Father also will do to you if each of you, from his heart, does not forgive his brother his trespasses.“</a:t>
            </a:r>
          </a:p>
          <a:p>
            <a:r>
              <a:rPr lang="en-US" b="1" i="0" dirty="0"/>
              <a:t>John 3:12  </a:t>
            </a:r>
            <a:r>
              <a:rPr lang="en-US" i="0" dirty="0"/>
              <a:t>If I have told you earthly things and you do not believe, how will you believe if I tell you heavenly things?</a:t>
            </a:r>
          </a:p>
          <a:p>
            <a:r>
              <a:rPr lang="en-US" b="1" i="0" dirty="0"/>
              <a:t>Hebrews 3:1  </a:t>
            </a:r>
            <a:r>
              <a:rPr lang="en-US" i="0" dirty="0"/>
              <a:t>Therefore, holy brethren, partakers of the heavenly calling, consider the Apostle and High Priest of our confession, Christ Jesus,</a:t>
            </a:r>
          </a:p>
          <a:p>
            <a:r>
              <a:rPr lang="en-US" b="1" i="0" dirty="0"/>
              <a:t>Hebrews 8:5  </a:t>
            </a:r>
            <a:r>
              <a:rPr lang="en-US" i="0" dirty="0"/>
              <a:t>who serve the copy and shadow of the heavenly things, as Moses was divinely instructed when he was about to make the tabernacle. For He said, "SEE THAT YOU MAKE ALL THINGS ACCORDING TO THE PATTERN SHOWN YOU ON THE MOUNTAIN."</a:t>
            </a:r>
          </a:p>
        </p:txBody>
      </p:sp>
      <p:sp>
        <p:nvSpPr>
          <p:cNvPr id="4" name="Slide Number Placeholder 3"/>
          <p:cNvSpPr>
            <a:spLocks noGrp="1"/>
          </p:cNvSpPr>
          <p:nvPr>
            <p:ph type="sldNum" sz="quarter" idx="5"/>
          </p:nvPr>
        </p:nvSpPr>
        <p:spPr/>
        <p:txBody>
          <a:bodyPr/>
          <a:lstStyle/>
          <a:p>
            <a:fld id="{E49E7366-6C2C-4371-A58F-3171F7E109A8}" type="slidenum">
              <a:rPr lang="en-US" smtClean="0"/>
              <a:t>13</a:t>
            </a:fld>
            <a:endParaRPr lang="en-US"/>
          </a:p>
        </p:txBody>
      </p:sp>
    </p:spTree>
    <p:extLst>
      <p:ext uri="{BB962C8B-B14F-4D97-AF65-F5344CB8AC3E}">
        <p14:creationId xmlns:p14="http://schemas.microsoft.com/office/powerpoint/2010/main" val="93412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Redemption: </a:t>
            </a:r>
            <a:r>
              <a:rPr lang="en-US" i="0" dirty="0"/>
              <a:t>Thayer defines the term as “liberation procured by the payment of a ransom.”  </a:t>
            </a:r>
          </a:p>
          <a:p>
            <a:r>
              <a:rPr lang="en-US" i="0" dirty="0"/>
              <a:t>Albert Barnes comments, “Its root (</a:t>
            </a:r>
            <a:r>
              <a:rPr lang="en-US" i="0" dirty="0" err="1"/>
              <a:t>λύτρον</a:t>
            </a:r>
            <a:r>
              <a:rPr lang="en-US" i="0" dirty="0"/>
              <a:t>, </a:t>
            </a:r>
            <a:r>
              <a:rPr lang="en-US" i="0" dirty="0" err="1"/>
              <a:t>lutron</a:t>
            </a:r>
            <a:r>
              <a:rPr lang="en-US" i="0" dirty="0"/>
              <a:t>) properly denotes the price which is paid for a prisoner of war; the ransom, or stipulated purchase-money, which being paid, the captive is set free. The word used here is then employed to denote liberation from bondage, captivity, or evil of any kind, usually keeping up the idea of a price, or a ransom paid, in consequence of which the delivery is effected.”  NOTE: The blood would be the price paid.</a:t>
            </a:r>
          </a:p>
          <a:p>
            <a:r>
              <a:rPr lang="en-US" i="0" dirty="0"/>
              <a:t>The word redeem(ed) is found 146 times in the Bible, often of rescue or liberation of God’s people as individuals or the collective group in the O.T.</a:t>
            </a:r>
          </a:p>
          <a:p>
            <a:endParaRPr lang="en-US" i="0" dirty="0"/>
          </a:p>
          <a:p>
            <a:r>
              <a:rPr lang="en-US" i="0" dirty="0"/>
              <a:t>SEALED by the Holy Spirit as a GUARANTEE.</a:t>
            </a:r>
          </a:p>
          <a:p>
            <a:r>
              <a:rPr lang="en-US" i="0" dirty="0"/>
              <a:t>Barnes comments on the use of the word “sealed” here: “The word used here (from </a:t>
            </a:r>
            <a:r>
              <a:rPr lang="en-US" i="0" dirty="0" err="1"/>
              <a:t>σφρ</a:t>
            </a:r>
            <a:r>
              <a:rPr lang="en-US" i="0" dirty="0"/>
              <a:t>αγίζω sphragizō) means to seal up; to close and make fast with a seal, or signet; as, e. g., books, letters, etc. that they may not be read. It is also used in the sense of setting a mark on anything, or a seal, to denote that it is genuine, authentic, confirmed, or approved, as when a deed, compact, or agreement is sealed. it is thus made sure; and is confirmed or established.”</a:t>
            </a:r>
          </a:p>
          <a:p>
            <a:r>
              <a:rPr lang="en-US" b="1" i="0" dirty="0"/>
              <a:t>Ephesians 4:30  </a:t>
            </a:r>
            <a:r>
              <a:rPr lang="en-US" i="0" dirty="0"/>
              <a:t>And do not grieve the Holy Spirit of God, by whom you were sealed for the day of redemption.</a:t>
            </a:r>
          </a:p>
          <a:p>
            <a:r>
              <a:rPr lang="en-US" b="1" i="0" dirty="0"/>
              <a:t>2 Corinthians 1:22  </a:t>
            </a:r>
            <a:r>
              <a:rPr lang="en-US" i="0" dirty="0"/>
              <a:t>who also has sealed us and given us the Spirit in our hearts as a guarantee.</a:t>
            </a:r>
          </a:p>
          <a:p>
            <a:r>
              <a:rPr lang="en-US" b="1" i="0" dirty="0"/>
              <a:t>2 Corinthians 5:5  </a:t>
            </a:r>
            <a:r>
              <a:rPr lang="en-US" i="0" dirty="0"/>
              <a:t>Now He who has prepared us for this very thing is God, who also has given us the Spirit as a guarantee.</a:t>
            </a:r>
          </a:p>
          <a:p>
            <a:r>
              <a:rPr lang="en-US" b="1" i="0" dirty="0"/>
              <a:t>Guarantee</a:t>
            </a:r>
            <a:r>
              <a:rPr lang="en-US" i="0" dirty="0"/>
              <a:t> (“earnest,” KJV, ASV) is from ἀ</a:t>
            </a:r>
            <a:r>
              <a:rPr lang="en-US" i="0" dirty="0" err="1"/>
              <a:t>ῤρ</a:t>
            </a:r>
            <a:r>
              <a:rPr lang="en-US" i="0" dirty="0"/>
              <a:t>̔αβ</a:t>
            </a:r>
            <a:r>
              <a:rPr lang="en-US" i="0" dirty="0" err="1"/>
              <a:t>ών</a:t>
            </a:r>
            <a:r>
              <a:rPr lang="en-US" i="0" dirty="0"/>
              <a:t> (</a:t>
            </a:r>
            <a:r>
              <a:rPr lang="en-US" i="0" dirty="0" err="1"/>
              <a:t>arrhabōn</a:t>
            </a:r>
            <a:r>
              <a:rPr lang="en-US" i="0" dirty="0"/>
              <a:t>) and refers to “money which in purchases is given as a pledge or </a:t>
            </a:r>
            <a:r>
              <a:rPr lang="en-US" i="0" dirty="0" err="1"/>
              <a:t>downpayment</a:t>
            </a:r>
            <a:r>
              <a:rPr lang="en-US" i="0" dirty="0"/>
              <a:t> that the full amount will subsequently be paid” (Thayer).</a:t>
            </a:r>
          </a:p>
          <a:p>
            <a:endParaRPr lang="en-US" i="0" dirty="0"/>
          </a:p>
          <a:p>
            <a:endParaRPr lang="en-US" i="0" dirty="0"/>
          </a:p>
        </p:txBody>
      </p:sp>
      <p:sp>
        <p:nvSpPr>
          <p:cNvPr id="4" name="Slide Number Placeholder 3"/>
          <p:cNvSpPr>
            <a:spLocks noGrp="1"/>
          </p:cNvSpPr>
          <p:nvPr>
            <p:ph type="sldNum" sz="quarter" idx="5"/>
          </p:nvPr>
        </p:nvSpPr>
        <p:spPr/>
        <p:txBody>
          <a:bodyPr/>
          <a:lstStyle/>
          <a:p>
            <a:fld id="{E49E7366-6C2C-4371-A58F-3171F7E109A8}" type="slidenum">
              <a:rPr lang="en-US" smtClean="0"/>
              <a:t>14</a:t>
            </a:fld>
            <a:endParaRPr lang="en-US"/>
          </a:p>
        </p:txBody>
      </p:sp>
    </p:spTree>
    <p:extLst>
      <p:ext uri="{BB962C8B-B14F-4D97-AF65-F5344CB8AC3E}">
        <p14:creationId xmlns:p14="http://schemas.microsoft.com/office/powerpoint/2010/main" val="2009887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15</a:t>
            </a:fld>
            <a:endParaRPr lang="en-US"/>
          </a:p>
        </p:txBody>
      </p:sp>
    </p:spTree>
    <p:extLst>
      <p:ext uri="{BB962C8B-B14F-4D97-AF65-F5344CB8AC3E}">
        <p14:creationId xmlns:p14="http://schemas.microsoft.com/office/powerpoint/2010/main" val="212844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324876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6782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89036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5</a:t>
            </a:fld>
            <a:endParaRPr lang="en-US"/>
          </a:p>
        </p:txBody>
      </p:sp>
    </p:spTree>
    <p:extLst>
      <p:ext uri="{BB962C8B-B14F-4D97-AF65-F5344CB8AC3E}">
        <p14:creationId xmlns:p14="http://schemas.microsoft.com/office/powerpoint/2010/main" val="371606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18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7</a:t>
            </a:fld>
            <a:endParaRPr lang="en-US"/>
          </a:p>
        </p:txBody>
      </p:sp>
    </p:spTree>
    <p:extLst>
      <p:ext uri="{BB962C8B-B14F-4D97-AF65-F5344CB8AC3E}">
        <p14:creationId xmlns:p14="http://schemas.microsoft.com/office/powerpoint/2010/main" val="241294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163264E-E5C6-4F5A-A232-6B4772F87F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C1C93C1-A11F-4936-B438-4313CFA8E48D}" type="slidenum">
              <a:rPr lang="en-US" altLang="en-US" smtClean="0">
                <a:latin typeface="Arial" panose="020B0604020202020204" pitchFamily="34" charset="0"/>
              </a:rPr>
              <a:pPr/>
              <a:t>8</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1329C806-9F40-4E87-9D64-1AA874EA95E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60876648-1B13-45E9-B503-F535F63838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The population of Huntsville is about 210,000 in 2022.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3ECFEFE-71E8-4962-8052-74760556F7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E2F245D-A0CA-4ACE-9651-92FF6E19BAFC}" type="slidenum">
              <a:rPr lang="en-US" altLang="en-US" smtClean="0">
                <a:latin typeface="Arial" panose="020B0604020202020204" pitchFamily="34" charset="0"/>
              </a:rPr>
              <a:pPr/>
              <a:t>9</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id="{9A71A12A-E500-4A45-95C1-28498307C943}"/>
              </a:ext>
            </a:extLst>
          </p:cNvPr>
          <p:cNvSpPr>
            <a:spLocks noGrp="1" noRot="1" noChangeAspect="1" noChangeArrowheads="1" noTextEdit="1"/>
          </p:cNvSpPr>
          <p:nvPr>
            <p:ph type="sldImg"/>
          </p:nvPr>
        </p:nvSpPr>
        <p:spPr>
          <a:xfrm>
            <a:off x="1144588" y="685800"/>
            <a:ext cx="4572000" cy="3429000"/>
          </a:xfrm>
          <a:ln/>
        </p:spPr>
      </p:sp>
      <p:sp>
        <p:nvSpPr>
          <p:cNvPr id="34820" name="Rectangle 3">
            <a:extLst>
              <a:ext uri="{FF2B5EF4-FFF2-40B4-BE49-F238E27FC236}">
                <a16:creationId xmlns:a16="http://schemas.microsoft.com/office/drawing/2014/main" id="{ACE673C2-2F77-4657-909A-659252072F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2/23/2022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2/23/2022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2/23/2022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914400"/>
            <a:ext cx="1036320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1">
            <a:extLst>
              <a:ext uri="{FF2B5EF4-FFF2-40B4-BE49-F238E27FC236}">
                <a16:creationId xmlns:a16="http://schemas.microsoft.com/office/drawing/2014/main" id="{7CF32CCF-B920-46DE-8FC4-C64DD120E1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2">
            <a:extLst>
              <a:ext uri="{FF2B5EF4-FFF2-40B4-BE49-F238E27FC236}">
                <a16:creationId xmlns:a16="http://schemas.microsoft.com/office/drawing/2014/main" id="{56E8E303-B0D7-4605-A80D-09DDAFAEC6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53">
            <a:extLst>
              <a:ext uri="{FF2B5EF4-FFF2-40B4-BE49-F238E27FC236}">
                <a16:creationId xmlns:a16="http://schemas.microsoft.com/office/drawing/2014/main" id="{DE776586-05A0-468D-9096-4F1440DCAE5D}"/>
              </a:ext>
            </a:extLst>
          </p:cNvPr>
          <p:cNvSpPr>
            <a:spLocks noGrp="1" noChangeArrowheads="1"/>
          </p:cNvSpPr>
          <p:nvPr>
            <p:ph type="sldNum" sz="quarter" idx="12"/>
          </p:nvPr>
        </p:nvSpPr>
        <p:spPr>
          <a:ln/>
        </p:spPr>
        <p:txBody>
          <a:bodyPr/>
          <a:lstStyle>
            <a:lvl1pPr>
              <a:defRPr/>
            </a:lvl1pPr>
          </a:lstStyle>
          <a:p>
            <a:pPr>
              <a:defRPr/>
            </a:pPr>
            <a:fld id="{C96ADF71-F4F1-4367-B3C8-E3A9252D4C1F}" type="slidenum">
              <a:rPr lang="en-US" altLang="en-US"/>
              <a:pPr>
                <a:defRPr/>
              </a:pPr>
              <a:t>‹#›</a:t>
            </a:fld>
            <a:endParaRPr lang="en-US" altLang="en-US"/>
          </a:p>
        </p:txBody>
      </p:sp>
    </p:spTree>
    <p:extLst>
      <p:ext uri="{BB962C8B-B14F-4D97-AF65-F5344CB8AC3E}">
        <p14:creationId xmlns:p14="http://schemas.microsoft.com/office/powerpoint/2010/main" val="189634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2/23/2022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2/23/2022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2/23/2022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2/23/2022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2/23/2022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2/23/2022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2/23/2022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2/23/2022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2/23/2022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15</a:t>
            </a:r>
          </a:p>
          <a:p>
            <a:r>
              <a:rPr lang="en-US" sz="3200" dirty="0">
                <a:solidFill>
                  <a:schemeClr val="bg1"/>
                </a:solidFill>
                <a:effectLst>
                  <a:glow rad="228600">
                    <a:schemeClr val="accent1">
                      <a:lumMod val="50000"/>
                      <a:alpha val="40000"/>
                    </a:schemeClr>
                  </a:glow>
                </a:effectLst>
              </a:rPr>
              <a:t>Lesson Six: Ephesians Introduction and 1:1-14</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C059A-EF6F-4988-BB89-112CC8836067}"/>
              </a:ext>
            </a:extLst>
          </p:cNvPr>
          <p:cNvPicPr>
            <a:picLocks noChangeAspect="1"/>
          </p:cNvPicPr>
          <p:nvPr/>
        </p:nvPicPr>
        <p:blipFill>
          <a:blip r:embed="rId3"/>
          <a:stretch>
            <a:fillRect/>
          </a:stretch>
        </p:blipFill>
        <p:spPr>
          <a:xfrm>
            <a:off x="0" y="-629587"/>
            <a:ext cx="12192000" cy="8668063"/>
          </a:xfrm>
          <a:prstGeom prst="rect">
            <a:avLst/>
          </a:prstGeom>
        </p:spPr>
      </p:pic>
      <p:sp>
        <p:nvSpPr>
          <p:cNvPr id="2" name="Content Placeholder 1">
            <a:extLst>
              <a:ext uri="{FF2B5EF4-FFF2-40B4-BE49-F238E27FC236}">
                <a16:creationId xmlns:a16="http://schemas.microsoft.com/office/drawing/2014/main" id="{96D218A5-FC9C-4326-9486-3584238A3881}"/>
              </a:ext>
            </a:extLst>
          </p:cNvPr>
          <p:cNvSpPr>
            <a:spLocks noGrp="1"/>
          </p:cNvSpPr>
          <p:nvPr>
            <p:ph/>
          </p:nvPr>
        </p:nvSpPr>
        <p:spPr>
          <a:xfrm>
            <a:off x="554635" y="329782"/>
            <a:ext cx="3417759" cy="1948721"/>
          </a:xfrm>
          <a:solidFill>
            <a:srgbClr val="111B0B">
              <a:alpha val="57000"/>
            </a:srgbClr>
          </a:solidFill>
        </p:spPr>
        <p:txBody>
          <a:bodyPr>
            <a:normAutofit/>
          </a:bodyPr>
          <a:lstStyle/>
          <a:p>
            <a:pPr marL="0" indent="0" algn="ctr">
              <a:buNone/>
            </a:pPr>
            <a:r>
              <a:rPr lang="en-US" sz="3200" b="1" dirty="0">
                <a:solidFill>
                  <a:schemeClr val="bg1"/>
                </a:solidFill>
              </a:rPr>
              <a:t>Ephesus Theater. View toward ancient harbor. </a:t>
            </a:r>
            <a:r>
              <a:rPr lang="en-US" sz="2400" dirty="0">
                <a:solidFill>
                  <a:schemeClr val="bg1"/>
                </a:solidFill>
              </a:rPr>
              <a:t>Photo by Leon Mauldin</a:t>
            </a:r>
            <a:endParaRPr lang="en-US" dirty="0">
              <a:solidFill>
                <a:schemeClr val="bg1"/>
              </a:solidFill>
            </a:endParaRPr>
          </a:p>
        </p:txBody>
      </p:sp>
    </p:spTree>
    <p:extLst>
      <p:ext uri="{BB962C8B-B14F-4D97-AF65-F5344CB8AC3E}">
        <p14:creationId xmlns:p14="http://schemas.microsoft.com/office/powerpoint/2010/main" val="80393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SC01936">
            <a:extLst>
              <a:ext uri="{FF2B5EF4-FFF2-40B4-BE49-F238E27FC236}">
                <a16:creationId xmlns:a16="http://schemas.microsoft.com/office/drawing/2014/main" id="{2CE76C7F-EB86-48B4-8623-162E8E32CC11}"/>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9921" y="-1137450"/>
            <a:ext cx="12311921" cy="9231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9" name="Rectangle 3">
            <a:extLst>
              <a:ext uri="{FF2B5EF4-FFF2-40B4-BE49-F238E27FC236}">
                <a16:creationId xmlns:a16="http://schemas.microsoft.com/office/drawing/2014/main" id="{FA3D4E3F-5D71-45E2-8812-88B308B5A0B0}"/>
              </a:ext>
            </a:extLst>
          </p:cNvPr>
          <p:cNvSpPr>
            <a:spLocks noGrp="1" noChangeArrowheads="1"/>
          </p:cNvSpPr>
          <p:nvPr>
            <p:ph type="title"/>
          </p:nvPr>
        </p:nvSpPr>
        <p:spPr>
          <a:xfrm>
            <a:off x="3822492" y="0"/>
            <a:ext cx="4971738" cy="1143000"/>
          </a:xfrm>
        </p:spPr>
        <p:txBody>
          <a:bodyPr/>
          <a:lstStyle/>
          <a:p>
            <a:pPr algn="ctr"/>
            <a:r>
              <a:rPr lang="en-US" altLang="en-US" sz="3200" b="1" dirty="0">
                <a:latin typeface="+mn-lt"/>
              </a:rPr>
              <a:t>The Agora or Marketplace</a:t>
            </a:r>
            <a:br>
              <a:rPr lang="en-US" altLang="en-US" sz="3200" b="1" dirty="0">
                <a:latin typeface="+mn-lt"/>
              </a:rPr>
            </a:br>
            <a:r>
              <a:rPr lang="en-US" altLang="en-US" sz="3200" b="1" dirty="0">
                <a:latin typeface="+mn-lt"/>
              </a:rPr>
              <a:t>at Ephesus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338" y="418153"/>
            <a:ext cx="8555324" cy="993775"/>
          </a:xfrm>
        </p:spPr>
        <p:txBody>
          <a:bodyPr rtlCol="0">
            <a:normAutofit/>
          </a:bodyPr>
          <a:lstStyle/>
          <a:p>
            <a:pPr algn="ctr">
              <a:defRPr/>
            </a:pPr>
            <a:r>
              <a:rPr lang="en-US" sz="4500" b="1" dirty="0">
                <a:solidFill>
                  <a:schemeClr val="bg1"/>
                </a:solidFill>
              </a:rPr>
              <a:t>The Epistle to the Ephesians</a:t>
            </a:r>
          </a:p>
        </p:txBody>
      </p:sp>
      <p:sp>
        <p:nvSpPr>
          <p:cNvPr id="16386" name="Content Placeholder 2"/>
          <p:cNvSpPr>
            <a:spLocks noGrp="1"/>
          </p:cNvSpPr>
          <p:nvPr>
            <p:ph idx="1"/>
          </p:nvPr>
        </p:nvSpPr>
        <p:spPr>
          <a:xfrm>
            <a:off x="389745" y="1525098"/>
            <a:ext cx="6580682" cy="4994763"/>
          </a:xfrm>
        </p:spPr>
        <p:txBody>
          <a:bodyPr>
            <a:normAutofit/>
          </a:bodyPr>
          <a:lstStyle/>
          <a:p>
            <a:pPr marL="0" indent="0">
              <a:buNone/>
            </a:pPr>
            <a:r>
              <a:rPr lang="en-US" altLang="en-US" sz="3300" b="1" dirty="0">
                <a:solidFill>
                  <a:schemeClr val="bg1"/>
                </a:solidFill>
              </a:rPr>
              <a:t>Cultural aspects of Ephesus  alluded to in Scripture.</a:t>
            </a:r>
          </a:p>
          <a:p>
            <a:pPr marL="749300" lvl="1" indent="-523875">
              <a:buFont typeface="+mj-lt"/>
              <a:buAutoNum type="arabicPeriod"/>
            </a:pPr>
            <a:r>
              <a:rPr lang="en-US" altLang="en-US" sz="2900" b="1" i="1" dirty="0">
                <a:solidFill>
                  <a:schemeClr val="accent4">
                    <a:lumMod val="60000"/>
                    <a:lumOff val="40000"/>
                  </a:schemeClr>
                </a:solidFill>
              </a:rPr>
              <a:t>Jewish Synagogue (Acts 18:19)</a:t>
            </a:r>
          </a:p>
          <a:p>
            <a:pPr marL="749300" lvl="1" indent="-523875">
              <a:buFont typeface="+mj-lt"/>
              <a:buAutoNum type="arabicPeriod"/>
            </a:pPr>
            <a:r>
              <a:rPr lang="en-US" altLang="en-US" sz="2900" b="1" i="1" dirty="0">
                <a:solidFill>
                  <a:schemeClr val="accent4">
                    <a:lumMod val="60000"/>
                    <a:lumOff val="40000"/>
                  </a:schemeClr>
                </a:solidFill>
              </a:rPr>
              <a:t>School of Tyrannus (Acts 19:9-10)</a:t>
            </a:r>
          </a:p>
          <a:p>
            <a:pPr marL="749300" lvl="1" indent="-523875">
              <a:buFont typeface="+mj-lt"/>
              <a:buAutoNum type="arabicPeriod"/>
            </a:pPr>
            <a:r>
              <a:rPr lang="en-US" altLang="en-US" sz="2900" b="1" i="1" dirty="0">
                <a:solidFill>
                  <a:schemeClr val="accent4">
                    <a:lumMod val="60000"/>
                    <a:lumOff val="40000"/>
                  </a:schemeClr>
                </a:solidFill>
              </a:rPr>
              <a:t>The Occult/magic (Acts 19:13-19)</a:t>
            </a:r>
          </a:p>
          <a:p>
            <a:pPr marL="749300" lvl="1" indent="-523875">
              <a:buFont typeface="+mj-lt"/>
              <a:buAutoNum type="arabicPeriod"/>
            </a:pPr>
            <a:r>
              <a:rPr lang="en-US" altLang="en-US" sz="2900" b="1" i="1" dirty="0">
                <a:solidFill>
                  <a:schemeClr val="accent4">
                    <a:lumMod val="60000"/>
                    <a:lumOff val="40000"/>
                  </a:schemeClr>
                </a:solidFill>
              </a:rPr>
              <a:t>The Theater (Acts 19:29)</a:t>
            </a:r>
          </a:p>
          <a:p>
            <a:pPr marL="749300" lvl="1" indent="-523875">
              <a:buFont typeface="+mj-lt"/>
              <a:buAutoNum type="arabicPeriod"/>
            </a:pPr>
            <a:r>
              <a:rPr lang="en-US" altLang="en-US" sz="2900" b="1" i="1" dirty="0">
                <a:solidFill>
                  <a:schemeClr val="accent4">
                    <a:lumMod val="60000"/>
                    <a:lumOff val="40000"/>
                  </a:schemeClr>
                </a:solidFill>
              </a:rPr>
              <a:t>The Assembly (Acts 19:39)</a:t>
            </a:r>
          </a:p>
          <a:p>
            <a:pPr marL="749300" lvl="1" indent="-523875">
              <a:buFont typeface="+mj-lt"/>
              <a:buAutoNum type="arabicPeriod"/>
            </a:pPr>
            <a:r>
              <a:rPr lang="en-US" altLang="en-US" sz="2900" b="1" i="1" dirty="0">
                <a:solidFill>
                  <a:schemeClr val="accent4">
                    <a:lumMod val="60000"/>
                    <a:lumOff val="40000"/>
                  </a:schemeClr>
                </a:solidFill>
              </a:rPr>
              <a:t>Worship of  Diana (Acts 19:27,35)</a:t>
            </a:r>
          </a:p>
          <a:p>
            <a:pPr marL="971550" lvl="1" indent="-514350">
              <a:buFont typeface="+mj-lt"/>
              <a:buAutoNum type="arabicPeriod"/>
            </a:pPr>
            <a:endParaRPr lang="en-US" altLang="en-US" sz="2900" b="1" i="1" dirty="0">
              <a:solidFill>
                <a:schemeClr val="accent4">
                  <a:lumMod val="60000"/>
                  <a:lumOff val="40000"/>
                </a:schemeClr>
              </a:solidFill>
            </a:endParaRPr>
          </a:p>
          <a:p>
            <a:pPr marL="457200" lvl="1" indent="0">
              <a:buNone/>
            </a:pPr>
            <a:endParaRPr lang="en-US" altLang="en-US" sz="2900" b="1" i="1" dirty="0">
              <a:solidFill>
                <a:srgbClr val="800000"/>
              </a:solidFill>
            </a:endParaRPr>
          </a:p>
        </p:txBody>
      </p:sp>
      <p:pic>
        <p:nvPicPr>
          <p:cNvPr id="3" name="Picture 2">
            <a:extLst>
              <a:ext uri="{FF2B5EF4-FFF2-40B4-BE49-F238E27FC236}">
                <a16:creationId xmlns:a16="http://schemas.microsoft.com/office/drawing/2014/main" id="{6445C404-FC0C-482F-836E-03AA0CD06A6B}"/>
              </a:ext>
            </a:extLst>
          </p:cNvPr>
          <p:cNvPicPr>
            <a:picLocks noChangeAspect="1"/>
          </p:cNvPicPr>
          <p:nvPr/>
        </p:nvPicPr>
        <p:blipFill>
          <a:blip r:embed="rId3"/>
          <a:stretch>
            <a:fillRect/>
          </a:stretch>
        </p:blipFill>
        <p:spPr>
          <a:xfrm>
            <a:off x="7150309" y="1851099"/>
            <a:ext cx="4706652" cy="3529989"/>
          </a:xfrm>
          <a:prstGeom prst="rect">
            <a:avLst/>
          </a:prstGeom>
        </p:spPr>
      </p:pic>
      <p:sp>
        <p:nvSpPr>
          <p:cNvPr id="4" name="TextBox 3">
            <a:extLst>
              <a:ext uri="{FF2B5EF4-FFF2-40B4-BE49-F238E27FC236}">
                <a16:creationId xmlns:a16="http://schemas.microsoft.com/office/drawing/2014/main" id="{7F3E1492-4D94-491B-BDFC-78352AA2A5A2}"/>
              </a:ext>
            </a:extLst>
          </p:cNvPr>
          <p:cNvSpPr txBox="1"/>
          <p:nvPr/>
        </p:nvSpPr>
        <p:spPr>
          <a:xfrm>
            <a:off x="6970427" y="5472633"/>
            <a:ext cx="5221574" cy="1138773"/>
          </a:xfrm>
          <a:prstGeom prst="rect">
            <a:avLst/>
          </a:prstGeom>
          <a:noFill/>
        </p:spPr>
        <p:txBody>
          <a:bodyPr wrap="square" rtlCol="0">
            <a:spAutoFit/>
          </a:bodyPr>
          <a:lstStyle/>
          <a:p>
            <a:pPr algn="ctr"/>
            <a:r>
              <a:rPr lang="en-US" sz="2400" dirty="0">
                <a:solidFill>
                  <a:schemeClr val="bg1"/>
                </a:solidFill>
              </a:rPr>
              <a:t>Model of the Temple of Artemis/Diana. Located in the Ephesus Museum.  </a:t>
            </a:r>
            <a:r>
              <a:rPr lang="en-US" sz="2000" dirty="0">
                <a:solidFill>
                  <a:schemeClr val="bg1"/>
                </a:solidFill>
              </a:rPr>
              <a:t>Photo by Ferrell Jenkins</a:t>
            </a:r>
            <a:r>
              <a:rPr lang="en-US" dirty="0"/>
              <a:t>.</a:t>
            </a:r>
          </a:p>
        </p:txBody>
      </p:sp>
    </p:spTree>
    <p:extLst>
      <p:ext uri="{BB962C8B-B14F-4D97-AF65-F5344CB8AC3E}">
        <p14:creationId xmlns:p14="http://schemas.microsoft.com/office/powerpoint/2010/main" val="351143858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down)">
                                      <p:cBhvr>
                                        <p:cTn id="7" dur="500"/>
                                        <p:tgtEl>
                                          <p:spTgt spid="1638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386">
                                            <p:txEl>
                                              <p:pRg st="1" end="1"/>
                                            </p:txEl>
                                          </p:spTgt>
                                        </p:tgtEl>
                                        <p:attrNameLst>
                                          <p:attrName>style.visibility</p:attrName>
                                        </p:attrNameLst>
                                      </p:cBhvr>
                                      <p:to>
                                        <p:strVal val="visible"/>
                                      </p:to>
                                    </p:set>
                                    <p:animEffect transition="in" filter="wipe(down)">
                                      <p:cBhvr>
                                        <p:cTn id="10" dur="500"/>
                                        <p:tgtEl>
                                          <p:spTgt spid="1638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animEffect transition="in" filter="wipe(down)">
                                      <p:cBhvr>
                                        <p:cTn id="13" dur="500"/>
                                        <p:tgtEl>
                                          <p:spTgt spid="16386">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386">
                                            <p:txEl>
                                              <p:pRg st="3" end="3"/>
                                            </p:txEl>
                                          </p:spTgt>
                                        </p:tgtEl>
                                        <p:attrNameLst>
                                          <p:attrName>style.visibility</p:attrName>
                                        </p:attrNameLst>
                                      </p:cBhvr>
                                      <p:to>
                                        <p:strVal val="visible"/>
                                      </p:to>
                                    </p:set>
                                    <p:animEffect transition="in" filter="wipe(down)">
                                      <p:cBhvr>
                                        <p:cTn id="16" dur="500"/>
                                        <p:tgtEl>
                                          <p:spTgt spid="16386">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animEffect transition="in" filter="wipe(down)">
                                      <p:cBhvr>
                                        <p:cTn id="19" dur="500"/>
                                        <p:tgtEl>
                                          <p:spTgt spid="16386">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386">
                                            <p:txEl>
                                              <p:pRg st="5" end="5"/>
                                            </p:txEl>
                                          </p:spTgt>
                                        </p:tgtEl>
                                        <p:attrNameLst>
                                          <p:attrName>style.visibility</p:attrName>
                                        </p:attrNameLst>
                                      </p:cBhvr>
                                      <p:to>
                                        <p:strVal val="visible"/>
                                      </p:to>
                                    </p:set>
                                    <p:animEffect transition="in" filter="wipe(down)">
                                      <p:cBhvr>
                                        <p:cTn id="22" dur="500"/>
                                        <p:tgtEl>
                                          <p:spTgt spid="16386">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386">
                                            <p:txEl>
                                              <p:pRg st="6" end="6"/>
                                            </p:txEl>
                                          </p:spTgt>
                                        </p:tgtEl>
                                        <p:attrNameLst>
                                          <p:attrName>style.visibility</p:attrName>
                                        </p:attrNameLst>
                                      </p:cBhvr>
                                      <p:to>
                                        <p:strVal val="visible"/>
                                      </p:to>
                                    </p:set>
                                    <p:animEffect transition="in" filter="wipe(down)">
                                      <p:cBhvr>
                                        <p:cTn id="25" dur="500"/>
                                        <p:tgtEl>
                                          <p:spTgt spid="1638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a:bodyPr>
          <a:lstStyle/>
          <a:p>
            <a:pPr algn="ctr"/>
            <a:r>
              <a:rPr lang="en-US" sz="4000" dirty="0">
                <a:solidFill>
                  <a:schemeClr val="bg1"/>
                </a:solidFill>
              </a:rPr>
              <a:t>The Christian’s Wealth in Christ</a:t>
            </a:r>
          </a:p>
        </p:txBody>
      </p:sp>
      <p:sp>
        <p:nvSpPr>
          <p:cNvPr id="3" name="Content Placeholder 2"/>
          <p:cNvSpPr>
            <a:spLocks noGrp="1"/>
          </p:cNvSpPr>
          <p:nvPr>
            <p:ph idx="1"/>
          </p:nvPr>
        </p:nvSpPr>
        <p:spPr>
          <a:xfrm>
            <a:off x="482183" y="1319134"/>
            <a:ext cx="11227632" cy="5538866"/>
          </a:xfrm>
        </p:spPr>
        <p:txBody>
          <a:bodyPr>
            <a:noAutofit/>
          </a:bodyPr>
          <a:lstStyle/>
          <a:p>
            <a:pPr>
              <a:spcBef>
                <a:spcPct val="5000"/>
              </a:spcBef>
            </a:pPr>
            <a:r>
              <a:rPr lang="en-US" altLang="en-US" sz="3200" b="1" dirty="0">
                <a:solidFill>
                  <a:schemeClr val="bg1"/>
                </a:solidFill>
              </a:rPr>
              <a:t>Salutation (1;1-2).</a:t>
            </a:r>
          </a:p>
          <a:p>
            <a:pPr marL="465138" lvl="1" indent="-239713">
              <a:spcBef>
                <a:spcPct val="5000"/>
              </a:spcBef>
            </a:pPr>
            <a:r>
              <a:rPr lang="en-US" altLang="en-US" sz="2900" b="1" i="1" dirty="0">
                <a:solidFill>
                  <a:schemeClr val="accent4">
                    <a:lumMod val="60000"/>
                    <a:lumOff val="40000"/>
                  </a:schemeClr>
                </a:solidFill>
              </a:rPr>
              <a:t>Paul greets the saints in Ephesus and all the faithful as an apostle of Christ.  </a:t>
            </a:r>
          </a:p>
          <a:p>
            <a:pPr marL="688975" lvl="2" indent="-284163">
              <a:spcBef>
                <a:spcPct val="5000"/>
              </a:spcBef>
            </a:pPr>
            <a:r>
              <a:rPr lang="en-US" altLang="en-US" sz="2900" b="1" dirty="0">
                <a:solidFill>
                  <a:schemeClr val="accent5">
                    <a:lumMod val="40000"/>
                    <a:lumOff val="60000"/>
                  </a:schemeClr>
                </a:solidFill>
              </a:rPr>
              <a:t>He sends greetings of Grace and Peace.</a:t>
            </a:r>
          </a:p>
          <a:p>
            <a:pPr marL="404812" lvl="2" indent="0">
              <a:spcBef>
                <a:spcPct val="5000"/>
              </a:spcBef>
              <a:buNone/>
            </a:pPr>
            <a:endParaRPr lang="en-US" altLang="en-US" sz="1400" b="1" dirty="0">
              <a:solidFill>
                <a:schemeClr val="accent5">
                  <a:lumMod val="40000"/>
                  <a:lumOff val="60000"/>
                </a:schemeClr>
              </a:solidFill>
            </a:endParaRPr>
          </a:p>
          <a:p>
            <a:pPr marL="0" lvl="1" indent="-52388">
              <a:spcBef>
                <a:spcPct val="5000"/>
              </a:spcBef>
              <a:buNone/>
            </a:pPr>
            <a:r>
              <a:rPr lang="en-US" altLang="en-US" sz="3200" b="1" dirty="0">
                <a:solidFill>
                  <a:schemeClr val="bg1"/>
                </a:solidFill>
              </a:rPr>
              <a:t>The Wealth of Redemption: The blessings of God’s eternal purpose (1:3-14),</a:t>
            </a:r>
          </a:p>
          <a:p>
            <a:pPr marL="465138" lvl="2" indent="-239713">
              <a:spcBef>
                <a:spcPct val="5000"/>
              </a:spcBef>
            </a:pPr>
            <a:r>
              <a:rPr lang="en-US" altLang="en-US" sz="2900" b="1" i="1" dirty="0">
                <a:solidFill>
                  <a:schemeClr val="accent4">
                    <a:lumMod val="60000"/>
                    <a:lumOff val="40000"/>
                  </a:schemeClr>
                </a:solidFill>
              </a:rPr>
              <a:t>God is to be </a:t>
            </a:r>
            <a:r>
              <a:rPr lang="en-US" altLang="en-US" sz="2900" b="1" i="1" dirty="0">
                <a:solidFill>
                  <a:schemeClr val="accent4">
                    <a:lumMod val="60000"/>
                    <a:lumOff val="40000"/>
                  </a:schemeClr>
                </a:solidFill>
                <a:effectLst>
                  <a:glow rad="228600">
                    <a:schemeClr val="accent2">
                      <a:satMod val="175000"/>
                      <a:alpha val="40000"/>
                    </a:schemeClr>
                  </a:glow>
                </a:effectLst>
              </a:rPr>
              <a:t>blessed </a:t>
            </a:r>
            <a:r>
              <a:rPr lang="en-US" altLang="en-US" sz="2900" b="1" i="1" dirty="0">
                <a:solidFill>
                  <a:schemeClr val="accent4">
                    <a:lumMod val="60000"/>
                    <a:lumOff val="40000"/>
                  </a:schemeClr>
                </a:solidFill>
              </a:rPr>
              <a:t>for </a:t>
            </a:r>
            <a:r>
              <a:rPr lang="en-US" altLang="en-US" sz="2900" b="1" i="1" dirty="0">
                <a:solidFill>
                  <a:schemeClr val="accent4">
                    <a:lumMod val="60000"/>
                    <a:lumOff val="40000"/>
                  </a:schemeClr>
                </a:solidFill>
                <a:effectLst>
                  <a:glow rad="228600">
                    <a:schemeClr val="accent2">
                      <a:satMod val="175000"/>
                      <a:alpha val="40000"/>
                    </a:schemeClr>
                  </a:glow>
                </a:effectLst>
              </a:rPr>
              <a:t>blessing</a:t>
            </a:r>
            <a:r>
              <a:rPr lang="en-US" altLang="en-US" sz="2900" b="1" i="1" dirty="0">
                <a:solidFill>
                  <a:schemeClr val="accent4">
                    <a:lumMod val="60000"/>
                    <a:lumOff val="40000"/>
                  </a:schemeClr>
                </a:solidFill>
              </a:rPr>
              <a:t> us with “every spiritual blessing in the heavenly places in Christ” (1:3)</a:t>
            </a:r>
          </a:p>
          <a:p>
            <a:pPr marL="688975" lvl="2" indent="-284163">
              <a:spcBef>
                <a:spcPct val="5000"/>
              </a:spcBef>
            </a:pPr>
            <a:r>
              <a:rPr lang="en-US" altLang="en-US" sz="2900" b="1" dirty="0">
                <a:solidFill>
                  <a:schemeClr val="accent5">
                    <a:lumMod val="40000"/>
                    <a:lumOff val="60000"/>
                  </a:schemeClr>
                </a:solidFill>
              </a:rPr>
              <a:t>NOTE the use of the phrase the </a:t>
            </a:r>
            <a:r>
              <a:rPr lang="en-US" altLang="en-US" sz="2900" b="1" dirty="0">
                <a:solidFill>
                  <a:schemeClr val="accent5">
                    <a:lumMod val="40000"/>
                    <a:lumOff val="60000"/>
                  </a:schemeClr>
                </a:solidFill>
                <a:effectLst>
                  <a:glow rad="228600">
                    <a:schemeClr val="accent2">
                      <a:satMod val="175000"/>
                      <a:alpha val="40000"/>
                    </a:schemeClr>
                  </a:glow>
                </a:effectLst>
              </a:rPr>
              <a:t>“heavenly places” </a:t>
            </a:r>
            <a:r>
              <a:rPr lang="en-US" altLang="en-US" sz="2900" b="1" dirty="0">
                <a:solidFill>
                  <a:schemeClr val="accent5">
                    <a:lumMod val="40000"/>
                    <a:lumOff val="60000"/>
                  </a:schemeClr>
                </a:solidFill>
              </a:rPr>
              <a:t>in Ephesians.   It refers to the realm of spiritual things (cf. 1:20; 2:6; 3:10; 6:12).</a:t>
            </a:r>
          </a:p>
          <a:p>
            <a:pPr marL="688975" lvl="2" indent="-284163">
              <a:spcBef>
                <a:spcPct val="5000"/>
              </a:spcBef>
            </a:pPr>
            <a:r>
              <a:rPr lang="en-US" altLang="en-US" sz="2900" b="1" dirty="0">
                <a:solidFill>
                  <a:schemeClr val="accent5">
                    <a:lumMod val="40000"/>
                    <a:lumOff val="60000"/>
                  </a:schemeClr>
                </a:solidFill>
              </a:rPr>
              <a:t>Many of the </a:t>
            </a:r>
            <a:r>
              <a:rPr lang="en-US" altLang="en-US" sz="2900" b="1" dirty="0">
                <a:solidFill>
                  <a:schemeClr val="accent5">
                    <a:lumMod val="40000"/>
                    <a:lumOff val="60000"/>
                  </a:schemeClr>
                </a:solidFill>
                <a:effectLst>
                  <a:glow rad="228600">
                    <a:schemeClr val="accent2">
                      <a:satMod val="175000"/>
                      <a:alpha val="40000"/>
                    </a:schemeClr>
                  </a:glow>
                </a:effectLst>
              </a:rPr>
              <a:t>“spiritual blessings” </a:t>
            </a:r>
            <a:r>
              <a:rPr lang="en-US" altLang="en-US" sz="2900" b="1" dirty="0">
                <a:solidFill>
                  <a:schemeClr val="accent5">
                    <a:lumMod val="40000"/>
                    <a:lumOff val="60000"/>
                  </a:schemeClr>
                </a:solidFill>
              </a:rPr>
              <a:t>alluded to are named in the long sentence from verses 3 to 14.</a:t>
            </a:r>
          </a:p>
          <a:p>
            <a:pPr marL="688975" lvl="2" indent="-284163">
              <a:spcBef>
                <a:spcPct val="5000"/>
              </a:spcBef>
            </a:pPr>
            <a:endParaRPr lang="en-US" altLang="en-US" sz="2800" b="1" dirty="0">
              <a:solidFill>
                <a:schemeClr val="accent6">
                  <a:lumMod val="40000"/>
                  <a:lumOff val="60000"/>
                </a:schemeClr>
              </a:solidFill>
            </a:endParaRPr>
          </a:p>
          <a:p>
            <a:pPr marL="0" lvl="1" indent="0">
              <a:spcBef>
                <a:spcPct val="5000"/>
              </a:spcBef>
              <a:buNone/>
            </a:pPr>
            <a:endParaRPr lang="en-US" altLang="en-US" sz="2800" dirty="0">
              <a:solidFill>
                <a:schemeClr val="accent5">
                  <a:lumMod val="40000"/>
                  <a:lumOff val="60000"/>
                </a:schemeClr>
              </a:solidFill>
            </a:endParaRPr>
          </a:p>
        </p:txBody>
      </p:sp>
    </p:spTree>
    <p:extLst>
      <p:ext uri="{BB962C8B-B14F-4D97-AF65-F5344CB8AC3E}">
        <p14:creationId xmlns:p14="http://schemas.microsoft.com/office/powerpoint/2010/main" val="322718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5" y="173726"/>
            <a:ext cx="11682333" cy="1145408"/>
          </a:xfrm>
        </p:spPr>
        <p:txBody>
          <a:bodyPr>
            <a:normAutofit/>
          </a:bodyPr>
          <a:lstStyle/>
          <a:p>
            <a:pPr algn="ctr"/>
            <a:r>
              <a:rPr lang="en-US" sz="4000" dirty="0">
                <a:solidFill>
                  <a:schemeClr val="bg1"/>
                </a:solidFill>
              </a:rPr>
              <a:t>The Christian’s Wealth in Christ</a:t>
            </a:r>
          </a:p>
        </p:txBody>
      </p:sp>
      <p:sp>
        <p:nvSpPr>
          <p:cNvPr id="3" name="Content Placeholder 2"/>
          <p:cNvSpPr>
            <a:spLocks noGrp="1"/>
          </p:cNvSpPr>
          <p:nvPr>
            <p:ph idx="1"/>
          </p:nvPr>
        </p:nvSpPr>
        <p:spPr>
          <a:xfrm>
            <a:off x="254832" y="1184222"/>
            <a:ext cx="11937167" cy="5673777"/>
          </a:xfrm>
        </p:spPr>
        <p:txBody>
          <a:bodyPr>
            <a:noAutofit/>
          </a:bodyPr>
          <a:lstStyle/>
          <a:p>
            <a:pPr marL="0" lvl="1" indent="-52388">
              <a:spcBef>
                <a:spcPct val="5000"/>
              </a:spcBef>
              <a:buNone/>
            </a:pPr>
            <a:r>
              <a:rPr lang="en-US" altLang="en-US" sz="3200" b="1" dirty="0">
                <a:solidFill>
                  <a:schemeClr val="bg1"/>
                </a:solidFill>
              </a:rPr>
              <a:t>The blessings of God’s eternal purpose (1:3-14),</a:t>
            </a:r>
          </a:p>
          <a:p>
            <a:pPr marL="344488" lvl="2" indent="-284163">
              <a:spcBef>
                <a:spcPct val="5000"/>
              </a:spcBef>
            </a:pPr>
            <a:r>
              <a:rPr lang="en-US" altLang="en-US" sz="2900" b="1" i="1" dirty="0">
                <a:solidFill>
                  <a:schemeClr val="accent4">
                    <a:lumMod val="60000"/>
                    <a:lumOff val="40000"/>
                  </a:schemeClr>
                </a:solidFill>
              </a:rPr>
              <a:t>Chosen before the foundation of the world to be </a:t>
            </a:r>
            <a:r>
              <a:rPr lang="en-US" altLang="en-US" sz="2900" b="1" i="1" dirty="0">
                <a:solidFill>
                  <a:schemeClr val="accent4">
                    <a:lumMod val="60000"/>
                    <a:lumOff val="40000"/>
                  </a:schemeClr>
                </a:solidFill>
                <a:effectLst>
                  <a:glow rad="228600">
                    <a:schemeClr val="accent2">
                      <a:satMod val="175000"/>
                      <a:alpha val="40000"/>
                    </a:schemeClr>
                  </a:glow>
                </a:effectLst>
              </a:rPr>
              <a:t>HOLY</a:t>
            </a:r>
            <a:r>
              <a:rPr lang="en-US" altLang="en-US" sz="2900" b="1" i="1" dirty="0">
                <a:solidFill>
                  <a:schemeClr val="accent4">
                    <a:lumMod val="60000"/>
                    <a:lumOff val="40000"/>
                  </a:schemeClr>
                </a:solidFill>
              </a:rPr>
              <a:t> and </a:t>
            </a:r>
            <a:r>
              <a:rPr lang="en-US" altLang="en-US" sz="2900" b="1" i="1" dirty="0">
                <a:solidFill>
                  <a:schemeClr val="accent4">
                    <a:lumMod val="60000"/>
                    <a:lumOff val="40000"/>
                  </a:schemeClr>
                </a:solidFill>
                <a:effectLst>
                  <a:glow rad="228600">
                    <a:schemeClr val="accent2">
                      <a:satMod val="175000"/>
                      <a:alpha val="40000"/>
                    </a:schemeClr>
                  </a:glow>
                </a:effectLst>
              </a:rPr>
              <a:t>WITHOUT BLAME</a:t>
            </a:r>
            <a:r>
              <a:rPr lang="en-US" altLang="en-US" sz="2900" b="1" i="1" dirty="0">
                <a:solidFill>
                  <a:schemeClr val="accent4">
                    <a:lumMod val="60000"/>
                    <a:lumOff val="40000"/>
                  </a:schemeClr>
                </a:solidFill>
              </a:rPr>
              <a:t> before Him in </a:t>
            </a:r>
            <a:r>
              <a:rPr lang="en-US" altLang="en-US" sz="2900" b="1" i="1" dirty="0">
                <a:solidFill>
                  <a:schemeClr val="accent4">
                    <a:lumMod val="60000"/>
                    <a:lumOff val="40000"/>
                  </a:schemeClr>
                </a:solidFill>
                <a:effectLst>
                  <a:glow rad="228600">
                    <a:schemeClr val="accent2">
                      <a:satMod val="175000"/>
                      <a:alpha val="40000"/>
                    </a:schemeClr>
                  </a:glow>
                </a:effectLst>
              </a:rPr>
              <a:t>LOVE </a:t>
            </a:r>
            <a:r>
              <a:rPr lang="en-US" altLang="en-US" sz="2900" b="1" i="1" dirty="0">
                <a:solidFill>
                  <a:schemeClr val="accent4">
                    <a:lumMod val="60000"/>
                    <a:lumOff val="40000"/>
                  </a:schemeClr>
                </a:solidFill>
              </a:rPr>
              <a:t>(1:4).</a:t>
            </a:r>
          </a:p>
          <a:p>
            <a:pPr marL="344488" lvl="2" indent="-284163">
              <a:spcBef>
                <a:spcPct val="5000"/>
              </a:spcBef>
            </a:pPr>
            <a:r>
              <a:rPr lang="en-US" altLang="en-US" sz="2900" b="1" i="1" dirty="0">
                <a:solidFill>
                  <a:schemeClr val="accent4">
                    <a:lumMod val="60000"/>
                    <a:lumOff val="40000"/>
                  </a:schemeClr>
                </a:solidFill>
              </a:rPr>
              <a:t>Predestined to </a:t>
            </a:r>
            <a:r>
              <a:rPr lang="en-US" altLang="en-US" sz="2900" b="1" i="1" dirty="0">
                <a:solidFill>
                  <a:schemeClr val="accent4">
                    <a:lumMod val="60000"/>
                    <a:lumOff val="40000"/>
                  </a:schemeClr>
                </a:solidFill>
                <a:effectLst>
                  <a:glow rad="228600">
                    <a:schemeClr val="accent2">
                      <a:satMod val="175000"/>
                      <a:alpha val="40000"/>
                    </a:schemeClr>
                  </a:glow>
                </a:effectLst>
              </a:rPr>
              <a:t>ADOPTION AS SONS </a:t>
            </a:r>
            <a:r>
              <a:rPr lang="en-US" altLang="en-US" sz="2900" b="1" i="1" dirty="0">
                <a:solidFill>
                  <a:schemeClr val="accent4">
                    <a:lumMod val="60000"/>
                    <a:lumOff val="40000"/>
                  </a:schemeClr>
                </a:solidFill>
              </a:rPr>
              <a:t>(1:5).</a:t>
            </a:r>
          </a:p>
          <a:p>
            <a:pPr marL="344488" lvl="2" indent="-284163">
              <a:spcBef>
                <a:spcPct val="5000"/>
              </a:spcBef>
            </a:pPr>
            <a:r>
              <a:rPr lang="en-US" altLang="en-US" sz="2900" b="1" i="1" dirty="0">
                <a:solidFill>
                  <a:schemeClr val="accent4">
                    <a:lumMod val="60000"/>
                    <a:lumOff val="40000"/>
                  </a:schemeClr>
                </a:solidFill>
              </a:rPr>
              <a:t>Made to be </a:t>
            </a:r>
            <a:r>
              <a:rPr lang="en-US" altLang="en-US" sz="2900" b="1" i="1" dirty="0">
                <a:solidFill>
                  <a:schemeClr val="accent4">
                    <a:lumMod val="60000"/>
                    <a:lumOff val="40000"/>
                  </a:schemeClr>
                </a:solidFill>
                <a:effectLst>
                  <a:glow rad="228600">
                    <a:schemeClr val="accent2">
                      <a:satMod val="175000"/>
                      <a:alpha val="40000"/>
                    </a:schemeClr>
                  </a:glow>
                </a:effectLst>
              </a:rPr>
              <a:t>ACCEPTED</a:t>
            </a:r>
            <a:r>
              <a:rPr lang="en-US" altLang="en-US" sz="2900" b="1" i="1" dirty="0">
                <a:solidFill>
                  <a:schemeClr val="accent4">
                    <a:lumMod val="60000"/>
                    <a:lumOff val="40000"/>
                  </a:schemeClr>
                </a:solidFill>
              </a:rPr>
              <a:t> in the “Beloved” (i.e. His beloved Son) (1:6).</a:t>
            </a:r>
          </a:p>
          <a:p>
            <a:pPr marL="344488" lvl="2" indent="-284163">
              <a:spcBef>
                <a:spcPct val="5000"/>
              </a:spcBef>
            </a:pPr>
            <a:r>
              <a:rPr lang="en-US" altLang="en-US" sz="2900" b="1" i="1" dirty="0">
                <a:solidFill>
                  <a:schemeClr val="accent4">
                    <a:lumMod val="60000"/>
                    <a:lumOff val="40000"/>
                  </a:schemeClr>
                </a:solidFill>
                <a:effectLst>
                  <a:glow rad="228600">
                    <a:schemeClr val="accent2">
                      <a:satMod val="175000"/>
                      <a:alpha val="40000"/>
                    </a:schemeClr>
                  </a:glow>
                </a:effectLst>
              </a:rPr>
              <a:t>REDEMPTION</a:t>
            </a:r>
            <a:r>
              <a:rPr lang="en-US" altLang="en-US" sz="2900" b="1" i="1" dirty="0">
                <a:solidFill>
                  <a:schemeClr val="accent4">
                    <a:lumMod val="60000"/>
                    <a:lumOff val="40000"/>
                  </a:schemeClr>
                </a:solidFill>
              </a:rPr>
              <a:t> and </a:t>
            </a:r>
            <a:r>
              <a:rPr lang="en-US" altLang="en-US" sz="2900" b="1" i="1" dirty="0">
                <a:solidFill>
                  <a:schemeClr val="accent4">
                    <a:lumMod val="60000"/>
                    <a:lumOff val="40000"/>
                  </a:schemeClr>
                </a:solidFill>
                <a:effectLst>
                  <a:glow rad="228600">
                    <a:schemeClr val="accent2">
                      <a:satMod val="175000"/>
                      <a:alpha val="40000"/>
                    </a:schemeClr>
                  </a:glow>
                </a:effectLst>
              </a:rPr>
              <a:t>FORGIVENESS</a:t>
            </a:r>
            <a:r>
              <a:rPr lang="en-US" altLang="en-US" sz="2900" b="1" i="1" dirty="0">
                <a:solidFill>
                  <a:schemeClr val="accent4">
                    <a:lumMod val="60000"/>
                    <a:lumOff val="40000"/>
                  </a:schemeClr>
                </a:solidFill>
              </a:rPr>
              <a:t> through His blood (1:7).</a:t>
            </a:r>
          </a:p>
          <a:p>
            <a:pPr marL="344488" lvl="2" indent="-284163">
              <a:spcBef>
                <a:spcPct val="5000"/>
              </a:spcBef>
            </a:pPr>
            <a:r>
              <a:rPr lang="en-US" altLang="en-US" sz="2900" b="1" i="1" dirty="0">
                <a:solidFill>
                  <a:schemeClr val="accent4">
                    <a:lumMod val="60000"/>
                    <a:lumOff val="40000"/>
                  </a:schemeClr>
                </a:solidFill>
                <a:effectLst>
                  <a:glow rad="228600">
                    <a:schemeClr val="accent2">
                      <a:satMod val="175000"/>
                      <a:alpha val="40000"/>
                    </a:schemeClr>
                  </a:glow>
                </a:effectLst>
              </a:rPr>
              <a:t>GRACE </a:t>
            </a:r>
            <a:r>
              <a:rPr lang="en-US" altLang="en-US" sz="2900" b="1" i="1" dirty="0">
                <a:solidFill>
                  <a:schemeClr val="accent4">
                    <a:lumMod val="60000"/>
                    <a:lumOff val="40000"/>
                  </a:schemeClr>
                </a:solidFill>
              </a:rPr>
              <a:t>abounding in wisdom and prudence (1:8).</a:t>
            </a:r>
          </a:p>
          <a:p>
            <a:pPr marL="344488" lvl="2" indent="-284163">
              <a:spcBef>
                <a:spcPct val="5000"/>
              </a:spcBef>
            </a:pPr>
            <a:r>
              <a:rPr lang="en-US" altLang="en-US" sz="2900" b="1" i="1" dirty="0">
                <a:solidFill>
                  <a:schemeClr val="accent4">
                    <a:lumMod val="60000"/>
                    <a:lumOff val="40000"/>
                  </a:schemeClr>
                </a:solidFill>
                <a:effectLst>
                  <a:glow rad="228600">
                    <a:schemeClr val="accent2">
                      <a:satMod val="175000"/>
                      <a:alpha val="40000"/>
                    </a:schemeClr>
                  </a:glow>
                </a:effectLst>
              </a:rPr>
              <a:t>KNOWLEDGE</a:t>
            </a:r>
            <a:r>
              <a:rPr lang="en-US" altLang="en-US" sz="2900" b="1" i="1" dirty="0">
                <a:solidFill>
                  <a:schemeClr val="accent4">
                    <a:lumMod val="60000"/>
                    <a:lumOff val="40000"/>
                  </a:schemeClr>
                </a:solidFill>
              </a:rPr>
              <a:t> of the </a:t>
            </a:r>
            <a:r>
              <a:rPr lang="en-US" altLang="en-US" sz="2900" b="1" i="1" dirty="0">
                <a:solidFill>
                  <a:schemeClr val="accent4">
                    <a:lumMod val="60000"/>
                    <a:lumOff val="40000"/>
                  </a:schemeClr>
                </a:solidFill>
                <a:effectLst>
                  <a:glow rad="228600">
                    <a:schemeClr val="accent2">
                      <a:satMod val="175000"/>
                      <a:alpha val="40000"/>
                    </a:schemeClr>
                  </a:glow>
                </a:effectLst>
              </a:rPr>
              <a:t>MYSTERY</a:t>
            </a:r>
            <a:r>
              <a:rPr lang="en-US" altLang="en-US" sz="2900" b="1" i="1" dirty="0">
                <a:solidFill>
                  <a:schemeClr val="accent4">
                    <a:lumMod val="60000"/>
                    <a:lumOff val="40000"/>
                  </a:schemeClr>
                </a:solidFill>
              </a:rPr>
              <a:t> of His eternal purpose – that Christ is the unifying reason for all things (1:9-10; Colossians 1:15-20).</a:t>
            </a:r>
          </a:p>
          <a:p>
            <a:pPr marL="344488" lvl="2" indent="-284163">
              <a:spcBef>
                <a:spcPct val="5000"/>
              </a:spcBef>
            </a:pPr>
            <a:r>
              <a:rPr lang="en-US" altLang="en-US" sz="2900" b="1" i="1" dirty="0">
                <a:solidFill>
                  <a:schemeClr val="accent4">
                    <a:lumMod val="60000"/>
                    <a:lumOff val="40000"/>
                  </a:schemeClr>
                </a:solidFill>
              </a:rPr>
              <a:t>In Christ we have obtained an eternal </a:t>
            </a:r>
            <a:r>
              <a:rPr lang="en-US" altLang="en-US" sz="2900" b="1" i="1" dirty="0">
                <a:solidFill>
                  <a:schemeClr val="accent4">
                    <a:lumMod val="60000"/>
                    <a:lumOff val="40000"/>
                  </a:schemeClr>
                </a:solidFill>
                <a:effectLst>
                  <a:glow rad="228600">
                    <a:schemeClr val="accent2">
                      <a:satMod val="175000"/>
                      <a:alpha val="40000"/>
                    </a:schemeClr>
                  </a:glow>
                </a:effectLst>
              </a:rPr>
              <a:t>INHERITANCE</a:t>
            </a:r>
            <a:r>
              <a:rPr lang="en-US" altLang="en-US" sz="2900" b="1" i="1" dirty="0">
                <a:solidFill>
                  <a:schemeClr val="accent4">
                    <a:lumMod val="60000"/>
                    <a:lumOff val="40000"/>
                  </a:schemeClr>
                </a:solidFill>
              </a:rPr>
              <a:t> according to God’s great purpose; we exist for His Glory!!! (1:11-12).</a:t>
            </a:r>
          </a:p>
          <a:p>
            <a:pPr marL="344488" lvl="2" indent="-284163">
              <a:spcBef>
                <a:spcPct val="5000"/>
              </a:spcBef>
            </a:pPr>
            <a:r>
              <a:rPr lang="en-US" altLang="en-US" sz="2900" b="1" i="1" dirty="0">
                <a:solidFill>
                  <a:schemeClr val="accent4">
                    <a:lumMod val="60000"/>
                    <a:lumOff val="40000"/>
                  </a:schemeClr>
                </a:solidFill>
                <a:effectLst>
                  <a:glow rad="228600">
                    <a:schemeClr val="accent2">
                      <a:satMod val="175000"/>
                      <a:alpha val="40000"/>
                    </a:schemeClr>
                  </a:glow>
                </a:effectLst>
              </a:rPr>
              <a:t>SEALED</a:t>
            </a:r>
            <a:r>
              <a:rPr lang="en-US" altLang="en-US" sz="2900" b="1" i="1" dirty="0">
                <a:solidFill>
                  <a:schemeClr val="accent4">
                    <a:lumMod val="60000"/>
                    <a:lumOff val="40000"/>
                  </a:schemeClr>
                </a:solidFill>
              </a:rPr>
              <a:t> with the Holy Spirit as a </a:t>
            </a:r>
            <a:r>
              <a:rPr lang="en-US" altLang="en-US" sz="2900" b="1" i="1" dirty="0">
                <a:solidFill>
                  <a:schemeClr val="accent4">
                    <a:lumMod val="60000"/>
                    <a:lumOff val="40000"/>
                  </a:schemeClr>
                </a:solidFill>
                <a:effectLst>
                  <a:glow rad="228600">
                    <a:schemeClr val="accent2">
                      <a:satMod val="175000"/>
                      <a:alpha val="40000"/>
                    </a:schemeClr>
                  </a:glow>
                </a:effectLst>
              </a:rPr>
              <a:t>GAURANTEE </a:t>
            </a:r>
            <a:r>
              <a:rPr lang="en-US" altLang="en-US" sz="2900" b="1" i="1" dirty="0">
                <a:solidFill>
                  <a:schemeClr val="accent4">
                    <a:lumMod val="60000"/>
                    <a:lumOff val="40000"/>
                  </a:schemeClr>
                </a:solidFill>
              </a:rPr>
              <a:t>of our inheritance       </a:t>
            </a:r>
            <a:r>
              <a:rPr lang="en-US" altLang="en-US" sz="2900" i="1" dirty="0">
                <a:solidFill>
                  <a:schemeClr val="accent4">
                    <a:lumMod val="60000"/>
                    <a:lumOff val="40000"/>
                  </a:schemeClr>
                </a:solidFill>
              </a:rPr>
              <a:t>(1:13-14; cf. 4:30; 2 Cor. 1:22)</a:t>
            </a:r>
            <a:endParaRPr lang="en-US" altLang="en-US" sz="2900" dirty="0">
              <a:solidFill>
                <a:schemeClr val="accent5">
                  <a:lumMod val="40000"/>
                  <a:lumOff val="60000"/>
                </a:schemeClr>
              </a:solidFill>
            </a:endParaRPr>
          </a:p>
        </p:txBody>
      </p:sp>
    </p:spTree>
    <p:extLst>
      <p:ext uri="{BB962C8B-B14F-4D97-AF65-F5344CB8AC3E}">
        <p14:creationId xmlns:p14="http://schemas.microsoft.com/office/powerpoint/2010/main" val="416025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434715" y="1053297"/>
            <a:ext cx="11512446" cy="5804703"/>
          </a:xfrm>
        </p:spPr>
        <p:txBody>
          <a:bodyPr>
            <a:normAutofit/>
          </a:bodyPr>
          <a:lstStyle/>
          <a:p>
            <a:r>
              <a:rPr lang="en-US" sz="3000" b="1" dirty="0">
                <a:solidFill>
                  <a:schemeClr val="bg1"/>
                </a:solidFill>
              </a:rPr>
              <a:t>Paul’s extensive work in this large, pagan city resulted in the salvation of many souls.</a:t>
            </a:r>
          </a:p>
          <a:p>
            <a:r>
              <a:rPr lang="en-US" sz="3000" b="1" dirty="0">
                <a:solidFill>
                  <a:schemeClr val="bg1"/>
                </a:solidFill>
                <a:effectLst>
                  <a:glow rad="228600">
                    <a:schemeClr val="accent2">
                      <a:satMod val="175000"/>
                      <a:alpha val="40000"/>
                    </a:schemeClr>
                  </a:glow>
                </a:effectLst>
              </a:rPr>
              <a:t>Praise the Lord </a:t>
            </a:r>
            <a:r>
              <a:rPr lang="en-US" sz="3000" b="1" dirty="0">
                <a:solidFill>
                  <a:schemeClr val="bg1"/>
                </a:solidFill>
              </a:rPr>
              <a:t>for blessing us with </a:t>
            </a:r>
            <a:r>
              <a:rPr lang="en-US" sz="3000" b="1" dirty="0">
                <a:solidFill>
                  <a:schemeClr val="bg1"/>
                </a:solidFill>
                <a:effectLst>
                  <a:glow rad="228600">
                    <a:schemeClr val="accent2">
                      <a:satMod val="175000"/>
                      <a:alpha val="40000"/>
                    </a:schemeClr>
                  </a:glow>
                </a:effectLst>
              </a:rPr>
              <a:t>every spiritual blessing </a:t>
            </a:r>
            <a:r>
              <a:rPr lang="en-US" sz="3000" b="1" dirty="0">
                <a:solidFill>
                  <a:schemeClr val="bg1"/>
                </a:solidFill>
              </a:rPr>
              <a:t>in the heavenly places in Christ!</a:t>
            </a:r>
            <a:endParaRPr lang="en-US" sz="2600" b="1" dirty="0">
              <a:solidFill>
                <a:schemeClr val="bg1"/>
              </a:solidFill>
              <a:effectLst>
                <a:glow rad="228600">
                  <a:schemeClr val="accent2">
                    <a:satMod val="175000"/>
                    <a:alpha val="40000"/>
                  </a:schemeClr>
                </a:glow>
              </a:effectLst>
            </a:endParaRPr>
          </a:p>
          <a:p>
            <a:pPr marL="569913" lvl="1" indent="-285750"/>
            <a:r>
              <a:rPr lang="en-US" sz="2800" i="1" dirty="0">
                <a:solidFill>
                  <a:schemeClr val="accent4">
                    <a:lumMod val="60000"/>
                    <a:lumOff val="40000"/>
                  </a:schemeClr>
                </a:solidFill>
                <a:effectLst/>
              </a:rPr>
              <a:t>We have been made </a:t>
            </a:r>
            <a:r>
              <a:rPr lang="en-US" sz="2800" b="1" i="1" dirty="0">
                <a:solidFill>
                  <a:schemeClr val="accent4">
                    <a:lumMod val="60000"/>
                    <a:lumOff val="40000"/>
                  </a:schemeClr>
                </a:solidFill>
                <a:effectLst/>
              </a:rPr>
              <a:t>blameless and holy </a:t>
            </a:r>
            <a:r>
              <a:rPr lang="en-US" sz="2800" i="1" dirty="0">
                <a:solidFill>
                  <a:schemeClr val="accent4">
                    <a:lumMod val="60000"/>
                    <a:lumOff val="40000"/>
                  </a:schemeClr>
                </a:solidFill>
                <a:effectLst/>
              </a:rPr>
              <a:t>through </a:t>
            </a:r>
            <a:r>
              <a:rPr lang="en-US" sz="2800" b="1" i="1" dirty="0">
                <a:solidFill>
                  <a:schemeClr val="accent4">
                    <a:lumMod val="60000"/>
                    <a:lumOff val="40000"/>
                  </a:schemeClr>
                </a:solidFill>
                <a:effectLst/>
              </a:rPr>
              <a:t>Christ</a:t>
            </a:r>
            <a:r>
              <a:rPr lang="en-US" sz="2800" i="1" dirty="0">
                <a:solidFill>
                  <a:schemeClr val="accent4">
                    <a:lumMod val="60000"/>
                    <a:lumOff val="40000"/>
                  </a:schemeClr>
                </a:solidFill>
                <a:effectLst/>
              </a:rPr>
              <a:t>.</a:t>
            </a:r>
          </a:p>
          <a:p>
            <a:pPr marL="569913" lvl="1" indent="-285750"/>
            <a:r>
              <a:rPr lang="en-US" sz="2800" i="1" dirty="0">
                <a:solidFill>
                  <a:schemeClr val="accent4">
                    <a:lumMod val="60000"/>
                    <a:lumOff val="40000"/>
                  </a:schemeClr>
                </a:solidFill>
              </a:rPr>
              <a:t>We have been </a:t>
            </a:r>
            <a:r>
              <a:rPr lang="en-US" sz="2800" b="1" i="1" dirty="0">
                <a:solidFill>
                  <a:schemeClr val="accent4">
                    <a:lumMod val="60000"/>
                    <a:lumOff val="40000"/>
                  </a:schemeClr>
                </a:solidFill>
              </a:rPr>
              <a:t>adopted and accepted </a:t>
            </a:r>
            <a:r>
              <a:rPr lang="en-US" sz="2800" i="1" dirty="0">
                <a:solidFill>
                  <a:schemeClr val="accent4">
                    <a:lumMod val="60000"/>
                    <a:lumOff val="40000"/>
                  </a:schemeClr>
                </a:solidFill>
              </a:rPr>
              <a:t>by God through </a:t>
            </a:r>
            <a:r>
              <a:rPr lang="en-US" sz="2800" b="1" i="1" dirty="0">
                <a:solidFill>
                  <a:schemeClr val="accent4">
                    <a:lumMod val="60000"/>
                    <a:lumOff val="40000"/>
                  </a:schemeClr>
                </a:solidFill>
              </a:rPr>
              <a:t>Christ.</a:t>
            </a:r>
          </a:p>
          <a:p>
            <a:pPr marL="569913" lvl="1" indent="-285750"/>
            <a:r>
              <a:rPr lang="en-US" sz="2800" i="1" dirty="0">
                <a:solidFill>
                  <a:schemeClr val="accent4">
                    <a:lumMod val="60000"/>
                    <a:lumOff val="40000"/>
                  </a:schemeClr>
                </a:solidFill>
              </a:rPr>
              <a:t>We have received redem</a:t>
            </a:r>
            <a:r>
              <a:rPr lang="en-US" sz="2800" b="1" i="1" dirty="0">
                <a:solidFill>
                  <a:schemeClr val="accent4">
                    <a:lumMod val="60000"/>
                    <a:lumOff val="40000"/>
                  </a:schemeClr>
                </a:solidFill>
              </a:rPr>
              <a:t>ption and forgiveness </a:t>
            </a:r>
            <a:r>
              <a:rPr lang="en-US" sz="2800" i="1" dirty="0">
                <a:solidFill>
                  <a:schemeClr val="accent4">
                    <a:lumMod val="60000"/>
                    <a:lumOff val="40000"/>
                  </a:schemeClr>
                </a:solidFill>
              </a:rPr>
              <a:t>through the blood of </a:t>
            </a:r>
            <a:r>
              <a:rPr lang="en-US" sz="2800" b="1" i="1" dirty="0">
                <a:solidFill>
                  <a:schemeClr val="accent4">
                    <a:lumMod val="60000"/>
                    <a:lumOff val="40000"/>
                  </a:schemeClr>
                </a:solidFill>
              </a:rPr>
              <a:t>Christ.</a:t>
            </a:r>
          </a:p>
          <a:p>
            <a:pPr marL="569913" lvl="1" indent="-285750"/>
            <a:r>
              <a:rPr lang="en-US" sz="2800" i="1" dirty="0">
                <a:solidFill>
                  <a:schemeClr val="accent4">
                    <a:lumMod val="60000"/>
                    <a:lumOff val="40000"/>
                  </a:schemeClr>
                </a:solidFill>
              </a:rPr>
              <a:t>Saving </a:t>
            </a:r>
            <a:r>
              <a:rPr lang="en-US" sz="2800" b="1" i="1" dirty="0">
                <a:solidFill>
                  <a:schemeClr val="accent4">
                    <a:lumMod val="60000"/>
                    <a:lumOff val="40000"/>
                  </a:schemeClr>
                </a:solidFill>
              </a:rPr>
              <a:t>grace</a:t>
            </a:r>
            <a:r>
              <a:rPr lang="en-US" sz="2800" i="1" dirty="0">
                <a:solidFill>
                  <a:schemeClr val="accent4">
                    <a:lumMod val="60000"/>
                    <a:lumOff val="40000"/>
                  </a:schemeClr>
                </a:solidFill>
              </a:rPr>
              <a:t> has been extended to us through </a:t>
            </a:r>
            <a:r>
              <a:rPr lang="en-US" sz="2800" b="1" i="1" dirty="0">
                <a:solidFill>
                  <a:schemeClr val="accent4">
                    <a:lumMod val="60000"/>
                    <a:lumOff val="40000"/>
                  </a:schemeClr>
                </a:solidFill>
              </a:rPr>
              <a:t>Christ.</a:t>
            </a:r>
          </a:p>
          <a:p>
            <a:pPr marL="569913" lvl="1" indent="-285750"/>
            <a:r>
              <a:rPr lang="en-US" sz="2800" i="1" dirty="0">
                <a:solidFill>
                  <a:schemeClr val="accent4">
                    <a:lumMod val="60000"/>
                    <a:lumOff val="40000"/>
                  </a:schemeClr>
                </a:solidFill>
              </a:rPr>
              <a:t>We have been given the </a:t>
            </a:r>
            <a:r>
              <a:rPr lang="en-US" sz="2800" b="1" i="1" dirty="0">
                <a:solidFill>
                  <a:schemeClr val="accent4">
                    <a:lumMod val="60000"/>
                    <a:lumOff val="40000"/>
                  </a:schemeClr>
                </a:solidFill>
              </a:rPr>
              <a:t>knowledge</a:t>
            </a:r>
            <a:r>
              <a:rPr lang="en-US" sz="2800" i="1" dirty="0">
                <a:solidFill>
                  <a:schemeClr val="accent4">
                    <a:lumMod val="60000"/>
                    <a:lumOff val="40000"/>
                  </a:schemeClr>
                </a:solidFill>
              </a:rPr>
              <a:t> of God’s eternal plan and purpose for heaven and earth in </a:t>
            </a:r>
            <a:r>
              <a:rPr lang="en-US" sz="2800" b="1" i="1" dirty="0">
                <a:solidFill>
                  <a:schemeClr val="accent4">
                    <a:lumMod val="60000"/>
                    <a:lumOff val="40000"/>
                  </a:schemeClr>
                </a:solidFill>
              </a:rPr>
              <a:t>Christ.</a:t>
            </a:r>
          </a:p>
          <a:p>
            <a:pPr marL="569913" lvl="1" indent="-285750"/>
            <a:r>
              <a:rPr lang="en-US" sz="2800" i="1" dirty="0">
                <a:solidFill>
                  <a:schemeClr val="accent4">
                    <a:lumMod val="60000"/>
                    <a:lumOff val="40000"/>
                  </a:schemeClr>
                </a:solidFill>
              </a:rPr>
              <a:t>We have obtained an eternal </a:t>
            </a:r>
            <a:r>
              <a:rPr lang="en-US" sz="2800" b="1" i="1" dirty="0">
                <a:solidFill>
                  <a:schemeClr val="accent4">
                    <a:lumMod val="60000"/>
                    <a:lumOff val="40000"/>
                  </a:schemeClr>
                </a:solidFill>
              </a:rPr>
              <a:t>inheritance</a:t>
            </a:r>
            <a:r>
              <a:rPr lang="en-US" sz="2800" i="1" dirty="0">
                <a:solidFill>
                  <a:schemeClr val="accent4">
                    <a:lumMod val="60000"/>
                    <a:lumOff val="40000"/>
                  </a:schemeClr>
                </a:solidFill>
              </a:rPr>
              <a:t> in </a:t>
            </a:r>
            <a:r>
              <a:rPr lang="en-US" sz="2800" b="1" i="1" dirty="0">
                <a:solidFill>
                  <a:schemeClr val="accent4">
                    <a:lumMod val="60000"/>
                    <a:lumOff val="40000"/>
                  </a:schemeClr>
                </a:solidFill>
              </a:rPr>
              <a:t>Christ. </a:t>
            </a:r>
          </a:p>
          <a:p>
            <a:pPr marL="569913" lvl="1" indent="-285750"/>
            <a:r>
              <a:rPr lang="en-US" sz="2800" i="1" dirty="0">
                <a:solidFill>
                  <a:schemeClr val="accent4">
                    <a:lumMod val="60000"/>
                    <a:lumOff val="40000"/>
                  </a:schemeClr>
                </a:solidFill>
              </a:rPr>
              <a:t>We are sealed with the Holy Spirit as a </a:t>
            </a:r>
            <a:r>
              <a:rPr lang="en-US" sz="2800" b="1" i="1" dirty="0">
                <a:solidFill>
                  <a:schemeClr val="accent4">
                    <a:lumMod val="60000"/>
                    <a:lumOff val="40000"/>
                  </a:schemeClr>
                </a:solidFill>
              </a:rPr>
              <a:t>guarantee </a:t>
            </a:r>
            <a:r>
              <a:rPr lang="en-US" sz="2800" i="1" dirty="0">
                <a:solidFill>
                  <a:schemeClr val="accent4">
                    <a:lumMod val="60000"/>
                    <a:lumOff val="40000"/>
                  </a:schemeClr>
                </a:solidFill>
              </a:rPr>
              <a:t>of our inheritance.</a:t>
            </a:r>
          </a:p>
          <a:p>
            <a:pPr lvl="1"/>
            <a:endParaRPr lang="en-US" sz="2600" b="1" dirty="0">
              <a:solidFill>
                <a:schemeClr val="bg1"/>
              </a:solidFill>
            </a:endParaRPr>
          </a:p>
          <a:p>
            <a:pPr lvl="1"/>
            <a:endParaRPr lang="en-US" sz="2600" b="1" dirty="0">
              <a:solidFill>
                <a:schemeClr val="bg1"/>
              </a:solidFill>
            </a:endParaRPr>
          </a:p>
          <a:p>
            <a:pPr lvl="1"/>
            <a:endParaRPr lang="en-US" sz="2600" b="1" dirty="0">
              <a:solidFill>
                <a:schemeClr val="bg1"/>
              </a:solidFill>
            </a:endParaRPr>
          </a:p>
          <a:p>
            <a:pPr lvl="1"/>
            <a:endParaRPr lang="en-US" sz="2600" b="1" dirty="0">
              <a:solidFill>
                <a:schemeClr val="bg1"/>
              </a:solidFill>
            </a:endParaRPr>
          </a:p>
          <a:p>
            <a:pPr marL="0" indent="0">
              <a:buNone/>
            </a:pPr>
            <a:endParaRPr lang="en-US" sz="3000" dirty="0">
              <a:solidFill>
                <a:schemeClr val="bg1"/>
              </a:solidFill>
              <a:effectLst/>
            </a:endParaRPr>
          </a:p>
          <a:p>
            <a:endParaRPr lang="en-US" sz="30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54" y="305948"/>
            <a:ext cx="9214891" cy="993775"/>
          </a:xfrm>
        </p:spPr>
        <p:txBody>
          <a:bodyPr rtlCol="0">
            <a:normAutofit/>
          </a:bodyPr>
          <a:lstStyle/>
          <a:p>
            <a:pPr algn="ctr">
              <a:defRPr/>
            </a:pPr>
            <a:r>
              <a:rPr lang="en-US" sz="4500" b="1" dirty="0">
                <a:solidFill>
                  <a:schemeClr val="bg1"/>
                </a:solidFill>
              </a:rPr>
              <a:t>The Epistle to the Ephesians</a:t>
            </a:r>
          </a:p>
        </p:txBody>
      </p:sp>
      <p:sp>
        <p:nvSpPr>
          <p:cNvPr id="16386" name="Content Placeholder 2"/>
          <p:cNvSpPr>
            <a:spLocks noGrp="1"/>
          </p:cNvSpPr>
          <p:nvPr>
            <p:ph idx="1"/>
          </p:nvPr>
        </p:nvSpPr>
        <p:spPr>
          <a:xfrm>
            <a:off x="689548" y="1299723"/>
            <a:ext cx="10972800" cy="5495924"/>
          </a:xfrm>
        </p:spPr>
        <p:txBody>
          <a:bodyPr>
            <a:normAutofit/>
          </a:bodyPr>
          <a:lstStyle/>
          <a:p>
            <a:pPr marL="347663" indent="-347663">
              <a:buFont typeface="Wingdings" pitchFamily="2" charset="2"/>
              <a:buChar char="§"/>
            </a:pPr>
            <a:r>
              <a:rPr lang="en-US" altLang="en-US" sz="3300" b="1" dirty="0">
                <a:solidFill>
                  <a:schemeClr val="bg1"/>
                </a:solidFill>
              </a:rPr>
              <a:t>Author: </a:t>
            </a:r>
            <a:r>
              <a:rPr lang="en-US" altLang="en-US" sz="3300" dirty="0">
                <a:solidFill>
                  <a:schemeClr val="bg1"/>
                </a:solidFill>
              </a:rPr>
              <a:t>Paul (Eph. 1:1).</a:t>
            </a:r>
          </a:p>
          <a:p>
            <a:pPr marL="347663" indent="-347663">
              <a:buFont typeface="Wingdings" pitchFamily="2" charset="2"/>
              <a:buChar char="§"/>
            </a:pPr>
            <a:r>
              <a:rPr lang="en-US" altLang="en-US" sz="3300" b="1" dirty="0">
                <a:solidFill>
                  <a:schemeClr val="bg1"/>
                </a:solidFill>
              </a:rPr>
              <a:t>Location of writing: </a:t>
            </a:r>
            <a:r>
              <a:rPr lang="en-US" altLang="en-US" sz="3300" dirty="0">
                <a:solidFill>
                  <a:schemeClr val="bg1"/>
                </a:solidFill>
              </a:rPr>
              <a:t>Roman Prison (Eph. 3:1; 4:1; 6:20).</a:t>
            </a:r>
          </a:p>
          <a:p>
            <a:pPr marL="347663" indent="-347663">
              <a:buFont typeface="Wingdings" pitchFamily="2" charset="2"/>
              <a:buChar char="§"/>
            </a:pPr>
            <a:r>
              <a:rPr lang="en-US" altLang="en-US" sz="3300" b="1" dirty="0">
                <a:solidFill>
                  <a:schemeClr val="bg1"/>
                </a:solidFill>
              </a:rPr>
              <a:t>Date: </a:t>
            </a:r>
            <a:r>
              <a:rPr lang="en-US" altLang="en-US" sz="3300" dirty="0">
                <a:solidFill>
                  <a:schemeClr val="bg1"/>
                </a:solidFill>
              </a:rPr>
              <a:t>61-63 A.D. </a:t>
            </a:r>
          </a:p>
          <a:p>
            <a:pPr marL="347663" indent="-347663">
              <a:buFont typeface="Wingdings" pitchFamily="2" charset="2"/>
              <a:buChar char="§"/>
            </a:pPr>
            <a:r>
              <a:rPr lang="en-US" altLang="en-US" sz="3300" b="1" dirty="0">
                <a:solidFill>
                  <a:schemeClr val="bg1"/>
                </a:solidFill>
              </a:rPr>
              <a:t>Theme: </a:t>
            </a:r>
            <a:r>
              <a:rPr lang="en-US" altLang="en-US" sz="3300" dirty="0">
                <a:solidFill>
                  <a:schemeClr val="bg1"/>
                </a:solidFill>
              </a:rPr>
              <a:t>God’s Rich Blessings Bring Responsibilities.</a:t>
            </a:r>
          </a:p>
          <a:p>
            <a:pPr marL="347663" indent="-347663">
              <a:buFont typeface="Wingdings" pitchFamily="2" charset="2"/>
              <a:buChar char="§"/>
            </a:pPr>
            <a:r>
              <a:rPr lang="en-US" altLang="en-US" sz="3300" b="1" dirty="0">
                <a:solidFill>
                  <a:schemeClr val="bg1"/>
                </a:solidFill>
              </a:rPr>
              <a:t>Purpose: </a:t>
            </a:r>
            <a:r>
              <a:rPr lang="en-US" altLang="en-US" sz="3300" dirty="0">
                <a:solidFill>
                  <a:schemeClr val="bg1"/>
                </a:solidFill>
              </a:rPr>
              <a:t>To Remind the Ephesian Christians of…</a:t>
            </a:r>
          </a:p>
          <a:p>
            <a:pPr marL="804863" lvl="1" indent="-347663">
              <a:buFont typeface="Wingdings" pitchFamily="2" charset="2"/>
              <a:buChar char="§"/>
            </a:pPr>
            <a:r>
              <a:rPr lang="en-US" altLang="en-US" sz="3200" b="1" i="1" dirty="0">
                <a:solidFill>
                  <a:schemeClr val="accent4">
                    <a:lumMod val="60000"/>
                    <a:lumOff val="40000"/>
                  </a:schemeClr>
                </a:solidFill>
              </a:rPr>
              <a:t>Their Spiritual Wealth in Christ (Eph. 1-3)</a:t>
            </a:r>
          </a:p>
          <a:p>
            <a:pPr marL="804863" lvl="1" indent="-347663">
              <a:buFont typeface="Wingdings" pitchFamily="2" charset="2"/>
              <a:buChar char="§"/>
            </a:pPr>
            <a:r>
              <a:rPr lang="en-US" altLang="en-US" sz="3200" b="1" i="1" dirty="0">
                <a:solidFill>
                  <a:schemeClr val="accent4">
                    <a:lumMod val="60000"/>
                    <a:lumOff val="40000"/>
                  </a:schemeClr>
                </a:solidFill>
              </a:rPr>
              <a:t>Their Spiritual Walk in Christ (Eph. 4-6).</a:t>
            </a:r>
          </a:p>
          <a:p>
            <a:pPr marL="0" indent="0" algn="ctr">
              <a:buNone/>
            </a:pPr>
            <a:r>
              <a:rPr lang="en-US" altLang="en-US" sz="3600" b="1" dirty="0">
                <a:solidFill>
                  <a:schemeClr val="accent6">
                    <a:lumMod val="40000"/>
                    <a:lumOff val="60000"/>
                  </a:schemeClr>
                </a:solidFill>
              </a:rPr>
              <a:t>In Ephesians, we see the Church revealed as the fullness of Christ and the eternal purpose of God                 (Eph. 1:21-22; 3:8-11).</a:t>
            </a:r>
          </a:p>
          <a:p>
            <a:pPr marL="347663" indent="-347663">
              <a:buFont typeface="Wingdings" pitchFamily="2" charset="2"/>
              <a:buChar char="§"/>
            </a:pPr>
            <a:endParaRPr lang="en-US" altLang="en-US" sz="3600" b="1" i="1" dirty="0">
              <a:solidFill>
                <a:schemeClr val="accent4">
                  <a:lumMod val="40000"/>
                  <a:lumOff val="60000"/>
                </a:schemeClr>
              </a:solidFill>
            </a:endParaRPr>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33293116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down)">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wipe(down)">
                                      <p:cBhvr>
                                        <p:cTn id="12" dur="5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wipe(down)">
                                      <p:cBhvr>
                                        <p:cTn id="17" dur="500"/>
                                        <p:tgtEl>
                                          <p:spTgt spid="16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wipe(down)">
                                      <p:cBhvr>
                                        <p:cTn id="22" dur="500"/>
                                        <p:tgtEl>
                                          <p:spTgt spid="16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animEffect transition="in" filter="wipe(down)">
                                      <p:cBhvr>
                                        <p:cTn id="27" dur="500"/>
                                        <p:tgtEl>
                                          <p:spTgt spid="16386">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386">
                                            <p:txEl>
                                              <p:pRg st="5" end="5"/>
                                            </p:txEl>
                                          </p:spTgt>
                                        </p:tgtEl>
                                        <p:attrNameLst>
                                          <p:attrName>style.visibility</p:attrName>
                                        </p:attrNameLst>
                                      </p:cBhvr>
                                      <p:to>
                                        <p:strVal val="visible"/>
                                      </p:to>
                                    </p:set>
                                    <p:animEffect transition="in" filter="wipe(down)">
                                      <p:cBhvr>
                                        <p:cTn id="30" dur="500"/>
                                        <p:tgtEl>
                                          <p:spTgt spid="16386">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386">
                                            <p:txEl>
                                              <p:pRg st="6" end="6"/>
                                            </p:txEl>
                                          </p:spTgt>
                                        </p:tgtEl>
                                        <p:attrNameLst>
                                          <p:attrName>style.visibility</p:attrName>
                                        </p:attrNameLst>
                                      </p:cBhvr>
                                      <p:to>
                                        <p:strVal val="visible"/>
                                      </p:to>
                                    </p:set>
                                    <p:animEffect transition="in" filter="wipe(down)">
                                      <p:cBhvr>
                                        <p:cTn id="33" dur="500"/>
                                        <p:tgtEl>
                                          <p:spTgt spid="1638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386">
                                            <p:txEl>
                                              <p:pRg st="7" end="7"/>
                                            </p:txEl>
                                          </p:spTgt>
                                        </p:tgtEl>
                                        <p:attrNameLst>
                                          <p:attrName>style.visibility</p:attrName>
                                        </p:attrNameLst>
                                      </p:cBhvr>
                                      <p:to>
                                        <p:strVal val="visible"/>
                                      </p:to>
                                    </p:set>
                                    <p:animEffect transition="in" filter="wipe(down)">
                                      <p:cBhvr>
                                        <p:cTn id="38" dur="500"/>
                                        <p:tgtEl>
                                          <p:spTgt spid="16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Outline of Ephesians</a:t>
            </a:r>
          </a:p>
        </p:txBody>
      </p:sp>
      <p:sp>
        <p:nvSpPr>
          <p:cNvPr id="16386" name="Content Placeholder 2"/>
          <p:cNvSpPr>
            <a:spLocks noGrp="1"/>
          </p:cNvSpPr>
          <p:nvPr>
            <p:ph idx="1"/>
          </p:nvPr>
        </p:nvSpPr>
        <p:spPr>
          <a:xfrm>
            <a:off x="914400" y="1362076"/>
            <a:ext cx="10598045" cy="4994763"/>
          </a:xfrm>
        </p:spPr>
        <p:txBody>
          <a:bodyPr/>
          <a:lstStyle/>
          <a:p>
            <a:pPr marL="571500" indent="-571500">
              <a:buFont typeface="+mj-lt"/>
              <a:buAutoNum type="romanUcPeriod"/>
            </a:pPr>
            <a:r>
              <a:rPr lang="en-US" altLang="en-US" sz="4000" b="1" dirty="0">
                <a:solidFill>
                  <a:schemeClr val="bg1"/>
                </a:solidFill>
              </a:rPr>
              <a:t>The Christian’s Wealth in Christ (1:1-3:21)</a:t>
            </a:r>
          </a:p>
          <a:p>
            <a:pPr marL="1028700" lvl="1" indent="-571500">
              <a:buFont typeface="+mj-lt"/>
              <a:buAutoNum type="alphaUcPeriod"/>
            </a:pPr>
            <a:r>
              <a:rPr lang="en-US" altLang="en-US" sz="3200" b="1" dirty="0">
                <a:solidFill>
                  <a:schemeClr val="accent4">
                    <a:lumMod val="60000"/>
                    <a:lumOff val="40000"/>
                  </a:schemeClr>
                </a:solidFill>
              </a:rPr>
              <a:t>Salutation (1:1-2)</a:t>
            </a:r>
          </a:p>
          <a:p>
            <a:pPr marL="1028700" lvl="1" indent="-571500">
              <a:buFont typeface="+mj-lt"/>
              <a:buAutoNum type="alphaUcPeriod"/>
            </a:pPr>
            <a:r>
              <a:rPr lang="en-US" altLang="en-US" sz="3200" b="1" dirty="0">
                <a:solidFill>
                  <a:schemeClr val="accent4">
                    <a:lumMod val="60000"/>
                    <a:lumOff val="40000"/>
                  </a:schemeClr>
                </a:solidFill>
              </a:rPr>
              <a:t>Wealth of Redemption (1:3-14)</a:t>
            </a:r>
          </a:p>
          <a:p>
            <a:pPr marL="1028700" lvl="1" indent="-571500">
              <a:buFont typeface="+mj-lt"/>
              <a:buAutoNum type="alphaUcPeriod"/>
            </a:pPr>
            <a:r>
              <a:rPr lang="en-US" altLang="en-US" sz="3200" b="1" dirty="0">
                <a:solidFill>
                  <a:schemeClr val="accent4">
                    <a:lumMod val="60000"/>
                    <a:lumOff val="40000"/>
                  </a:schemeClr>
                </a:solidFill>
              </a:rPr>
              <a:t>Wealth of Resources (1:15-23)</a:t>
            </a:r>
          </a:p>
          <a:p>
            <a:pPr marL="1028700" lvl="1" indent="-571500">
              <a:buFont typeface="+mj-lt"/>
              <a:buAutoNum type="alphaUcPeriod"/>
            </a:pPr>
            <a:r>
              <a:rPr lang="en-US" altLang="en-US" sz="3200" b="1" dirty="0">
                <a:solidFill>
                  <a:schemeClr val="accent4">
                    <a:lumMod val="60000"/>
                    <a:lumOff val="40000"/>
                  </a:schemeClr>
                </a:solidFill>
              </a:rPr>
              <a:t>Wealth of Regeneration (2:1-10)</a:t>
            </a:r>
          </a:p>
          <a:p>
            <a:pPr marL="1028700" lvl="1" indent="-571500">
              <a:buFont typeface="+mj-lt"/>
              <a:buAutoNum type="alphaUcPeriod"/>
            </a:pPr>
            <a:r>
              <a:rPr lang="en-US" altLang="en-US" sz="3200" b="1" dirty="0">
                <a:solidFill>
                  <a:schemeClr val="accent4">
                    <a:lumMod val="60000"/>
                    <a:lumOff val="40000"/>
                  </a:schemeClr>
                </a:solidFill>
              </a:rPr>
              <a:t>Wealth of Reconciliation (2:11-22)</a:t>
            </a:r>
          </a:p>
          <a:p>
            <a:pPr marL="1028700" lvl="1" indent="-571500">
              <a:buFont typeface="+mj-lt"/>
              <a:buAutoNum type="alphaUcPeriod"/>
            </a:pPr>
            <a:r>
              <a:rPr lang="en-US" altLang="en-US" sz="3200" b="1" dirty="0">
                <a:solidFill>
                  <a:schemeClr val="accent4">
                    <a:lumMod val="60000"/>
                    <a:lumOff val="40000"/>
                  </a:schemeClr>
                </a:solidFill>
              </a:rPr>
              <a:t>Wealth of Revelation (3:1-13)</a:t>
            </a:r>
          </a:p>
          <a:p>
            <a:pPr marL="1028700" lvl="1" indent="-571500">
              <a:buFont typeface="+mj-lt"/>
              <a:buAutoNum type="alphaUcPeriod"/>
            </a:pPr>
            <a:r>
              <a:rPr lang="en-US" altLang="en-US" sz="3200" b="1" dirty="0">
                <a:solidFill>
                  <a:schemeClr val="accent4">
                    <a:lumMod val="60000"/>
                    <a:lumOff val="40000"/>
                  </a:schemeClr>
                </a:solidFill>
              </a:rPr>
              <a:t>Wealth of Revitalization (3:14-21)</a:t>
            </a:r>
          </a:p>
          <a:p>
            <a:pPr marL="571500" indent="-571500">
              <a:buFont typeface="+mj-lt"/>
              <a:buAutoNum type="romanUcPeriod"/>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3450727768"/>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38139"/>
            <a:ext cx="7886700" cy="993775"/>
          </a:xfrm>
        </p:spPr>
        <p:txBody>
          <a:bodyPr rtlCol="0">
            <a:normAutofit/>
          </a:bodyPr>
          <a:lstStyle/>
          <a:p>
            <a:pPr algn="ctr">
              <a:defRPr/>
            </a:pPr>
            <a:r>
              <a:rPr lang="en-US" sz="4500" b="1" dirty="0">
                <a:solidFill>
                  <a:schemeClr val="bg1"/>
                </a:solidFill>
              </a:rPr>
              <a:t>Outline of Ephesians</a:t>
            </a:r>
          </a:p>
        </p:txBody>
      </p:sp>
      <p:sp>
        <p:nvSpPr>
          <p:cNvPr id="16386" name="Content Placeholder 2"/>
          <p:cNvSpPr>
            <a:spLocks noGrp="1"/>
          </p:cNvSpPr>
          <p:nvPr>
            <p:ph idx="1"/>
          </p:nvPr>
        </p:nvSpPr>
        <p:spPr>
          <a:xfrm>
            <a:off x="1064302" y="1362076"/>
            <a:ext cx="10538085" cy="5278567"/>
          </a:xfrm>
        </p:spPr>
        <p:txBody>
          <a:bodyPr>
            <a:normAutofit fontScale="92500" lnSpcReduction="10000"/>
          </a:bodyPr>
          <a:lstStyle/>
          <a:p>
            <a:pPr marL="571500" indent="-571500">
              <a:buFont typeface="+mj-lt"/>
              <a:buAutoNum type="romanUcPeriod" startAt="2"/>
            </a:pPr>
            <a:r>
              <a:rPr lang="en-US" altLang="en-US" sz="4000" b="1" dirty="0">
                <a:solidFill>
                  <a:schemeClr val="bg1"/>
                </a:solidFill>
              </a:rPr>
              <a:t>The Christian’s Walk in Christ (4:1-6:24)</a:t>
            </a:r>
          </a:p>
          <a:p>
            <a:pPr marL="1028700" lvl="1" indent="-571500">
              <a:buFont typeface="+mj-lt"/>
              <a:buAutoNum type="alphaUcPeriod"/>
            </a:pPr>
            <a:r>
              <a:rPr lang="en-US" altLang="en-US" sz="3200" b="1" dirty="0">
                <a:solidFill>
                  <a:schemeClr val="accent4">
                    <a:lumMod val="60000"/>
                    <a:lumOff val="40000"/>
                  </a:schemeClr>
                </a:solidFill>
              </a:rPr>
              <a:t>Walk in Unity (4:1-16)</a:t>
            </a:r>
          </a:p>
          <a:p>
            <a:pPr marL="1028700" lvl="1" indent="-571500">
              <a:buFont typeface="+mj-lt"/>
              <a:buAutoNum type="alphaUcPeriod"/>
            </a:pPr>
            <a:r>
              <a:rPr lang="en-US" altLang="en-US" sz="3200" b="1" dirty="0">
                <a:solidFill>
                  <a:schemeClr val="accent4">
                    <a:lumMod val="60000"/>
                    <a:lumOff val="40000"/>
                  </a:schemeClr>
                </a:solidFill>
              </a:rPr>
              <a:t>Walk in Newness (4:17-32)</a:t>
            </a:r>
          </a:p>
          <a:p>
            <a:pPr marL="1028700" lvl="1" indent="-571500">
              <a:buFont typeface="+mj-lt"/>
              <a:buAutoNum type="alphaUcPeriod"/>
            </a:pPr>
            <a:r>
              <a:rPr lang="en-US" altLang="en-US" sz="3200" b="1" dirty="0">
                <a:solidFill>
                  <a:schemeClr val="accent4">
                    <a:lumMod val="60000"/>
                    <a:lumOff val="40000"/>
                  </a:schemeClr>
                </a:solidFill>
              </a:rPr>
              <a:t>Walk in Love (5:1-2)</a:t>
            </a:r>
          </a:p>
          <a:p>
            <a:pPr marL="1028700" lvl="1" indent="-571500">
              <a:buFont typeface="+mj-lt"/>
              <a:buAutoNum type="alphaUcPeriod"/>
            </a:pPr>
            <a:r>
              <a:rPr lang="en-US" altLang="en-US" sz="3200" b="1" dirty="0">
                <a:solidFill>
                  <a:schemeClr val="accent4">
                    <a:lumMod val="60000"/>
                    <a:lumOff val="40000"/>
                  </a:schemeClr>
                </a:solidFill>
              </a:rPr>
              <a:t>Walk in Light (5:3-14)</a:t>
            </a:r>
          </a:p>
          <a:p>
            <a:pPr marL="1028700" lvl="1" indent="-571500">
              <a:buFont typeface="+mj-lt"/>
              <a:buAutoNum type="alphaUcPeriod"/>
            </a:pPr>
            <a:r>
              <a:rPr lang="en-US" altLang="en-US" sz="3200" b="1" dirty="0">
                <a:solidFill>
                  <a:schemeClr val="accent4">
                    <a:lumMod val="60000"/>
                    <a:lumOff val="40000"/>
                  </a:schemeClr>
                </a:solidFill>
              </a:rPr>
              <a:t>Walk in Wisdom (5:15-17)</a:t>
            </a:r>
          </a:p>
          <a:p>
            <a:pPr marL="1028700" lvl="1" indent="-571500">
              <a:buFont typeface="+mj-lt"/>
              <a:buAutoNum type="alphaUcPeriod"/>
            </a:pPr>
            <a:r>
              <a:rPr lang="en-US" altLang="en-US" sz="3200" b="1" dirty="0">
                <a:solidFill>
                  <a:schemeClr val="accent4">
                    <a:lumMod val="60000"/>
                    <a:lumOff val="40000"/>
                  </a:schemeClr>
                </a:solidFill>
              </a:rPr>
              <a:t>Walk in the Spirit (5:18-21)</a:t>
            </a:r>
          </a:p>
          <a:p>
            <a:pPr marL="1028700" lvl="1" indent="-571500">
              <a:buFont typeface="+mj-lt"/>
              <a:buAutoNum type="alphaUcPeriod"/>
            </a:pPr>
            <a:r>
              <a:rPr lang="en-US" altLang="en-US" sz="3200" b="1" dirty="0">
                <a:solidFill>
                  <a:schemeClr val="accent4">
                    <a:lumMod val="60000"/>
                    <a:lumOff val="40000"/>
                  </a:schemeClr>
                </a:solidFill>
              </a:rPr>
              <a:t>Walk in Subjection and Love (5:22-33)</a:t>
            </a:r>
          </a:p>
          <a:p>
            <a:pPr marL="1028700" lvl="1" indent="-571500">
              <a:buFont typeface="+mj-lt"/>
              <a:buAutoNum type="alphaUcPeriod"/>
            </a:pPr>
            <a:r>
              <a:rPr lang="en-US" altLang="en-US" sz="3200" b="1" dirty="0">
                <a:solidFill>
                  <a:schemeClr val="accent4">
                    <a:lumMod val="60000"/>
                    <a:lumOff val="40000"/>
                  </a:schemeClr>
                </a:solidFill>
              </a:rPr>
              <a:t>Walk in Obedience (6:1-9)</a:t>
            </a:r>
          </a:p>
          <a:p>
            <a:pPr marL="1028700" lvl="1" indent="-571500">
              <a:buFont typeface="+mj-lt"/>
              <a:buAutoNum type="alphaUcPeriod"/>
            </a:pPr>
            <a:r>
              <a:rPr lang="en-US" altLang="en-US" sz="3200" b="1" dirty="0">
                <a:solidFill>
                  <a:schemeClr val="accent4">
                    <a:lumMod val="60000"/>
                    <a:lumOff val="40000"/>
                  </a:schemeClr>
                </a:solidFill>
              </a:rPr>
              <a:t>Walk in Warfare (6:10-20)</a:t>
            </a:r>
          </a:p>
          <a:p>
            <a:pPr marL="457200" lvl="1" indent="0">
              <a:buNone/>
            </a:pPr>
            <a:r>
              <a:rPr lang="en-US" altLang="en-US" sz="3200" b="1" dirty="0">
                <a:solidFill>
                  <a:schemeClr val="accent4">
                    <a:lumMod val="60000"/>
                    <a:lumOff val="40000"/>
                  </a:schemeClr>
                </a:solidFill>
              </a:rPr>
              <a:t>Closing Remarks (6:21-24)</a:t>
            </a:r>
          </a:p>
          <a:p>
            <a:pPr marL="0" indent="0" algn="r">
              <a:buNone/>
            </a:pPr>
            <a:r>
              <a:rPr lang="en-US" altLang="en-US" sz="2200" b="1" i="1" dirty="0">
                <a:solidFill>
                  <a:schemeClr val="bg1"/>
                </a:solidFill>
              </a:rPr>
              <a:t>Outline via Jeff Smith</a:t>
            </a:r>
          </a:p>
        </p:txBody>
      </p:sp>
    </p:spTree>
    <p:extLst>
      <p:ext uri="{BB962C8B-B14F-4D97-AF65-F5344CB8AC3E}">
        <p14:creationId xmlns:p14="http://schemas.microsoft.com/office/powerpoint/2010/main" val="4259381211"/>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94" y="175458"/>
            <a:ext cx="8420412" cy="993775"/>
          </a:xfrm>
        </p:spPr>
        <p:txBody>
          <a:bodyPr rtlCol="0">
            <a:normAutofit/>
          </a:bodyPr>
          <a:lstStyle/>
          <a:p>
            <a:pPr algn="ctr">
              <a:defRPr/>
            </a:pPr>
            <a:r>
              <a:rPr lang="en-US" sz="4500" b="1" dirty="0">
                <a:solidFill>
                  <a:schemeClr val="bg1"/>
                </a:solidFill>
              </a:rPr>
              <a:t>The Epistle to the Ephesians</a:t>
            </a:r>
          </a:p>
        </p:txBody>
      </p:sp>
      <p:sp>
        <p:nvSpPr>
          <p:cNvPr id="16386" name="Content Placeholder 2"/>
          <p:cNvSpPr>
            <a:spLocks noGrp="1"/>
          </p:cNvSpPr>
          <p:nvPr>
            <p:ph idx="1"/>
          </p:nvPr>
        </p:nvSpPr>
        <p:spPr>
          <a:xfrm>
            <a:off x="339777" y="1169233"/>
            <a:ext cx="11512446" cy="5688767"/>
          </a:xfrm>
        </p:spPr>
        <p:txBody>
          <a:bodyPr>
            <a:normAutofit fontScale="92500" lnSpcReduction="10000"/>
          </a:bodyPr>
          <a:lstStyle/>
          <a:p>
            <a:pPr marL="347663" indent="-347663">
              <a:buFont typeface="Wingdings" pitchFamily="2" charset="2"/>
              <a:buChar char="§"/>
            </a:pPr>
            <a:r>
              <a:rPr lang="en-US" altLang="en-US" sz="3600" b="1" dirty="0">
                <a:solidFill>
                  <a:schemeClr val="bg1"/>
                </a:solidFill>
              </a:rPr>
              <a:t>The City of Ephesus:</a:t>
            </a:r>
          </a:p>
          <a:p>
            <a:pPr marL="804863" lvl="1" indent="-347663">
              <a:buFont typeface="Wingdings" pitchFamily="2" charset="2"/>
              <a:buChar char="§"/>
            </a:pPr>
            <a:r>
              <a:rPr lang="en-US" altLang="en-US" sz="3200" b="1" i="1" dirty="0">
                <a:solidFill>
                  <a:schemeClr val="accent4">
                    <a:lumMod val="60000"/>
                    <a:lumOff val="40000"/>
                  </a:schemeClr>
                </a:solidFill>
              </a:rPr>
              <a:t>The ancient city was in the “upper country” (Acts 19:1) on the southwest coast of the Roman province of Asia.</a:t>
            </a:r>
          </a:p>
          <a:p>
            <a:pPr marL="804863" lvl="1" indent="-347663">
              <a:buFont typeface="Wingdings" pitchFamily="2" charset="2"/>
              <a:buChar char="§"/>
            </a:pPr>
            <a:r>
              <a:rPr lang="en-US" altLang="en-US" sz="3200" b="1" i="1" dirty="0">
                <a:solidFill>
                  <a:schemeClr val="accent4">
                    <a:lumMod val="60000"/>
                    <a:lumOff val="40000"/>
                  </a:schemeClr>
                </a:solidFill>
              </a:rPr>
              <a:t>As the “gateway to Asia,” it was located on the coast of the Aegean Sea at the mouth of the </a:t>
            </a:r>
            <a:r>
              <a:rPr lang="en-US" altLang="en-US" sz="3200" b="1" i="1" dirty="0" err="1">
                <a:solidFill>
                  <a:schemeClr val="accent4">
                    <a:lumMod val="60000"/>
                    <a:lumOff val="40000"/>
                  </a:schemeClr>
                </a:solidFill>
              </a:rPr>
              <a:t>Cayster</a:t>
            </a:r>
            <a:r>
              <a:rPr lang="en-US" altLang="en-US" sz="3200" b="1" i="1" dirty="0">
                <a:solidFill>
                  <a:schemeClr val="accent4">
                    <a:lumMod val="60000"/>
                    <a:lumOff val="40000"/>
                  </a:schemeClr>
                </a:solidFill>
              </a:rPr>
              <a:t> River and at the crossroads of two major highways running through western Asia.</a:t>
            </a:r>
          </a:p>
          <a:p>
            <a:pPr marL="347663" indent="-347663">
              <a:buFont typeface="Wingdings" pitchFamily="2" charset="2"/>
              <a:buChar char="§"/>
            </a:pPr>
            <a:r>
              <a:rPr lang="en-US" altLang="en-US" sz="3600" b="1" dirty="0">
                <a:solidFill>
                  <a:schemeClr val="bg1"/>
                </a:solidFill>
              </a:rPr>
              <a:t>Paul’s connection to Ephesus: </a:t>
            </a:r>
          </a:p>
          <a:p>
            <a:pPr marL="804863" lvl="1" indent="-347663">
              <a:buFont typeface="Wingdings" pitchFamily="2" charset="2"/>
              <a:buChar char="§"/>
            </a:pPr>
            <a:r>
              <a:rPr lang="en-US" altLang="en-US" sz="3200" b="1" i="1" dirty="0">
                <a:solidFill>
                  <a:schemeClr val="accent4">
                    <a:lumMod val="60000"/>
                    <a:lumOff val="40000"/>
                  </a:schemeClr>
                </a:solidFill>
              </a:rPr>
              <a:t>After visiting Ephesus briefly on his 2</a:t>
            </a:r>
            <a:r>
              <a:rPr lang="en-US" altLang="en-US" sz="3200" b="1" i="1" baseline="30000" dirty="0">
                <a:solidFill>
                  <a:schemeClr val="accent4">
                    <a:lumMod val="60000"/>
                    <a:lumOff val="40000"/>
                  </a:schemeClr>
                </a:solidFill>
              </a:rPr>
              <a:t>nd</a:t>
            </a:r>
            <a:r>
              <a:rPr lang="en-US" altLang="en-US" sz="3200" b="1" i="1" dirty="0">
                <a:solidFill>
                  <a:schemeClr val="accent4">
                    <a:lumMod val="60000"/>
                    <a:lumOff val="40000"/>
                  </a:schemeClr>
                </a:solidFill>
              </a:rPr>
              <a:t> journey (Acts 18:19-21), Paul worked with the church there for at least two years on his 3</a:t>
            </a:r>
            <a:r>
              <a:rPr lang="en-US" altLang="en-US" sz="3200" b="1" i="1" baseline="30000" dirty="0">
                <a:solidFill>
                  <a:schemeClr val="accent4">
                    <a:lumMod val="60000"/>
                    <a:lumOff val="40000"/>
                  </a:schemeClr>
                </a:solidFill>
              </a:rPr>
              <a:t>rd</a:t>
            </a:r>
            <a:r>
              <a:rPr lang="en-US" altLang="en-US" sz="3200" b="1" i="1" dirty="0">
                <a:solidFill>
                  <a:schemeClr val="accent4">
                    <a:lumMod val="60000"/>
                    <a:lumOff val="40000"/>
                  </a:schemeClr>
                </a:solidFill>
              </a:rPr>
              <a:t> journey.  </a:t>
            </a:r>
          </a:p>
          <a:p>
            <a:pPr marL="804863" lvl="1" indent="-347663">
              <a:buFont typeface="Wingdings" pitchFamily="2" charset="2"/>
              <a:buChar char="§"/>
            </a:pPr>
            <a:r>
              <a:rPr lang="en-US" altLang="en-US" sz="3200" b="1" i="1" dirty="0">
                <a:solidFill>
                  <a:schemeClr val="accent4">
                    <a:lumMod val="60000"/>
                    <a:lumOff val="40000"/>
                  </a:schemeClr>
                </a:solidFill>
              </a:rPr>
              <a:t>The strategic location of </a:t>
            </a:r>
            <a:r>
              <a:rPr lang="en-US" altLang="en-US" sz="3200" b="1" i="1">
                <a:solidFill>
                  <a:schemeClr val="accent4">
                    <a:lumMod val="60000"/>
                    <a:lumOff val="40000"/>
                  </a:schemeClr>
                </a:solidFill>
              </a:rPr>
              <a:t>Ephesus enabled </a:t>
            </a:r>
            <a:r>
              <a:rPr lang="en-US" altLang="en-US" sz="3200" b="1" i="1" dirty="0">
                <a:solidFill>
                  <a:schemeClr val="accent4">
                    <a:lumMod val="60000"/>
                    <a:lumOff val="40000"/>
                  </a:schemeClr>
                </a:solidFill>
              </a:rPr>
              <a:t>Paul to evangelize “all who dwelt in Asia” (Acts 19:10).</a:t>
            </a:r>
          </a:p>
          <a:p>
            <a:pPr marL="804863" lvl="1" indent="-347663">
              <a:buFont typeface="Wingdings" pitchFamily="2" charset="2"/>
              <a:buChar char="§"/>
            </a:pPr>
            <a:r>
              <a:rPr lang="en-US" altLang="en-US" sz="3200" b="1" i="1" dirty="0">
                <a:solidFill>
                  <a:schemeClr val="accent4">
                    <a:lumMod val="60000"/>
                    <a:lumOff val="40000"/>
                  </a:schemeClr>
                </a:solidFill>
              </a:rPr>
              <a:t>Paul later visited the Ephesian elders at Miletus (Acts 20:16-17).</a:t>
            </a:r>
            <a:endParaRPr lang="en-US" altLang="en-US" sz="2900" b="1" i="1" dirty="0">
              <a:solidFill>
                <a:srgbClr val="800000"/>
              </a:solidFill>
            </a:endParaRPr>
          </a:p>
        </p:txBody>
      </p:sp>
    </p:spTree>
    <p:extLst>
      <p:ext uri="{BB962C8B-B14F-4D97-AF65-F5344CB8AC3E}">
        <p14:creationId xmlns:p14="http://schemas.microsoft.com/office/powerpoint/2010/main" val="122891543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1000"/>
                                        <p:tgtEl>
                                          <p:spTgt spid="16386">
                                            <p:txEl>
                                              <p:pRg st="1" end="1"/>
                                            </p:txEl>
                                          </p:spTgt>
                                        </p:tgtEl>
                                      </p:cBhvr>
                                    </p:animEffect>
                                    <p:anim calcmode="lin" valueType="num">
                                      <p:cBhvr>
                                        <p:cTn id="13"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fade">
                                      <p:cBhvr>
                                        <p:cTn id="17" dur="1000"/>
                                        <p:tgtEl>
                                          <p:spTgt spid="16386">
                                            <p:txEl>
                                              <p:pRg st="2" end="2"/>
                                            </p:txEl>
                                          </p:spTgt>
                                        </p:tgtEl>
                                      </p:cBhvr>
                                    </p:animEffect>
                                    <p:anim calcmode="lin" valueType="num">
                                      <p:cBhvr>
                                        <p:cTn id="18"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386">
                                            <p:txEl>
                                              <p:pRg st="3" end="3"/>
                                            </p:txEl>
                                          </p:spTgt>
                                        </p:tgtEl>
                                        <p:attrNameLst>
                                          <p:attrName>style.visibility</p:attrName>
                                        </p:attrNameLst>
                                      </p:cBhvr>
                                      <p:to>
                                        <p:strVal val="visible"/>
                                      </p:to>
                                    </p:set>
                                    <p:animEffect transition="in" filter="fade">
                                      <p:cBhvr>
                                        <p:cTn id="24" dur="1000"/>
                                        <p:tgtEl>
                                          <p:spTgt spid="16386">
                                            <p:txEl>
                                              <p:pRg st="3" end="3"/>
                                            </p:txEl>
                                          </p:spTgt>
                                        </p:tgtEl>
                                      </p:cBhvr>
                                    </p:animEffect>
                                    <p:anim calcmode="lin" valueType="num">
                                      <p:cBhvr>
                                        <p:cTn id="25"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638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386">
                                            <p:txEl>
                                              <p:pRg st="4" end="4"/>
                                            </p:txEl>
                                          </p:spTgt>
                                        </p:tgtEl>
                                        <p:attrNameLst>
                                          <p:attrName>style.visibility</p:attrName>
                                        </p:attrNameLst>
                                      </p:cBhvr>
                                      <p:to>
                                        <p:strVal val="visible"/>
                                      </p:to>
                                    </p:set>
                                    <p:animEffect transition="in" filter="fade">
                                      <p:cBhvr>
                                        <p:cTn id="29" dur="1000"/>
                                        <p:tgtEl>
                                          <p:spTgt spid="16386">
                                            <p:txEl>
                                              <p:pRg st="4" end="4"/>
                                            </p:txEl>
                                          </p:spTgt>
                                        </p:tgtEl>
                                      </p:cBhvr>
                                    </p:animEffect>
                                    <p:anim calcmode="lin" valueType="num">
                                      <p:cBhvr>
                                        <p:cTn id="30"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386">
                                            <p:txEl>
                                              <p:pRg st="5" end="5"/>
                                            </p:txEl>
                                          </p:spTgt>
                                        </p:tgtEl>
                                        <p:attrNameLst>
                                          <p:attrName>style.visibility</p:attrName>
                                        </p:attrNameLst>
                                      </p:cBhvr>
                                      <p:to>
                                        <p:strVal val="visible"/>
                                      </p:to>
                                    </p:set>
                                    <p:animEffect transition="in" filter="fade">
                                      <p:cBhvr>
                                        <p:cTn id="34" dur="1000"/>
                                        <p:tgtEl>
                                          <p:spTgt spid="16386">
                                            <p:txEl>
                                              <p:pRg st="5" end="5"/>
                                            </p:txEl>
                                          </p:spTgt>
                                        </p:tgtEl>
                                      </p:cBhvr>
                                    </p:animEffect>
                                    <p:anim calcmode="lin" valueType="num">
                                      <p:cBhvr>
                                        <p:cTn id="35"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638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386">
                                            <p:txEl>
                                              <p:pRg st="6" end="6"/>
                                            </p:txEl>
                                          </p:spTgt>
                                        </p:tgtEl>
                                        <p:attrNameLst>
                                          <p:attrName>style.visibility</p:attrName>
                                        </p:attrNameLst>
                                      </p:cBhvr>
                                      <p:to>
                                        <p:strVal val="visible"/>
                                      </p:to>
                                    </p:set>
                                    <p:animEffect transition="in" filter="fade">
                                      <p:cBhvr>
                                        <p:cTn id="39" dur="1000"/>
                                        <p:tgtEl>
                                          <p:spTgt spid="16386">
                                            <p:txEl>
                                              <p:pRg st="6" end="6"/>
                                            </p:txEl>
                                          </p:spTgt>
                                        </p:tgtEl>
                                      </p:cBhvr>
                                    </p:animEffect>
                                    <p:anim calcmode="lin" valueType="num">
                                      <p:cBhvr>
                                        <p:cTn id="40"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638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C8F9B5E-BBE3-4D4C-8A32-80EF68496310}"/>
              </a:ext>
            </a:extLst>
          </p:cNvPr>
          <p:cNvSpPr txBox="1">
            <a:spLocks/>
          </p:cNvSpPr>
          <p:nvPr/>
        </p:nvSpPr>
        <p:spPr bwMode="auto">
          <a:xfrm>
            <a:off x="3506296" y="3412674"/>
            <a:ext cx="6780704" cy="2944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marR="0" lvl="0" indent="-347663" algn="l" defTabSz="914400" rtl="0" eaLnBrk="1" fontAlgn="base" latinLnBrk="0" hangingPunct="1">
              <a:lnSpc>
                <a:spcPct val="90000"/>
              </a:lnSpc>
              <a:spcBef>
                <a:spcPts val="1000"/>
              </a:spcBef>
              <a:spcAft>
                <a:spcPct val="0"/>
              </a:spcAft>
              <a:buClrTx/>
              <a:buSzTx/>
              <a:buFont typeface="Wingdings" pitchFamily="2" charset="2"/>
              <a:buChar char="§"/>
              <a:tabLst/>
              <a:defRPr/>
            </a:pPr>
            <a:r>
              <a:rPr kumimoji="0" lang="en-US" altLang="en-US" sz="3300" b="1" i="0" u="none" strike="noStrike" kern="1200" cap="none" spc="0" normalizeH="0" baseline="0" noProof="0">
                <a:ln>
                  <a:noFill/>
                </a:ln>
                <a:solidFill>
                  <a:prstClr val="black"/>
                </a:solidFill>
                <a:effectLst/>
                <a:uLnTx/>
                <a:uFillTx/>
                <a:latin typeface="Franklin Gothic Book" panose="020B0503020102020204"/>
                <a:ea typeface="+mn-ea"/>
                <a:cs typeface="+mn-cs"/>
              </a:rPr>
              <a:t>Where was Ephesus?</a:t>
            </a:r>
          </a:p>
          <a:p>
            <a:pPr marL="457200" marR="0" lvl="1" indent="0" algn="l" defTabSz="914400" rtl="0" eaLnBrk="1" fontAlgn="base" latinLnBrk="0" hangingPunct="1">
              <a:lnSpc>
                <a:spcPct val="90000"/>
              </a:lnSpc>
              <a:spcBef>
                <a:spcPts val="500"/>
              </a:spcBef>
              <a:spcAft>
                <a:spcPct val="0"/>
              </a:spcAft>
              <a:buClrTx/>
              <a:buSzTx/>
              <a:buFont typeface="Arial" charset="0"/>
              <a:buNone/>
              <a:tabLst/>
              <a:defRPr/>
            </a:pPr>
            <a:endParaRPr kumimoji="0" lang="en-US" altLang="en-US" sz="2900" b="1" i="1" u="none" strike="noStrike" kern="1200" cap="none" spc="0" normalizeH="0" baseline="0" noProof="0" dirty="0">
              <a:ln>
                <a:noFill/>
              </a:ln>
              <a:solidFill>
                <a:srgbClr val="800000"/>
              </a:solidFill>
              <a:effectLst/>
              <a:uLnTx/>
              <a:uFillTx/>
              <a:latin typeface="Franklin Gothic Book" panose="020B0503020102020204"/>
              <a:ea typeface="+mn-ea"/>
              <a:cs typeface="+mn-cs"/>
            </a:endParaRPr>
          </a:p>
        </p:txBody>
      </p:sp>
      <p:pic>
        <p:nvPicPr>
          <p:cNvPr id="9" name="Picture 2" descr="http://www.eastside-church.org/Material/Maps/Periods/PPT/23b%20Paul2.png">
            <a:extLst>
              <a:ext uri="{FF2B5EF4-FFF2-40B4-BE49-F238E27FC236}">
                <a16:creationId xmlns:a16="http://schemas.microsoft.com/office/drawing/2014/main" id="{F8F21CD3-E267-4CB6-BF1F-27947044FA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09" t="9500" r="2103" b="21210"/>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01565B-93DB-4AC9-8CF3-5742EB458DBF}"/>
              </a:ext>
            </a:extLst>
          </p:cNvPr>
          <p:cNvSpPr txBox="1"/>
          <p:nvPr/>
        </p:nvSpPr>
        <p:spPr>
          <a:xfrm>
            <a:off x="6550702" y="2967334"/>
            <a:ext cx="1334125" cy="461665"/>
          </a:xfrm>
          <a:prstGeom prst="rect">
            <a:avLst/>
          </a:prstGeom>
          <a:solidFill>
            <a:srgbClr val="FFFF00">
              <a:alpha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anklin Gothic Book" panose="020B0503020102020204"/>
                <a:ea typeface="+mn-ea"/>
                <a:cs typeface="+mn-cs"/>
              </a:rPr>
              <a:t>Ephesus</a:t>
            </a:r>
          </a:p>
        </p:txBody>
      </p:sp>
    </p:spTree>
    <p:extLst>
      <p:ext uri="{BB962C8B-B14F-4D97-AF65-F5344CB8AC3E}">
        <p14:creationId xmlns:p14="http://schemas.microsoft.com/office/powerpoint/2010/main" val="2942609107"/>
      </p:ext>
    </p:extLst>
  </p:cSld>
  <p:clrMapOvr>
    <a:masterClrMapping/>
  </p:clrMapOvr>
  <p:transition spd="slow">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eastside-church.org/Material/Maps/Periods/PPT/24a%20Paul3.png">
            <a:extLst>
              <a:ext uri="{FF2B5EF4-FFF2-40B4-BE49-F238E27FC236}">
                <a16:creationId xmlns:a16="http://schemas.microsoft.com/office/drawing/2014/main" id="{2B747340-0D02-4EB6-A21D-1E19066D9F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19" t="7919" r="2983" b="21040"/>
          <a:stretch/>
        </p:blipFill>
        <p:spPr bwMode="auto">
          <a:xfrm>
            <a:off x="-239844" y="-239843"/>
            <a:ext cx="12431843" cy="70978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C3919C8-EBFF-4CC2-BA20-BD492AAD7A5D}"/>
              </a:ext>
            </a:extLst>
          </p:cNvPr>
          <p:cNvPicPr>
            <a:picLocks noChangeAspect="1"/>
          </p:cNvPicPr>
          <p:nvPr/>
        </p:nvPicPr>
        <p:blipFill>
          <a:blip r:embed="rId4"/>
          <a:stretch>
            <a:fillRect/>
          </a:stretch>
        </p:blipFill>
        <p:spPr>
          <a:xfrm>
            <a:off x="6398485" y="2955982"/>
            <a:ext cx="1493649" cy="646232"/>
          </a:xfrm>
          <a:prstGeom prst="rect">
            <a:avLst/>
          </a:prstGeom>
        </p:spPr>
      </p:pic>
    </p:spTree>
    <p:extLst>
      <p:ext uri="{BB962C8B-B14F-4D97-AF65-F5344CB8AC3E}">
        <p14:creationId xmlns:p14="http://schemas.microsoft.com/office/powerpoint/2010/main" val="2015468101"/>
      </p:ext>
    </p:extLst>
  </p:cSld>
  <p:clrMapOvr>
    <a:masterClrMapping/>
  </p:clrMapOvr>
  <p:transition spd="slow">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6373427-76D1-4C9C-9D0A-B1FA74A75717}"/>
              </a:ext>
            </a:extLst>
          </p:cNvPr>
          <p:cNvSpPr>
            <a:spLocks noGrp="1" noChangeArrowheads="1"/>
          </p:cNvSpPr>
          <p:nvPr>
            <p:ph type="title"/>
          </p:nvPr>
        </p:nvSpPr>
        <p:spPr>
          <a:xfrm>
            <a:off x="0" y="0"/>
            <a:ext cx="5638800" cy="1371600"/>
          </a:xfrm>
          <a:noFill/>
        </p:spPr>
        <p:txBody>
          <a:bodyPr/>
          <a:lstStyle/>
          <a:p>
            <a:pPr algn="ctr"/>
            <a:r>
              <a:rPr lang="en-US" altLang="en-US" sz="3800" b="1" dirty="0">
                <a:solidFill>
                  <a:schemeClr val="bg1"/>
                </a:solidFill>
              </a:rPr>
              <a:t>The City of Ephesus</a:t>
            </a:r>
            <a:endParaRPr lang="en-US" altLang="en-US" sz="3800" b="1" i="1" dirty="0">
              <a:solidFill>
                <a:schemeClr val="bg1"/>
              </a:solidFill>
            </a:endParaRPr>
          </a:p>
        </p:txBody>
      </p:sp>
      <p:sp>
        <p:nvSpPr>
          <p:cNvPr id="29699" name="Rectangle 3">
            <a:extLst>
              <a:ext uri="{FF2B5EF4-FFF2-40B4-BE49-F238E27FC236}">
                <a16:creationId xmlns:a16="http://schemas.microsoft.com/office/drawing/2014/main" id="{9B12E692-96E2-4ACB-8911-F12F5416FEAA}"/>
              </a:ext>
            </a:extLst>
          </p:cNvPr>
          <p:cNvSpPr>
            <a:spLocks noGrp="1" noChangeArrowheads="1"/>
          </p:cNvSpPr>
          <p:nvPr>
            <p:ph type="body" idx="1"/>
          </p:nvPr>
        </p:nvSpPr>
        <p:spPr>
          <a:xfrm>
            <a:off x="0" y="1161738"/>
            <a:ext cx="5638800" cy="5696262"/>
          </a:xfrm>
          <a:noFill/>
        </p:spPr>
        <p:txBody>
          <a:bodyPr>
            <a:normAutofit/>
          </a:bodyPr>
          <a:lstStyle/>
          <a:p>
            <a:pPr marL="284163" indent="-284163">
              <a:lnSpc>
                <a:spcPct val="85000"/>
              </a:lnSpc>
              <a:spcBef>
                <a:spcPct val="15000"/>
              </a:spcBef>
              <a:buNone/>
              <a:tabLst>
                <a:tab pos="2968625" algn="l"/>
              </a:tabLst>
            </a:pPr>
            <a:r>
              <a:rPr lang="en-AU" altLang="en-US" sz="3600" dirty="0">
                <a:solidFill>
                  <a:schemeClr val="bg1"/>
                </a:solidFill>
              </a:rPr>
              <a:t>  </a:t>
            </a:r>
            <a:r>
              <a:rPr lang="en-AU" altLang="en-US" sz="4000" b="1" dirty="0">
                <a:solidFill>
                  <a:schemeClr val="bg1"/>
                </a:solidFill>
              </a:rPr>
              <a:t> </a:t>
            </a:r>
            <a:r>
              <a:rPr lang="en-AU" altLang="en-US" sz="3600" b="1" dirty="0">
                <a:solidFill>
                  <a:schemeClr val="bg1"/>
                </a:solidFill>
              </a:rPr>
              <a:t>Ephesus </a:t>
            </a:r>
            <a:r>
              <a:rPr lang="en-AU" altLang="en-US" sz="3200" dirty="0">
                <a:solidFill>
                  <a:schemeClr val="bg1"/>
                </a:solidFill>
              </a:rPr>
              <a:t>was an economic stronghold in Asia Minor and justified the title “supreme metropolis” of Asia.</a:t>
            </a:r>
            <a:r>
              <a:rPr lang="en-US" altLang="en-US" sz="3200" dirty="0">
                <a:solidFill>
                  <a:schemeClr val="bg1"/>
                </a:solidFill>
              </a:rPr>
              <a:t>  Scholars estimate the number of people living at Ephesus when Paul visited in 54 A.D. to have exceeded 250,000.  There is good historical evidence that John lived and taught in Ephesus in his later years.</a:t>
            </a:r>
          </a:p>
        </p:txBody>
      </p:sp>
      <p:pic>
        <p:nvPicPr>
          <p:cNvPr id="29700" name="Picture 4" descr="EphesusMap2">
            <a:extLst>
              <a:ext uri="{FF2B5EF4-FFF2-40B4-BE49-F238E27FC236}">
                <a16:creationId xmlns:a16="http://schemas.microsoft.com/office/drawing/2014/main" id="{E984CD0B-5985-4218-9D1D-AADB83EC8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932471"/>
            <a:ext cx="6553200" cy="889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SC02115">
            <a:extLst>
              <a:ext uri="{FF2B5EF4-FFF2-40B4-BE49-F238E27FC236}">
                <a16:creationId xmlns:a16="http://schemas.microsoft.com/office/drawing/2014/main" id="{4B2A83B1-AB69-448C-9248-83E5EFB8BEF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971800" y="-449704"/>
            <a:ext cx="9220200" cy="74013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F8CC0932-6EE5-423E-86FE-1A45D9BF7F2E}"/>
              </a:ext>
            </a:extLst>
          </p:cNvPr>
          <p:cNvSpPr txBox="1"/>
          <p:nvPr/>
        </p:nvSpPr>
        <p:spPr>
          <a:xfrm>
            <a:off x="269824" y="1890516"/>
            <a:ext cx="2413415" cy="3416320"/>
          </a:xfrm>
          <a:prstGeom prst="rect">
            <a:avLst/>
          </a:prstGeom>
          <a:noFill/>
        </p:spPr>
        <p:txBody>
          <a:bodyPr wrap="square" rtlCol="0">
            <a:spAutoFit/>
          </a:bodyPr>
          <a:lstStyle/>
          <a:p>
            <a:pPr algn="ctr"/>
            <a:r>
              <a:rPr lang="en-US" sz="3600" dirty="0">
                <a:solidFill>
                  <a:schemeClr val="bg1"/>
                </a:solidFill>
              </a:rPr>
              <a:t>The Theater at Ephesus seats   25,000 people.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12676</TotalTime>
  <Words>1991</Words>
  <Application>Microsoft Office PowerPoint</Application>
  <PresentationFormat>Widescreen</PresentationFormat>
  <Paragraphs>158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Constantia</vt:lpstr>
      <vt:lpstr>Franklin Gothic Book</vt:lpstr>
      <vt:lpstr>Wingdings</vt:lpstr>
      <vt:lpstr>Office Theme</vt:lpstr>
      <vt:lpstr>Studies in the Epistles</vt:lpstr>
      <vt:lpstr>The Epistle to the Ephesians</vt:lpstr>
      <vt:lpstr>Outline of Ephesians</vt:lpstr>
      <vt:lpstr>Outline of Ephesians</vt:lpstr>
      <vt:lpstr>The Epistle to the Ephesians</vt:lpstr>
      <vt:lpstr>PowerPoint Presentation</vt:lpstr>
      <vt:lpstr>PowerPoint Presentation</vt:lpstr>
      <vt:lpstr>The City of Ephesus</vt:lpstr>
      <vt:lpstr>PowerPoint Presentation</vt:lpstr>
      <vt:lpstr>PowerPoint Presentation</vt:lpstr>
      <vt:lpstr>The Agora or Marketplace at Ephesus</vt:lpstr>
      <vt:lpstr>The Epistle to the Ephesians</vt:lpstr>
      <vt:lpstr>The Christian’s Wealth in Christ</vt:lpstr>
      <vt:lpstr>The Christian’s Wealth in Christ</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336</cp:revision>
  <cp:lastPrinted>2022-02-23T17:10:46Z</cp:lastPrinted>
  <dcterms:created xsi:type="dcterms:W3CDTF">2021-08-25T18:02:30Z</dcterms:created>
  <dcterms:modified xsi:type="dcterms:W3CDTF">2022-02-23T21:39:24Z</dcterms:modified>
</cp:coreProperties>
</file>