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handoutMasterIdLst>
    <p:handoutMasterId r:id="rId16"/>
  </p:handoutMasterIdLst>
  <p:sldIdLst>
    <p:sldId id="257" r:id="rId2"/>
    <p:sldId id="272" r:id="rId3"/>
    <p:sldId id="273" r:id="rId4"/>
    <p:sldId id="270" r:id="rId5"/>
    <p:sldId id="269" r:id="rId6"/>
    <p:sldId id="274" r:id="rId7"/>
    <p:sldId id="268" r:id="rId8"/>
    <p:sldId id="259" r:id="rId9"/>
    <p:sldId id="260" r:id="rId10"/>
    <p:sldId id="261" r:id="rId11"/>
    <p:sldId id="262" r:id="rId12"/>
    <p:sldId id="271" r:id="rId13"/>
    <p:sldId id="263" r:id="rId14"/>
    <p:sldId id="267"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671D"/>
    <a:srgbClr val="D6DCE5"/>
    <a:srgbClr val="FFF2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F5930E6-2EB0-456C-8BBD-20D30D326987}" v="155" dt="2023-07-26T22:27:05.73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0" autoAdjust="0"/>
    <p:restoredTop sz="94728" autoAdjust="0"/>
  </p:normalViewPr>
  <p:slideViewPr>
    <p:cSldViewPr>
      <p:cViewPr varScale="1">
        <p:scale>
          <a:sx n="98" d="100"/>
          <a:sy n="98" d="100"/>
        </p:scale>
        <p:origin x="1896"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50179"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50180"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50181"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36A71130-8E1B-4F96-981C-9F86356F49BA}"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B06BB3F0-91A6-4515-80C6-C8DAE04A4D8B}" type="slidenum">
              <a:rPr lang="en-US" altLang="en-US" smtClean="0"/>
              <a:pPr/>
              <a:t>‹#›</a:t>
            </a:fld>
            <a:endParaRPr lang="en-US" altLang="en-US"/>
          </a:p>
        </p:txBody>
      </p:sp>
    </p:spTree>
    <p:extLst>
      <p:ext uri="{BB962C8B-B14F-4D97-AF65-F5344CB8AC3E}">
        <p14:creationId xmlns:p14="http://schemas.microsoft.com/office/powerpoint/2010/main" val="26272504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9DE34B83-7F26-4758-AA08-2065C58D8989}" type="slidenum">
              <a:rPr lang="en-US" altLang="en-US" smtClean="0"/>
              <a:pPr/>
              <a:t>‹#›</a:t>
            </a:fld>
            <a:endParaRPr lang="en-US" altLang="en-US"/>
          </a:p>
        </p:txBody>
      </p:sp>
    </p:spTree>
    <p:extLst>
      <p:ext uri="{BB962C8B-B14F-4D97-AF65-F5344CB8AC3E}">
        <p14:creationId xmlns:p14="http://schemas.microsoft.com/office/powerpoint/2010/main" val="34324513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A597DCD9-00BC-459D-878B-A9E85103CE99}" type="slidenum">
              <a:rPr lang="en-US" altLang="en-US" smtClean="0"/>
              <a:pPr/>
              <a:t>‹#›</a:t>
            </a:fld>
            <a:endParaRPr lang="en-US" altLang="en-US"/>
          </a:p>
        </p:txBody>
      </p:sp>
    </p:spTree>
    <p:extLst>
      <p:ext uri="{BB962C8B-B14F-4D97-AF65-F5344CB8AC3E}">
        <p14:creationId xmlns:p14="http://schemas.microsoft.com/office/powerpoint/2010/main" val="11297957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B9CC288E-A146-4A86-84D6-52BB82EE0E3D}" type="slidenum">
              <a:rPr lang="en-US" altLang="en-US" smtClean="0"/>
              <a:pPr/>
              <a:t>‹#›</a:t>
            </a:fld>
            <a:endParaRPr lang="en-US" altLang="en-US"/>
          </a:p>
        </p:txBody>
      </p:sp>
    </p:spTree>
    <p:extLst>
      <p:ext uri="{BB962C8B-B14F-4D97-AF65-F5344CB8AC3E}">
        <p14:creationId xmlns:p14="http://schemas.microsoft.com/office/powerpoint/2010/main" val="31914436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413E5B8E-93CA-4E9F-9BAA-16CA0D5204CD}" type="slidenum">
              <a:rPr lang="en-US" altLang="en-US" smtClean="0"/>
              <a:pPr/>
              <a:t>‹#›</a:t>
            </a:fld>
            <a:endParaRPr lang="en-US" altLang="en-US"/>
          </a:p>
        </p:txBody>
      </p:sp>
    </p:spTree>
    <p:extLst>
      <p:ext uri="{BB962C8B-B14F-4D97-AF65-F5344CB8AC3E}">
        <p14:creationId xmlns:p14="http://schemas.microsoft.com/office/powerpoint/2010/main" val="4544445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ACE46ED3-100C-4A79-88A7-8197B403F520}" type="slidenum">
              <a:rPr lang="en-US" altLang="en-US" smtClean="0"/>
              <a:pPr/>
              <a:t>‹#›</a:t>
            </a:fld>
            <a:endParaRPr lang="en-US" altLang="en-US"/>
          </a:p>
        </p:txBody>
      </p:sp>
    </p:spTree>
    <p:extLst>
      <p:ext uri="{BB962C8B-B14F-4D97-AF65-F5344CB8AC3E}">
        <p14:creationId xmlns:p14="http://schemas.microsoft.com/office/powerpoint/2010/main" val="16258974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ltLang="en-US"/>
          </a:p>
        </p:txBody>
      </p:sp>
      <p:sp>
        <p:nvSpPr>
          <p:cNvPr id="8" name="Footer Placeholder 7"/>
          <p:cNvSpPr>
            <a:spLocks noGrp="1"/>
          </p:cNvSpPr>
          <p:nvPr>
            <p:ph type="ftr" sz="quarter" idx="11"/>
          </p:nvPr>
        </p:nvSpPr>
        <p:spPr/>
        <p:txBody>
          <a:bodyPr/>
          <a:lstStyle/>
          <a:p>
            <a:endParaRPr lang="en-US" altLang="en-US"/>
          </a:p>
        </p:txBody>
      </p:sp>
      <p:sp>
        <p:nvSpPr>
          <p:cNvPr id="9" name="Slide Number Placeholder 8"/>
          <p:cNvSpPr>
            <a:spLocks noGrp="1"/>
          </p:cNvSpPr>
          <p:nvPr>
            <p:ph type="sldNum" sz="quarter" idx="12"/>
          </p:nvPr>
        </p:nvSpPr>
        <p:spPr/>
        <p:txBody>
          <a:bodyPr/>
          <a:lstStyle/>
          <a:p>
            <a:fld id="{41251F82-33F3-4FB0-9651-9A9F0E8E325E}" type="slidenum">
              <a:rPr lang="en-US" altLang="en-US" smtClean="0"/>
              <a:pPr/>
              <a:t>‹#›</a:t>
            </a:fld>
            <a:endParaRPr lang="en-US" altLang="en-US"/>
          </a:p>
        </p:txBody>
      </p:sp>
    </p:spTree>
    <p:extLst>
      <p:ext uri="{BB962C8B-B14F-4D97-AF65-F5344CB8AC3E}">
        <p14:creationId xmlns:p14="http://schemas.microsoft.com/office/powerpoint/2010/main" val="29166629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AC3C2422-E806-4034-AAA3-B3AFF957BAF3}" type="slidenum">
              <a:rPr lang="en-US" altLang="en-US" smtClean="0"/>
              <a:pPr/>
              <a:t>‹#›</a:t>
            </a:fld>
            <a:endParaRPr lang="en-US" altLang="en-US"/>
          </a:p>
        </p:txBody>
      </p:sp>
    </p:spTree>
    <p:extLst>
      <p:ext uri="{BB962C8B-B14F-4D97-AF65-F5344CB8AC3E}">
        <p14:creationId xmlns:p14="http://schemas.microsoft.com/office/powerpoint/2010/main" val="31449502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a:p>
        </p:txBody>
      </p:sp>
      <p:sp>
        <p:nvSpPr>
          <p:cNvPr id="3" name="Footer Placeholder 2"/>
          <p:cNvSpPr>
            <a:spLocks noGrp="1"/>
          </p:cNvSpPr>
          <p:nvPr>
            <p:ph type="ftr" sz="quarter" idx="11"/>
          </p:nvPr>
        </p:nvSpPr>
        <p:spPr/>
        <p:txBody>
          <a:bodyPr/>
          <a:lstStyle/>
          <a:p>
            <a:endParaRPr lang="en-US" altLang="en-US"/>
          </a:p>
        </p:txBody>
      </p:sp>
      <p:sp>
        <p:nvSpPr>
          <p:cNvPr id="4" name="Slide Number Placeholder 3"/>
          <p:cNvSpPr>
            <a:spLocks noGrp="1"/>
          </p:cNvSpPr>
          <p:nvPr>
            <p:ph type="sldNum" sz="quarter" idx="12"/>
          </p:nvPr>
        </p:nvSpPr>
        <p:spPr/>
        <p:txBody>
          <a:bodyPr/>
          <a:lstStyle/>
          <a:p>
            <a:fld id="{B3FE88CE-BCAB-49A0-BC2A-784641A2E8F8}" type="slidenum">
              <a:rPr lang="en-US" altLang="en-US" smtClean="0"/>
              <a:pPr/>
              <a:t>‹#›</a:t>
            </a:fld>
            <a:endParaRPr lang="en-US" altLang="en-US"/>
          </a:p>
        </p:txBody>
      </p:sp>
    </p:spTree>
    <p:extLst>
      <p:ext uri="{BB962C8B-B14F-4D97-AF65-F5344CB8AC3E}">
        <p14:creationId xmlns:p14="http://schemas.microsoft.com/office/powerpoint/2010/main" val="41154551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686FD02F-6F66-4D21-89FB-D914D8F7E735}" type="slidenum">
              <a:rPr lang="en-US" altLang="en-US" smtClean="0"/>
              <a:pPr/>
              <a:t>‹#›</a:t>
            </a:fld>
            <a:endParaRPr lang="en-US" altLang="en-US"/>
          </a:p>
        </p:txBody>
      </p:sp>
    </p:spTree>
    <p:extLst>
      <p:ext uri="{BB962C8B-B14F-4D97-AF65-F5344CB8AC3E}">
        <p14:creationId xmlns:p14="http://schemas.microsoft.com/office/powerpoint/2010/main" val="21935154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CD913F23-CE88-486C-A17F-FF7CB3942E3E}" type="slidenum">
              <a:rPr lang="en-US" altLang="en-US" smtClean="0"/>
              <a:pPr/>
              <a:t>‹#›</a:t>
            </a:fld>
            <a:endParaRPr lang="en-US" altLang="en-US"/>
          </a:p>
        </p:txBody>
      </p:sp>
    </p:spTree>
    <p:extLst>
      <p:ext uri="{BB962C8B-B14F-4D97-AF65-F5344CB8AC3E}">
        <p14:creationId xmlns:p14="http://schemas.microsoft.com/office/powerpoint/2010/main" val="7380380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50000"/>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F4BE94-C314-4C23-AF96-C7AFFF1B0867}" type="slidenum">
              <a:rPr lang="en-US" altLang="en-US" smtClean="0"/>
              <a:pPr/>
              <a:t>‹#›</a:t>
            </a:fld>
            <a:endParaRPr lang="en-US" altLang="en-US"/>
          </a:p>
        </p:txBody>
      </p:sp>
    </p:spTree>
    <p:extLst>
      <p:ext uri="{BB962C8B-B14F-4D97-AF65-F5344CB8AC3E}">
        <p14:creationId xmlns:p14="http://schemas.microsoft.com/office/powerpoint/2010/main" val="1506617863"/>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8" name="Rectangle 6"/>
          <p:cNvSpPr>
            <a:spLocks noGrp="1" noRot="1" noChangeArrowheads="1"/>
          </p:cNvSpPr>
          <p:nvPr>
            <p:ph type="title"/>
          </p:nvPr>
        </p:nvSpPr>
        <p:spPr>
          <a:xfrm>
            <a:off x="-1524000" y="152400"/>
            <a:ext cx="12192000" cy="1143000"/>
          </a:xfrm>
        </p:spPr>
        <p:txBody>
          <a:bodyPr>
            <a:normAutofit fontScale="90000"/>
          </a:bodyPr>
          <a:lstStyle/>
          <a:p>
            <a:pPr algn="ctr"/>
            <a:br>
              <a:rPr lang="en-US" altLang="en-US" b="1" dirty="0">
                <a:effectLst>
                  <a:outerShdw blurRad="38100" dist="38100" dir="2700000" algn="tl">
                    <a:srgbClr val="C0C0C0"/>
                  </a:outerShdw>
                </a:effectLst>
              </a:rPr>
            </a:br>
            <a:r>
              <a:rPr lang="en-US" altLang="en-US" b="1" dirty="0">
                <a:effectLst>
                  <a:outerShdw blurRad="38100" dist="38100" dir="2700000" algn="tl">
                    <a:srgbClr val="C0C0C0"/>
                  </a:outerShdw>
                </a:effectLst>
              </a:rPr>
              <a:t>In the Days When Judges Ruled</a:t>
            </a:r>
            <a:br>
              <a:rPr lang="en-US" altLang="en-US" b="1" dirty="0">
                <a:effectLst>
                  <a:outerShdw blurRad="38100" dist="38100" dir="2700000" algn="tl">
                    <a:srgbClr val="C0C0C0"/>
                  </a:outerShdw>
                </a:effectLst>
              </a:rPr>
            </a:br>
            <a:br>
              <a:rPr lang="en-US" altLang="en-US" b="1" dirty="0">
                <a:effectLst>
                  <a:outerShdw blurRad="38100" dist="38100" dir="2700000" algn="tl">
                    <a:srgbClr val="C0C0C0"/>
                  </a:outerShdw>
                </a:effectLst>
              </a:rPr>
            </a:br>
            <a:r>
              <a:rPr lang="en-US" altLang="en-US" b="1" dirty="0">
                <a:effectLst>
                  <a:outerShdw blurRad="38100" dist="38100" dir="2700000" algn="tl">
                    <a:srgbClr val="C0C0C0"/>
                  </a:outerShdw>
                </a:effectLst>
              </a:rPr>
              <a:t>Ruth 1-2</a:t>
            </a:r>
          </a:p>
        </p:txBody>
      </p:sp>
    </p:spTree>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Rot="1" noChangeArrowheads="1"/>
          </p:cNvSpPr>
          <p:nvPr>
            <p:ph type="title"/>
          </p:nvPr>
        </p:nvSpPr>
        <p:spPr>
          <a:xfrm>
            <a:off x="228600" y="365126"/>
            <a:ext cx="8534400" cy="1325563"/>
          </a:xfrm>
        </p:spPr>
        <p:txBody>
          <a:bodyPr/>
          <a:lstStyle/>
          <a:p>
            <a:r>
              <a:rPr lang="en-US" altLang="en-US" b="1" dirty="0">
                <a:solidFill>
                  <a:srgbClr val="C00000"/>
                </a:solidFill>
                <a:effectLst>
                  <a:outerShdw blurRad="38100" dist="38100" dir="2700000" algn="tl">
                    <a:srgbClr val="C0C0C0"/>
                  </a:outerShdw>
                </a:effectLst>
                <a:latin typeface="+mn-lt"/>
              </a:rPr>
              <a:t>Responsibility And </a:t>
            </a:r>
            <a:r>
              <a:rPr lang="en-US" altLang="en-US" b="1" dirty="0" err="1">
                <a:solidFill>
                  <a:srgbClr val="C00000"/>
                </a:solidFill>
                <a:effectLst>
                  <a:outerShdw blurRad="38100" dist="38100" dir="2700000" algn="tl">
                    <a:srgbClr val="C0C0C0"/>
                  </a:outerShdw>
                </a:effectLst>
                <a:latin typeface="+mn-lt"/>
              </a:rPr>
              <a:t>Loyality</a:t>
            </a:r>
            <a:r>
              <a:rPr lang="en-US" altLang="en-US" b="1" dirty="0">
                <a:solidFill>
                  <a:srgbClr val="C00000"/>
                </a:solidFill>
                <a:effectLst>
                  <a:outerShdw blurRad="38100" dist="38100" dir="2700000" algn="tl">
                    <a:srgbClr val="C0C0C0"/>
                  </a:outerShdw>
                </a:effectLst>
                <a:latin typeface="+mn-lt"/>
              </a:rPr>
              <a:t> To Work</a:t>
            </a:r>
          </a:p>
        </p:txBody>
      </p:sp>
      <p:sp>
        <p:nvSpPr>
          <p:cNvPr id="15363" name="Rectangle 3"/>
          <p:cNvSpPr>
            <a:spLocks noGrp="1" noChangeArrowheads="1"/>
          </p:cNvSpPr>
          <p:nvPr>
            <p:ph idx="1"/>
          </p:nvPr>
        </p:nvSpPr>
        <p:spPr>
          <a:xfrm>
            <a:off x="76200" y="1825629"/>
            <a:ext cx="9067800" cy="4879975"/>
          </a:xfrm>
        </p:spPr>
        <p:txBody>
          <a:bodyPr>
            <a:normAutofit fontScale="92500"/>
          </a:bodyPr>
          <a:lstStyle/>
          <a:p>
            <a:pPr marL="0" indent="0">
              <a:buNone/>
            </a:pPr>
            <a:r>
              <a:rPr lang="en-US" altLang="en-US" sz="3600" b="1" dirty="0">
                <a:effectLst>
                  <a:outerShdw blurRad="38100" dist="38100" dir="2700000" algn="tl">
                    <a:srgbClr val="C0C0C0"/>
                  </a:outerShdw>
                </a:effectLst>
              </a:rPr>
              <a:t>And Ruth the Moabite said to Naomi, “Let me go to the field and glean among the ears of grain after him in whose sight I shall find favor.” And she said to her, “Go, my daughter.”</a:t>
            </a:r>
            <a:r>
              <a:rPr lang="en-US" altLang="en-US" sz="3600" dirty="0">
                <a:effectLst>
                  <a:outerShdw blurRad="38100" dist="38100" dir="2700000" algn="tl">
                    <a:srgbClr val="C0C0C0"/>
                  </a:outerShdw>
                </a:effectLst>
              </a:rPr>
              <a:t> </a:t>
            </a:r>
            <a:r>
              <a:rPr lang="en-US" altLang="en-US" sz="3600" b="1" dirty="0">
                <a:effectLst>
                  <a:outerShdw blurRad="38100" dist="38100" dir="2700000" algn="tl">
                    <a:srgbClr val="C0C0C0"/>
                  </a:outerShdw>
                </a:effectLst>
              </a:rPr>
              <a:t>Ruth 2:2</a:t>
            </a:r>
          </a:p>
          <a:p>
            <a:pPr marL="0" indent="0">
              <a:buNone/>
            </a:pPr>
            <a:endParaRPr lang="en-US" altLang="en-US" sz="3600" b="1" dirty="0">
              <a:effectLst>
                <a:outerShdw blurRad="38100" dist="38100" dir="2700000" algn="tl">
                  <a:srgbClr val="C0C0C0"/>
                </a:outerShdw>
              </a:effectLst>
            </a:endParaRPr>
          </a:p>
          <a:p>
            <a:pPr marL="0" indent="0">
              <a:buNone/>
            </a:pPr>
            <a:r>
              <a:rPr lang="en-US" altLang="en-US" sz="3600" b="1" dirty="0">
                <a:effectLst>
                  <a:outerShdw blurRad="38100" dist="38100" dir="2700000" algn="tl">
                    <a:srgbClr val="C0C0C0"/>
                  </a:outerShdw>
                </a:effectLst>
              </a:rPr>
              <a:t>She said, ‘Please let me glean and gather among the sheaves after the reapers.’ So she came, and she has continued from early morning until now, except for a short rest.” </a:t>
            </a:r>
            <a:r>
              <a:rPr lang="en-US" altLang="en-US" sz="3600" dirty="0">
                <a:effectLst>
                  <a:outerShdw blurRad="38100" dist="38100" dir="2700000" algn="tl">
                    <a:srgbClr val="C0C0C0"/>
                  </a:outerShdw>
                </a:effectLst>
              </a:rPr>
              <a:t> </a:t>
            </a:r>
            <a:r>
              <a:rPr lang="en-US" altLang="en-US" sz="3600" b="1" dirty="0">
                <a:effectLst>
                  <a:outerShdw blurRad="38100" dist="38100" dir="2700000" algn="tl">
                    <a:srgbClr val="C0C0C0"/>
                  </a:outerShdw>
                </a:effectLst>
              </a:rPr>
              <a:t>Ruth 2:7</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5363">
                                            <p:txEl>
                                              <p:pRg st="2" end="2"/>
                                            </p:txEl>
                                          </p:spTgt>
                                        </p:tgtEl>
                                        <p:attrNameLst>
                                          <p:attrName>style.visibility</p:attrName>
                                        </p:attrNameLst>
                                      </p:cBhvr>
                                      <p:to>
                                        <p:strVal val="visible"/>
                                      </p:to>
                                    </p:set>
                                    <p:animEffect transition="in" filter="fade">
                                      <p:cBhvr>
                                        <p:cTn id="11" dur="500"/>
                                        <p:tgtEl>
                                          <p:spTgt spid="1536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Rot="1" noChangeArrowheads="1"/>
          </p:cNvSpPr>
          <p:nvPr>
            <p:ph type="title"/>
          </p:nvPr>
        </p:nvSpPr>
        <p:spPr>
          <a:xfrm>
            <a:off x="838200" y="38095"/>
            <a:ext cx="8534400" cy="1325563"/>
          </a:xfrm>
        </p:spPr>
        <p:txBody>
          <a:bodyPr/>
          <a:lstStyle/>
          <a:p>
            <a:r>
              <a:rPr lang="en-US" altLang="en-US" b="1" dirty="0">
                <a:solidFill>
                  <a:srgbClr val="C00000"/>
                </a:solidFill>
                <a:effectLst>
                  <a:outerShdw blurRad="38100" dist="38100" dir="2700000" algn="tl">
                    <a:srgbClr val="C0C0C0"/>
                  </a:outerShdw>
                </a:effectLst>
                <a:latin typeface="+mn-lt"/>
              </a:rPr>
              <a:t>How to Give Help</a:t>
            </a:r>
          </a:p>
        </p:txBody>
      </p:sp>
      <p:sp>
        <p:nvSpPr>
          <p:cNvPr id="16387" name="Rectangle 3"/>
          <p:cNvSpPr>
            <a:spLocks noGrp="1" noChangeArrowheads="1"/>
          </p:cNvSpPr>
          <p:nvPr>
            <p:ph idx="1"/>
          </p:nvPr>
        </p:nvSpPr>
        <p:spPr>
          <a:xfrm>
            <a:off x="76199" y="1143003"/>
            <a:ext cx="9067801" cy="6172197"/>
          </a:xfrm>
        </p:spPr>
        <p:txBody>
          <a:bodyPr>
            <a:noAutofit/>
          </a:bodyPr>
          <a:lstStyle/>
          <a:p>
            <a:r>
              <a:rPr lang="en-US" b="1" dirty="0"/>
              <a:t>Then Boaz said to Ruth, “You will listen, my daughter, will you not? Do not go to glean in another field, nor go from here, but stay close by my young women. Let your eyes be on the field which they reap, and go after them. Have I not commanded the young men not to touch you? And when you are thirsty, go to the vessels and drink from what the young men have drawn.” Ruth 2:8-9</a:t>
            </a:r>
            <a:endParaRPr lang="en-US" altLang="en-US" sz="1600" b="1" dirty="0">
              <a:effectLst>
                <a:outerShdw blurRad="38100" dist="38100" dir="2700000" algn="tl">
                  <a:srgbClr val="C0C0C0"/>
                </a:outerShdw>
              </a:effectLst>
            </a:endParaRPr>
          </a:p>
          <a:p>
            <a:pPr>
              <a:lnSpc>
                <a:spcPct val="90000"/>
              </a:lnSpc>
            </a:pPr>
            <a:endParaRPr lang="en-US" altLang="en-US" sz="800" b="1" dirty="0">
              <a:effectLst>
                <a:outerShdw blurRad="38100" dist="38100" dir="2700000" algn="tl">
                  <a:srgbClr val="C0C0C0"/>
                </a:outerShdw>
              </a:effectLst>
            </a:endParaRPr>
          </a:p>
          <a:p>
            <a:r>
              <a:rPr lang="en-US" b="1" dirty="0"/>
              <a:t>And Boaz answered and said to her, “It has been fully reported to me, all that you have done for your mother-in-law since the death of your husband, and how you have left your father and your mother and the land of your birth, and have come to a people whom you did not know before. (v. 11)</a:t>
            </a:r>
            <a:endParaRPr lang="en-US" altLang="en-US" b="1" dirty="0">
              <a:effectLst>
                <a:outerShdw blurRad="38100" dist="38100" dir="2700000" algn="tl">
                  <a:srgbClr val="C0C0C0"/>
                </a:outerShdw>
              </a:effectLst>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Effect transition="in" filter="fade">
                                      <p:cBhvr>
                                        <p:cTn id="7" dur="500"/>
                                        <p:tgtEl>
                                          <p:spTgt spid="163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387">
                                            <p:txEl>
                                              <p:pRg st="2" end="2"/>
                                            </p:txEl>
                                          </p:spTgt>
                                        </p:tgtEl>
                                        <p:attrNameLst>
                                          <p:attrName>style.visibility</p:attrName>
                                        </p:attrNameLst>
                                      </p:cBhvr>
                                      <p:to>
                                        <p:strVal val="visible"/>
                                      </p:to>
                                    </p:set>
                                    <p:animEffect transition="in" filter="fade">
                                      <p:cBhvr>
                                        <p:cTn id="12" dur="500"/>
                                        <p:tgtEl>
                                          <p:spTgt spid="1638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Rot="1" noChangeArrowheads="1"/>
          </p:cNvSpPr>
          <p:nvPr>
            <p:ph type="title"/>
          </p:nvPr>
        </p:nvSpPr>
        <p:spPr>
          <a:xfrm>
            <a:off x="381000" y="198440"/>
            <a:ext cx="8686800" cy="1020760"/>
          </a:xfrm>
        </p:spPr>
        <p:txBody>
          <a:bodyPr/>
          <a:lstStyle/>
          <a:p>
            <a:r>
              <a:rPr lang="en-US" altLang="en-US" b="1" dirty="0">
                <a:solidFill>
                  <a:srgbClr val="C00000"/>
                </a:solidFill>
                <a:effectLst>
                  <a:outerShdw blurRad="38100" dist="38100" dir="2700000" algn="tl">
                    <a:srgbClr val="C0C0C0"/>
                  </a:outerShdw>
                </a:effectLst>
                <a:latin typeface="+mn-lt"/>
              </a:rPr>
              <a:t>How to Accept Help</a:t>
            </a:r>
          </a:p>
        </p:txBody>
      </p:sp>
      <p:sp>
        <p:nvSpPr>
          <p:cNvPr id="16387" name="Rectangle 3"/>
          <p:cNvSpPr>
            <a:spLocks noGrp="1" noChangeArrowheads="1"/>
          </p:cNvSpPr>
          <p:nvPr>
            <p:ph idx="1"/>
          </p:nvPr>
        </p:nvSpPr>
        <p:spPr>
          <a:xfrm>
            <a:off x="0" y="1219200"/>
            <a:ext cx="8915400" cy="5562599"/>
          </a:xfrm>
        </p:spPr>
        <p:txBody>
          <a:bodyPr>
            <a:noAutofit/>
          </a:bodyPr>
          <a:lstStyle/>
          <a:p>
            <a:pPr>
              <a:lnSpc>
                <a:spcPct val="90000"/>
              </a:lnSpc>
            </a:pPr>
            <a:r>
              <a:rPr lang="en-US" altLang="en-US" sz="3200" b="1" dirty="0">
                <a:effectLst>
                  <a:outerShdw blurRad="38100" dist="38100" dir="2700000" algn="tl">
                    <a:srgbClr val="C0C0C0"/>
                  </a:outerShdw>
                </a:effectLst>
              </a:rPr>
              <a:t>Then she fell on her face, bowing to the ground, and said to him, “Why have I found favor in your eyes, that you should take notice of me, since I am a foreigner?”</a:t>
            </a:r>
            <a:r>
              <a:rPr lang="en-US" altLang="en-US" sz="3200" dirty="0">
                <a:effectLst>
                  <a:outerShdw blurRad="38100" dist="38100" dir="2700000" algn="tl">
                    <a:srgbClr val="C0C0C0"/>
                  </a:outerShdw>
                </a:effectLst>
              </a:rPr>
              <a:t> </a:t>
            </a:r>
            <a:r>
              <a:rPr lang="en-US" altLang="en-US" sz="3200" b="1" dirty="0">
                <a:effectLst>
                  <a:outerShdw blurRad="38100" dist="38100" dir="2700000" algn="tl">
                    <a:srgbClr val="C0C0C0"/>
                  </a:outerShdw>
                </a:effectLst>
              </a:rPr>
              <a:t>Ruth 2:10</a:t>
            </a:r>
          </a:p>
          <a:p>
            <a:pPr>
              <a:lnSpc>
                <a:spcPct val="90000"/>
              </a:lnSpc>
            </a:pPr>
            <a:endParaRPr lang="en-US" altLang="en-US" sz="800" b="1" dirty="0">
              <a:effectLst>
                <a:outerShdw blurRad="38100" dist="38100" dir="2700000" algn="tl">
                  <a:srgbClr val="C0C0C0"/>
                </a:outerShdw>
              </a:effectLst>
            </a:endParaRPr>
          </a:p>
          <a:p>
            <a:pPr>
              <a:lnSpc>
                <a:spcPct val="90000"/>
              </a:lnSpc>
            </a:pPr>
            <a:r>
              <a:rPr lang="en-US" altLang="en-US" sz="3200" b="1" dirty="0">
                <a:effectLst>
                  <a:outerShdw blurRad="38100" dist="38100" dir="2700000" algn="tl">
                    <a:srgbClr val="C0C0C0"/>
                  </a:outerShdw>
                </a:effectLst>
              </a:rPr>
              <a:t>Then she said, “I have found favor in your eyes, my lord, for you have comforted me and spoken kindly to your servant, though I am not one of your servants.”</a:t>
            </a:r>
            <a:r>
              <a:rPr lang="en-US" altLang="en-US" sz="3200" dirty="0">
                <a:effectLst>
                  <a:outerShdw blurRad="38100" dist="38100" dir="2700000" algn="tl">
                    <a:srgbClr val="C0C0C0"/>
                  </a:outerShdw>
                </a:effectLst>
              </a:rPr>
              <a:t> </a:t>
            </a:r>
            <a:r>
              <a:rPr lang="en-US" altLang="en-US" sz="3200" b="1" dirty="0">
                <a:effectLst>
                  <a:outerShdw blurRad="38100" dist="38100" dir="2700000" algn="tl">
                    <a:srgbClr val="C0C0C0"/>
                  </a:outerShdw>
                </a:effectLst>
              </a:rPr>
              <a:t>Ruth 2:13</a:t>
            </a:r>
          </a:p>
          <a:p>
            <a:pPr>
              <a:lnSpc>
                <a:spcPct val="90000"/>
              </a:lnSpc>
            </a:pPr>
            <a:endParaRPr lang="en-US" altLang="en-US" sz="800" b="1" dirty="0">
              <a:effectLst>
                <a:outerShdw blurRad="38100" dist="38100" dir="2700000" algn="tl">
                  <a:srgbClr val="C0C0C0"/>
                </a:outerShdw>
              </a:effectLst>
            </a:endParaRPr>
          </a:p>
          <a:p>
            <a:pPr>
              <a:lnSpc>
                <a:spcPct val="90000"/>
              </a:lnSpc>
            </a:pPr>
            <a:r>
              <a:rPr lang="en-US" altLang="en-US" sz="3200" b="1" dirty="0">
                <a:effectLst>
                  <a:outerShdw blurRad="38100" dist="38100" dir="2700000" algn="tl">
                    <a:srgbClr val="C0C0C0"/>
                  </a:outerShdw>
                </a:effectLst>
              </a:rPr>
              <a:t>So she gleaned in the field until evening. Then she beat out what she had gleaned, and it was about an </a:t>
            </a:r>
            <a:r>
              <a:rPr lang="en-US" altLang="en-US" sz="3200" b="1" dirty="0" err="1">
                <a:effectLst>
                  <a:outerShdw blurRad="38100" dist="38100" dir="2700000" algn="tl">
                    <a:srgbClr val="C0C0C0"/>
                  </a:outerShdw>
                </a:effectLst>
              </a:rPr>
              <a:t>ephah</a:t>
            </a:r>
            <a:r>
              <a:rPr lang="en-US" altLang="en-US" sz="3200" b="1" dirty="0">
                <a:effectLst>
                  <a:outerShdw blurRad="38100" dist="38100" dir="2700000" algn="tl">
                    <a:srgbClr val="C0C0C0"/>
                  </a:outerShdw>
                </a:effectLst>
              </a:rPr>
              <a:t> of barley.</a:t>
            </a:r>
            <a:r>
              <a:rPr lang="en-US" altLang="en-US" sz="3200" dirty="0">
                <a:effectLst>
                  <a:outerShdw blurRad="38100" dist="38100" dir="2700000" algn="tl">
                    <a:srgbClr val="C0C0C0"/>
                  </a:outerShdw>
                </a:effectLst>
              </a:rPr>
              <a:t>  </a:t>
            </a:r>
            <a:r>
              <a:rPr lang="en-US" altLang="en-US" sz="3200" b="1" dirty="0">
                <a:effectLst>
                  <a:outerShdw blurRad="38100" dist="38100" dir="2700000" algn="tl">
                    <a:srgbClr val="C0C0C0"/>
                  </a:outerShdw>
                </a:effectLst>
              </a:rPr>
              <a:t>Ruth 2:17</a:t>
            </a:r>
          </a:p>
        </p:txBody>
      </p:sp>
    </p:spTree>
    <p:extLst>
      <p:ext uri="{BB962C8B-B14F-4D97-AF65-F5344CB8AC3E}">
        <p14:creationId xmlns:p14="http://schemas.microsoft.com/office/powerpoint/2010/main" val="375334591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38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38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Rot="1" noChangeArrowheads="1"/>
          </p:cNvSpPr>
          <p:nvPr>
            <p:ph type="title"/>
          </p:nvPr>
        </p:nvSpPr>
        <p:spPr>
          <a:xfrm>
            <a:off x="228600" y="365126"/>
            <a:ext cx="8286750" cy="1325563"/>
          </a:xfrm>
        </p:spPr>
        <p:txBody>
          <a:bodyPr/>
          <a:lstStyle/>
          <a:p>
            <a:r>
              <a:rPr lang="en-US" altLang="en-US" b="1" dirty="0">
                <a:solidFill>
                  <a:srgbClr val="C00000"/>
                </a:solidFill>
                <a:effectLst>
                  <a:outerShdw blurRad="38100" dist="38100" dir="2700000" algn="tl">
                    <a:srgbClr val="C0C0C0"/>
                  </a:outerShdw>
                </a:effectLst>
                <a:latin typeface="+mn-lt"/>
              </a:rPr>
              <a:t>Kindness and Faithfulness Noticed</a:t>
            </a:r>
          </a:p>
        </p:txBody>
      </p:sp>
      <p:sp>
        <p:nvSpPr>
          <p:cNvPr id="17411" name="Rectangle 3"/>
          <p:cNvSpPr>
            <a:spLocks noGrp="1" noChangeArrowheads="1"/>
          </p:cNvSpPr>
          <p:nvPr>
            <p:ph idx="1"/>
          </p:nvPr>
        </p:nvSpPr>
        <p:spPr/>
        <p:txBody>
          <a:bodyPr>
            <a:normAutofit/>
          </a:bodyPr>
          <a:lstStyle/>
          <a:p>
            <a:r>
              <a:rPr lang="en-US" altLang="en-US" sz="3200" b="1" dirty="0">
                <a:effectLst>
                  <a:outerShdw blurRad="38100" dist="38100" dir="2700000" algn="tl">
                    <a:srgbClr val="C0C0C0"/>
                  </a:outerShdw>
                </a:effectLst>
              </a:rPr>
              <a:t>Naomi noticed the kindness shown to Ruth and inquired as to what field she was in.</a:t>
            </a:r>
          </a:p>
          <a:p>
            <a:endParaRPr lang="en-US" altLang="en-US" sz="3200" b="1" dirty="0">
              <a:effectLst>
                <a:outerShdw blurRad="38100" dist="38100" dir="2700000" algn="tl">
                  <a:srgbClr val="C0C0C0"/>
                </a:outerShdw>
              </a:effectLst>
            </a:endParaRPr>
          </a:p>
          <a:p>
            <a:r>
              <a:rPr lang="en-US" altLang="en-US" sz="3200" b="1" dirty="0">
                <a:effectLst>
                  <a:outerShdw blurRad="38100" dist="38100" dir="2700000" algn="tl">
                    <a:srgbClr val="C0C0C0"/>
                  </a:outerShdw>
                </a:effectLst>
              </a:rPr>
              <a:t>Boaz noticed the kindness shown by Ruth to Naomi</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4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Hourglass and a calendar">
            <a:extLst>
              <a:ext uri="{FF2B5EF4-FFF2-40B4-BE49-F238E27FC236}">
                <a16:creationId xmlns:a16="http://schemas.microsoft.com/office/drawing/2014/main" id="{EC366392-EA28-3D8E-6EEA-507F9721D1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E3FECAD6-29C7-5B50-5741-8D30F60D14ED}"/>
              </a:ext>
            </a:extLst>
          </p:cNvPr>
          <p:cNvSpPr>
            <a:spLocks noGrp="1"/>
          </p:cNvSpPr>
          <p:nvPr>
            <p:ph type="title"/>
          </p:nvPr>
        </p:nvSpPr>
        <p:spPr>
          <a:xfrm>
            <a:off x="628650" y="228600"/>
            <a:ext cx="7886700" cy="549274"/>
          </a:xfrm>
        </p:spPr>
        <p:txBody>
          <a:bodyPr>
            <a:normAutofit fontScale="90000"/>
          </a:bodyPr>
          <a:lstStyle/>
          <a:p>
            <a:r>
              <a:rPr lang="en-US" dirty="0"/>
              <a:t>Timing</a:t>
            </a:r>
          </a:p>
        </p:txBody>
      </p:sp>
      <p:sp>
        <p:nvSpPr>
          <p:cNvPr id="9" name="Content Placeholder 8">
            <a:extLst>
              <a:ext uri="{FF2B5EF4-FFF2-40B4-BE49-F238E27FC236}">
                <a16:creationId xmlns:a16="http://schemas.microsoft.com/office/drawing/2014/main" id="{5830E8A7-C383-B213-0004-9729A0BB3D79}"/>
              </a:ext>
            </a:extLst>
          </p:cNvPr>
          <p:cNvSpPr>
            <a:spLocks noGrp="1"/>
          </p:cNvSpPr>
          <p:nvPr>
            <p:ph idx="1"/>
          </p:nvPr>
        </p:nvSpPr>
        <p:spPr>
          <a:xfrm>
            <a:off x="504824" y="1006474"/>
            <a:ext cx="8134350" cy="5410200"/>
          </a:xfrm>
        </p:spPr>
        <p:txBody>
          <a:bodyPr>
            <a:normAutofit/>
          </a:bodyPr>
          <a:lstStyle/>
          <a:p>
            <a:pPr marL="0" indent="0">
              <a:buNone/>
            </a:pPr>
            <a:r>
              <a:rPr lang="en-US" sz="3200" dirty="0"/>
              <a:t>Ruth </a:t>
            </a:r>
          </a:p>
          <a:p>
            <a:r>
              <a:rPr lang="en-US" sz="3200" dirty="0"/>
              <a:t>Ruth 4:18-22 </a:t>
            </a:r>
          </a:p>
          <a:p>
            <a:pPr lvl="1"/>
            <a:r>
              <a:rPr lang="en-US" sz="2800" dirty="0"/>
              <a:t>Matthew 1:4-5 </a:t>
            </a:r>
          </a:p>
          <a:p>
            <a:pPr marL="0" indent="0">
              <a:buNone/>
            </a:pPr>
            <a:endParaRPr lang="en-US" sz="1050" dirty="0"/>
          </a:p>
          <a:p>
            <a:pPr marL="0" indent="0">
              <a:buNone/>
            </a:pPr>
            <a:r>
              <a:rPr lang="en-US" sz="3200" dirty="0"/>
              <a:t>Micah</a:t>
            </a:r>
          </a:p>
          <a:p>
            <a:r>
              <a:rPr lang="en-US" sz="3200" dirty="0"/>
              <a:t>Judges 18:30 </a:t>
            </a:r>
          </a:p>
          <a:p>
            <a:pPr lvl="1"/>
            <a:r>
              <a:rPr lang="en-US" sz="2800" dirty="0"/>
              <a:t>Who is Manasseh? </a:t>
            </a:r>
          </a:p>
          <a:p>
            <a:pPr marL="0" indent="0">
              <a:buNone/>
            </a:pPr>
            <a:endParaRPr lang="en-US" sz="1050" dirty="0"/>
          </a:p>
          <a:p>
            <a:pPr marL="0" indent="0">
              <a:buNone/>
            </a:pPr>
            <a:r>
              <a:rPr lang="en-US" sz="3200" dirty="0"/>
              <a:t>Levite and His Concubine </a:t>
            </a:r>
          </a:p>
          <a:p>
            <a:r>
              <a:rPr lang="en-US" sz="3200" dirty="0"/>
              <a:t>Judges 20:27-28</a:t>
            </a:r>
            <a:endParaRPr lang="en-US" dirty="0"/>
          </a:p>
        </p:txBody>
      </p:sp>
      <p:sp>
        <p:nvSpPr>
          <p:cNvPr id="10" name="TextBox 9">
            <a:extLst>
              <a:ext uri="{FF2B5EF4-FFF2-40B4-BE49-F238E27FC236}">
                <a16:creationId xmlns:a16="http://schemas.microsoft.com/office/drawing/2014/main" id="{2CD6173A-C323-E727-D59B-B8131417FC07}"/>
              </a:ext>
            </a:extLst>
          </p:cNvPr>
          <p:cNvSpPr txBox="1"/>
          <p:nvPr/>
        </p:nvSpPr>
        <p:spPr>
          <a:xfrm>
            <a:off x="122765" y="6035099"/>
            <a:ext cx="8898467" cy="584775"/>
          </a:xfrm>
          <a:prstGeom prst="rect">
            <a:avLst/>
          </a:prstGeom>
          <a:solidFill>
            <a:srgbClr val="FFF2CC">
              <a:alpha val="45098"/>
            </a:srgbClr>
          </a:solidFill>
        </p:spPr>
        <p:txBody>
          <a:bodyPr wrap="square" rtlCol="0">
            <a:spAutoFit/>
          </a:bodyPr>
          <a:lstStyle/>
          <a:p>
            <a:r>
              <a:rPr lang="en-US" sz="3200" dirty="0">
                <a:solidFill>
                  <a:schemeClr val="accent6">
                    <a:lumMod val="50000"/>
                  </a:schemeClr>
                </a:solidFill>
              </a:rPr>
              <a:t>So why are these stories told at the end of the book?</a:t>
            </a:r>
          </a:p>
        </p:txBody>
      </p:sp>
    </p:spTree>
    <p:extLst>
      <p:ext uri="{BB962C8B-B14F-4D97-AF65-F5344CB8AC3E}">
        <p14:creationId xmlns:p14="http://schemas.microsoft.com/office/powerpoint/2010/main" val="309434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4" end="4"/>
                                            </p:txEl>
                                          </p:spTgt>
                                        </p:tgtEl>
                                        <p:attrNameLst>
                                          <p:attrName>style.visibility</p:attrName>
                                        </p:attrNameLst>
                                      </p:cBhvr>
                                      <p:to>
                                        <p:strVal val="visible"/>
                                      </p:to>
                                    </p:set>
                                    <p:animEffect transition="in" filter="fade">
                                      <p:cBhvr>
                                        <p:cTn id="7" dur="500"/>
                                        <p:tgtEl>
                                          <p:spTgt spid="9">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9">
                                            <p:txEl>
                                              <p:pRg st="5" end="5"/>
                                            </p:txEl>
                                          </p:spTgt>
                                        </p:tgtEl>
                                        <p:attrNameLst>
                                          <p:attrName>style.visibility</p:attrName>
                                        </p:attrNameLst>
                                      </p:cBhvr>
                                      <p:to>
                                        <p:strVal val="visible"/>
                                      </p:to>
                                    </p:set>
                                    <p:animEffect transition="in" filter="fade">
                                      <p:cBhvr>
                                        <p:cTn id="10" dur="500"/>
                                        <p:tgtEl>
                                          <p:spTgt spid="9">
                                            <p:txEl>
                                              <p:pRg st="5" end="5"/>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9">
                                            <p:txEl>
                                              <p:pRg st="6" end="6"/>
                                            </p:txEl>
                                          </p:spTgt>
                                        </p:tgtEl>
                                        <p:attrNameLst>
                                          <p:attrName>style.visibility</p:attrName>
                                        </p:attrNameLst>
                                      </p:cBhvr>
                                      <p:to>
                                        <p:strVal val="visible"/>
                                      </p:to>
                                    </p:set>
                                    <p:animEffect transition="in" filter="fade">
                                      <p:cBhvr>
                                        <p:cTn id="13" dur="500"/>
                                        <p:tgtEl>
                                          <p:spTgt spid="9">
                                            <p:txEl>
                                              <p:pRg st="6" end="6"/>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9">
                                            <p:txEl>
                                              <p:pRg st="9" end="9"/>
                                            </p:txEl>
                                          </p:spTgt>
                                        </p:tgtEl>
                                        <p:attrNameLst>
                                          <p:attrName>style.visibility</p:attrName>
                                        </p:attrNameLst>
                                      </p:cBhvr>
                                      <p:to>
                                        <p:strVal val="visible"/>
                                      </p:to>
                                    </p:set>
                                    <p:animEffect transition="in" filter="fade">
                                      <p:cBhvr>
                                        <p:cTn id="16" dur="500"/>
                                        <p:tgtEl>
                                          <p:spTgt spid="9">
                                            <p:txEl>
                                              <p:pRg st="9" end="9"/>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E2CA4-2C99-40C7-956B-8D55B655CDB4}"/>
              </a:ext>
            </a:extLst>
          </p:cNvPr>
          <p:cNvSpPr>
            <a:spLocks noGrp="1"/>
          </p:cNvSpPr>
          <p:nvPr>
            <p:ph type="title"/>
          </p:nvPr>
        </p:nvSpPr>
        <p:spPr>
          <a:xfrm>
            <a:off x="628650" y="190759"/>
            <a:ext cx="7886700" cy="777874"/>
          </a:xfrm>
        </p:spPr>
        <p:txBody>
          <a:bodyPr/>
          <a:lstStyle/>
          <a:p>
            <a:r>
              <a:rPr lang="en-US" dirty="0"/>
              <a:t>Evil Bookends the Book of Judges</a:t>
            </a:r>
          </a:p>
        </p:txBody>
      </p:sp>
      <p:pic>
        <p:nvPicPr>
          <p:cNvPr id="5" name="Content Placeholder 4" descr="A road with text overlay&#10;&#10;Description automatically generated">
            <a:extLst>
              <a:ext uri="{FF2B5EF4-FFF2-40B4-BE49-F238E27FC236}">
                <a16:creationId xmlns:a16="http://schemas.microsoft.com/office/drawing/2014/main" id="{0A18FCCF-ADFA-3D20-4B36-674493082F8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9670" y="968633"/>
            <a:ext cx="8690194" cy="5791200"/>
          </a:xfrm>
        </p:spPr>
      </p:pic>
      <p:sp>
        <p:nvSpPr>
          <p:cNvPr id="6" name="TextBox 5">
            <a:extLst>
              <a:ext uri="{FF2B5EF4-FFF2-40B4-BE49-F238E27FC236}">
                <a16:creationId xmlns:a16="http://schemas.microsoft.com/office/drawing/2014/main" id="{B8D68C8C-6CFC-8D07-24CA-F5AE135ADA5B}"/>
              </a:ext>
            </a:extLst>
          </p:cNvPr>
          <p:cNvSpPr txBox="1"/>
          <p:nvPr/>
        </p:nvSpPr>
        <p:spPr>
          <a:xfrm>
            <a:off x="620183" y="1447800"/>
            <a:ext cx="2673937" cy="1569660"/>
          </a:xfrm>
          <a:prstGeom prst="rect">
            <a:avLst/>
          </a:prstGeom>
          <a:solidFill>
            <a:srgbClr val="D6DCE5">
              <a:alpha val="45098"/>
            </a:srgbClr>
          </a:solidFill>
        </p:spPr>
        <p:txBody>
          <a:bodyPr wrap="none" rtlCol="0">
            <a:spAutoFit/>
          </a:bodyPr>
          <a:lstStyle/>
          <a:p>
            <a:pPr algn="ctr"/>
            <a:r>
              <a:rPr lang="en-US" sz="3200" dirty="0"/>
              <a:t>Judges 2:10</a:t>
            </a:r>
          </a:p>
          <a:p>
            <a:pPr algn="ctr"/>
            <a:r>
              <a:rPr lang="en-US" sz="3200" dirty="0"/>
              <a:t>Judges 2:12-13</a:t>
            </a:r>
          </a:p>
          <a:p>
            <a:pPr algn="ctr"/>
            <a:r>
              <a:rPr lang="en-US" sz="3200" dirty="0"/>
              <a:t>Judges 2:17</a:t>
            </a:r>
          </a:p>
        </p:txBody>
      </p:sp>
      <p:sp>
        <p:nvSpPr>
          <p:cNvPr id="8" name="TextBox 7">
            <a:extLst>
              <a:ext uri="{FF2B5EF4-FFF2-40B4-BE49-F238E27FC236}">
                <a16:creationId xmlns:a16="http://schemas.microsoft.com/office/drawing/2014/main" id="{A2C4C57C-5D07-9D62-CCE1-BD4FB5941A44}"/>
              </a:ext>
            </a:extLst>
          </p:cNvPr>
          <p:cNvSpPr txBox="1"/>
          <p:nvPr/>
        </p:nvSpPr>
        <p:spPr>
          <a:xfrm>
            <a:off x="6019800" y="1532438"/>
            <a:ext cx="2340514" cy="1400383"/>
          </a:xfrm>
          <a:prstGeom prst="rect">
            <a:avLst/>
          </a:prstGeom>
          <a:solidFill>
            <a:srgbClr val="D6DCE5">
              <a:alpha val="45098"/>
            </a:srgbClr>
          </a:solidFill>
        </p:spPr>
        <p:txBody>
          <a:bodyPr wrap="none" rtlCol="0">
            <a:spAutoFit/>
          </a:bodyPr>
          <a:lstStyle/>
          <a:p>
            <a:pPr algn="ctr"/>
            <a:endParaRPr lang="en-US" sz="1000" dirty="0"/>
          </a:p>
          <a:p>
            <a:pPr algn="ctr"/>
            <a:r>
              <a:rPr lang="en-US" sz="3200" dirty="0"/>
              <a:t>Judges 17:6</a:t>
            </a:r>
          </a:p>
          <a:p>
            <a:pPr algn="ctr"/>
            <a:r>
              <a:rPr lang="en-US" sz="3200" dirty="0"/>
              <a:t>Judges 21:25</a:t>
            </a:r>
          </a:p>
          <a:p>
            <a:pPr algn="ctr"/>
            <a:endParaRPr lang="en-US" sz="1100" dirty="0"/>
          </a:p>
        </p:txBody>
      </p:sp>
      <p:sp>
        <p:nvSpPr>
          <p:cNvPr id="9" name="Arrow: Right 8">
            <a:extLst>
              <a:ext uri="{FF2B5EF4-FFF2-40B4-BE49-F238E27FC236}">
                <a16:creationId xmlns:a16="http://schemas.microsoft.com/office/drawing/2014/main" id="{E0897574-31DA-6CA3-00E9-DC1EFFCA6180}"/>
              </a:ext>
            </a:extLst>
          </p:cNvPr>
          <p:cNvSpPr/>
          <p:nvPr/>
        </p:nvSpPr>
        <p:spPr>
          <a:xfrm>
            <a:off x="3449644" y="1882093"/>
            <a:ext cx="2414632" cy="701072"/>
          </a:xfrm>
          <a:prstGeom prst="rightArrow">
            <a:avLst/>
          </a:prstGeom>
          <a:solidFill>
            <a:srgbClr val="1B671D"/>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dirty="0">
              <a:solidFill>
                <a:srgbClr val="1B671D"/>
              </a:solidFill>
            </a:endParaRPr>
          </a:p>
        </p:txBody>
      </p:sp>
    </p:spTree>
    <p:extLst>
      <p:ext uri="{BB962C8B-B14F-4D97-AF65-F5344CB8AC3E}">
        <p14:creationId xmlns:p14="http://schemas.microsoft.com/office/powerpoint/2010/main" val="14970349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8" name="Rectangle 6"/>
          <p:cNvSpPr>
            <a:spLocks noGrp="1" noRot="1" noChangeArrowheads="1"/>
          </p:cNvSpPr>
          <p:nvPr>
            <p:ph type="title"/>
          </p:nvPr>
        </p:nvSpPr>
        <p:spPr>
          <a:xfrm>
            <a:off x="457200" y="94455"/>
            <a:ext cx="8496300" cy="1325563"/>
          </a:xfrm>
        </p:spPr>
        <p:txBody>
          <a:bodyPr>
            <a:normAutofit fontScale="90000"/>
          </a:bodyPr>
          <a:lstStyle/>
          <a:p>
            <a:r>
              <a:rPr lang="en-US" altLang="en-US" sz="4800" b="1" dirty="0">
                <a:solidFill>
                  <a:srgbClr val="FF0000"/>
                </a:solidFill>
                <a:effectLst>
                  <a:outerShdw blurRad="38100" dist="38100" dir="2700000" algn="tl">
                    <a:srgbClr val="C0C0C0"/>
                  </a:outerShdw>
                </a:effectLst>
                <a:latin typeface="+mn-lt"/>
              </a:rPr>
              <a:t>In the Same Context We Have Ruth</a:t>
            </a:r>
          </a:p>
        </p:txBody>
      </p:sp>
      <p:sp>
        <p:nvSpPr>
          <p:cNvPr id="3" name="Content Placeholder 2">
            <a:extLst>
              <a:ext uri="{FF2B5EF4-FFF2-40B4-BE49-F238E27FC236}">
                <a16:creationId xmlns:a16="http://schemas.microsoft.com/office/drawing/2014/main" id="{FA12B39E-211A-FF4D-3B1B-0FE02DE100D0}"/>
              </a:ext>
            </a:extLst>
          </p:cNvPr>
          <p:cNvSpPr>
            <a:spLocks noGrp="1"/>
          </p:cNvSpPr>
          <p:nvPr>
            <p:ph idx="1"/>
          </p:nvPr>
        </p:nvSpPr>
        <p:spPr>
          <a:xfrm>
            <a:off x="990600" y="2667000"/>
            <a:ext cx="7239000" cy="3433763"/>
          </a:xfrm>
        </p:spPr>
        <p:txBody>
          <a:bodyPr>
            <a:normAutofit/>
          </a:bodyPr>
          <a:lstStyle/>
          <a:p>
            <a:pPr marL="0" indent="0">
              <a:buNone/>
            </a:pPr>
            <a:r>
              <a:rPr lang="en-US" sz="3600" b="1" dirty="0">
                <a:solidFill>
                  <a:srgbClr val="C00000"/>
                </a:solidFill>
                <a:effectLst>
                  <a:outerShdw blurRad="38100" dist="38100" dir="2700000" algn="tl">
                    <a:srgbClr val="000000">
                      <a:alpha val="43137"/>
                    </a:srgbClr>
                  </a:outerShdw>
                </a:effectLst>
              </a:rPr>
              <a:t>There is good among the evil</a:t>
            </a:r>
          </a:p>
          <a:p>
            <a:pPr marL="0" indent="0">
              <a:buNone/>
            </a:pPr>
            <a:endParaRPr lang="en-US" sz="3600" dirty="0"/>
          </a:p>
          <a:p>
            <a:pPr marL="0" indent="0" algn="r">
              <a:buNone/>
            </a:pPr>
            <a:r>
              <a:rPr lang="en-US" sz="3600" b="1" dirty="0">
                <a:solidFill>
                  <a:schemeClr val="accent6">
                    <a:lumMod val="50000"/>
                  </a:schemeClr>
                </a:solidFill>
                <a:effectLst>
                  <a:outerShdw blurRad="38100" dist="38100" dir="2700000" algn="tl">
                    <a:srgbClr val="000000">
                      <a:alpha val="43137"/>
                    </a:srgbClr>
                  </a:outerShdw>
                </a:effectLst>
              </a:rPr>
              <a:t>Sound Familiar?</a:t>
            </a:r>
          </a:p>
        </p:txBody>
      </p:sp>
    </p:spTree>
    <p:extLst>
      <p:ext uri="{BB962C8B-B14F-4D97-AF65-F5344CB8AC3E}">
        <p14:creationId xmlns:p14="http://schemas.microsoft.com/office/powerpoint/2010/main" val="647790705"/>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4404" y="0"/>
            <a:ext cx="4846379" cy="6858000"/>
          </a:xfrm>
          <a:prstGeom prst="rect">
            <a:avLst/>
          </a:prstGeom>
        </p:spPr>
      </p:pic>
      <p:grpSp>
        <p:nvGrpSpPr>
          <p:cNvPr id="11" name="Group 10"/>
          <p:cNvGrpSpPr/>
          <p:nvPr/>
        </p:nvGrpSpPr>
        <p:grpSpPr>
          <a:xfrm>
            <a:off x="-1524000" y="-11151"/>
            <a:ext cx="5638509" cy="6858000"/>
            <a:chOff x="1371600" y="0"/>
            <a:chExt cx="5638509" cy="6858000"/>
          </a:xfrm>
        </p:grpSpPr>
        <p:pic>
          <p:nvPicPr>
            <p:cNvPr id="4" name="Picture 3"/>
            <p:cNvPicPr>
              <a:picLocks noChangeAspect="1"/>
            </p:cNvPicPr>
            <p:nvPr/>
          </p:nvPicPr>
          <p:blipFill>
            <a:blip r:embed="rId3"/>
            <a:stretch>
              <a:fillRect/>
            </a:stretch>
          </p:blipFill>
          <p:spPr>
            <a:xfrm>
              <a:off x="1371600" y="0"/>
              <a:ext cx="5638509" cy="6858000"/>
            </a:xfrm>
            <a:prstGeom prst="rect">
              <a:avLst/>
            </a:prstGeom>
          </p:spPr>
        </p:pic>
        <p:grpSp>
          <p:nvGrpSpPr>
            <p:cNvPr id="10" name="Group 9"/>
            <p:cNvGrpSpPr/>
            <p:nvPr/>
          </p:nvGrpSpPr>
          <p:grpSpPr>
            <a:xfrm>
              <a:off x="2514600" y="3657600"/>
              <a:ext cx="2438402" cy="3187390"/>
              <a:chOff x="990600" y="3657600"/>
              <a:chExt cx="2438402" cy="3187390"/>
            </a:xfrm>
          </p:grpSpPr>
          <p:sp>
            <p:nvSpPr>
              <p:cNvPr id="6" name="TextBox 5"/>
              <p:cNvSpPr txBox="1"/>
              <p:nvPr/>
            </p:nvSpPr>
            <p:spPr>
              <a:xfrm>
                <a:off x="1219200" y="3657600"/>
                <a:ext cx="934871" cy="307777"/>
              </a:xfrm>
              <a:prstGeom prst="rect">
                <a:avLst/>
              </a:prstGeom>
            </p:spPr>
            <p:style>
              <a:lnRef idx="1">
                <a:schemeClr val="dk1"/>
              </a:lnRef>
              <a:fillRef idx="2">
                <a:schemeClr val="dk1"/>
              </a:fillRef>
              <a:effectRef idx="1">
                <a:schemeClr val="dk1"/>
              </a:effectRef>
              <a:fontRef idx="minor">
                <a:schemeClr val="dk1"/>
              </a:fontRef>
            </p:style>
            <p:txBody>
              <a:bodyPr wrap="none" rtlCol="0">
                <a:spAutoFit/>
              </a:bodyPr>
              <a:lstStyle/>
              <a:p>
                <a:r>
                  <a:rPr lang="en-US" sz="1400" b="1" dirty="0">
                    <a:effectLst>
                      <a:outerShdw blurRad="38100" dist="38100" dir="2700000" algn="tl">
                        <a:srgbClr val="000000">
                          <a:alpha val="43137"/>
                        </a:srgbClr>
                      </a:outerShdw>
                    </a:effectLst>
                  </a:rPr>
                  <a:t>Jerusalem</a:t>
                </a:r>
              </a:p>
            </p:txBody>
          </p:sp>
          <p:sp>
            <p:nvSpPr>
              <p:cNvPr id="8" name="TextBox 7"/>
              <p:cNvSpPr txBox="1"/>
              <p:nvPr/>
            </p:nvSpPr>
            <p:spPr>
              <a:xfrm>
                <a:off x="990600" y="4189511"/>
                <a:ext cx="1099981" cy="307777"/>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US" sz="1400" b="1" dirty="0">
                    <a:effectLst>
                      <a:outerShdw blurRad="38100" dist="38100" dir="2700000" algn="tl">
                        <a:srgbClr val="000000">
                          <a:alpha val="43137"/>
                        </a:srgbClr>
                      </a:outerShdw>
                    </a:effectLst>
                  </a:rPr>
                  <a:t>Bethlehem</a:t>
                </a:r>
              </a:p>
            </p:txBody>
          </p:sp>
          <p:sp>
            <p:nvSpPr>
              <p:cNvPr id="9" name="Bent Arrow 8"/>
              <p:cNvSpPr/>
              <p:nvPr/>
            </p:nvSpPr>
            <p:spPr>
              <a:xfrm rot="16200000">
                <a:off x="1310481" y="4726469"/>
                <a:ext cx="2027240" cy="2209802"/>
              </a:xfrm>
              <a:prstGeom prst="bentArrow">
                <a:avLst>
                  <a:gd name="adj1" fmla="val 28165"/>
                  <a:gd name="adj2" fmla="val 12988"/>
                  <a:gd name="adj3" fmla="val 25000"/>
                  <a:gd name="adj4" fmla="val 43750"/>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grpSp>
      </p:gr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90327" y="0"/>
            <a:ext cx="9144000" cy="6858000"/>
          </a:xfrm>
          <a:prstGeom prst="rect">
            <a:avLst/>
          </a:prstGeom>
        </p:spPr>
      </p:pic>
    </p:spTree>
    <p:extLst>
      <p:ext uri="{BB962C8B-B14F-4D97-AF65-F5344CB8AC3E}">
        <p14:creationId xmlns:p14="http://schemas.microsoft.com/office/powerpoint/2010/main" val="39809632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500"/>
                            </p:stCondLst>
                            <p:childTnLst>
                              <p:par>
                                <p:cTn id="13" presetID="6" presetClass="entr" presetSubtype="16" fill="hold" nodeType="afterEffect">
                                  <p:stCondLst>
                                    <p:cond delay="3000"/>
                                  </p:stCondLst>
                                  <p:childTnLst>
                                    <p:set>
                                      <p:cBhvr>
                                        <p:cTn id="14" dur="1" fill="hold">
                                          <p:stCondLst>
                                            <p:cond delay="0"/>
                                          </p:stCondLst>
                                        </p:cTn>
                                        <p:tgtEl>
                                          <p:spTgt spid="12"/>
                                        </p:tgtEl>
                                        <p:attrNameLst>
                                          <p:attrName>style.visibility</p:attrName>
                                        </p:attrNameLst>
                                      </p:cBhvr>
                                      <p:to>
                                        <p:strVal val="visible"/>
                                      </p:to>
                                    </p:set>
                                    <p:animEffect transition="in" filter="circle(in)">
                                      <p:cBhvr>
                                        <p:cTn id="15"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8" name="Rectangle 6"/>
          <p:cNvSpPr>
            <a:spLocks noGrp="1" noRot="1" noChangeArrowheads="1"/>
          </p:cNvSpPr>
          <p:nvPr>
            <p:ph type="title"/>
          </p:nvPr>
        </p:nvSpPr>
        <p:spPr>
          <a:xfrm>
            <a:off x="762000" y="304800"/>
            <a:ext cx="7886700" cy="1325563"/>
          </a:xfrm>
        </p:spPr>
        <p:txBody>
          <a:bodyPr>
            <a:normAutofit/>
          </a:bodyPr>
          <a:lstStyle/>
          <a:p>
            <a:r>
              <a:rPr lang="en-US" altLang="en-US" sz="4800" b="1" dirty="0">
                <a:solidFill>
                  <a:srgbClr val="FF0000"/>
                </a:solidFill>
                <a:effectLst>
                  <a:outerShdw blurRad="38100" dist="38100" dir="2700000" algn="tl">
                    <a:srgbClr val="C0C0C0"/>
                  </a:outerShdw>
                </a:effectLst>
                <a:latin typeface="+mn-lt"/>
              </a:rPr>
              <a:t>Ruth</a:t>
            </a:r>
          </a:p>
        </p:txBody>
      </p:sp>
      <p:sp>
        <p:nvSpPr>
          <p:cNvPr id="3083" name="Rectangle 11"/>
          <p:cNvSpPr>
            <a:spLocks noGrp="1" noChangeArrowheads="1"/>
          </p:cNvSpPr>
          <p:nvPr>
            <p:ph idx="1"/>
          </p:nvPr>
        </p:nvSpPr>
        <p:spPr/>
        <p:txBody>
          <a:bodyPr>
            <a:normAutofit fontScale="92500" lnSpcReduction="10000"/>
          </a:bodyPr>
          <a:lstStyle/>
          <a:p>
            <a:pPr marL="0" indent="0">
              <a:buNone/>
            </a:pPr>
            <a:r>
              <a:rPr lang="en-US" altLang="en-US" sz="4000" b="1" dirty="0">
                <a:effectLst>
                  <a:outerShdw blurRad="38100" dist="38100" dir="2700000" algn="tl">
                    <a:srgbClr val="C0C0C0"/>
                  </a:outerShdw>
                </a:effectLst>
              </a:rPr>
              <a:t>Character of the Characters</a:t>
            </a:r>
          </a:p>
          <a:p>
            <a:endParaRPr lang="en-US" altLang="en-US" sz="1700" b="1" dirty="0">
              <a:effectLst>
                <a:outerShdw blurRad="38100" dist="38100" dir="2700000" algn="tl">
                  <a:srgbClr val="C0C0C0"/>
                </a:outerShdw>
              </a:effectLst>
            </a:endParaRPr>
          </a:p>
          <a:p>
            <a:r>
              <a:rPr lang="en-US" altLang="en-US" sz="3600" b="1" dirty="0">
                <a:effectLst>
                  <a:outerShdw blurRad="38100" dist="38100" dir="2700000" algn="tl">
                    <a:srgbClr val="C0C0C0"/>
                  </a:outerShdw>
                </a:effectLst>
              </a:rPr>
              <a:t>What do we know about </a:t>
            </a:r>
            <a:r>
              <a:rPr lang="en-US" altLang="en-US" sz="3600" b="1" dirty="0" err="1">
                <a:effectLst>
                  <a:outerShdw blurRad="38100" dist="38100" dir="2700000" algn="tl">
                    <a:srgbClr val="C0C0C0"/>
                  </a:outerShdw>
                </a:effectLst>
              </a:rPr>
              <a:t>Noami’s</a:t>
            </a:r>
            <a:r>
              <a:rPr lang="en-US" altLang="en-US" sz="3600" b="1" dirty="0">
                <a:effectLst>
                  <a:outerShdw blurRad="38100" dist="38100" dir="2700000" algn="tl">
                    <a:srgbClr val="C0C0C0"/>
                  </a:outerShdw>
                </a:effectLst>
              </a:rPr>
              <a:t> Character? (1:6, 8,9,13,20-21)</a:t>
            </a:r>
          </a:p>
          <a:p>
            <a:endParaRPr lang="en-US" altLang="en-US" sz="1800" b="1" dirty="0">
              <a:effectLst>
                <a:outerShdw blurRad="38100" dist="38100" dir="2700000" algn="tl">
                  <a:srgbClr val="C0C0C0"/>
                </a:outerShdw>
              </a:effectLst>
            </a:endParaRPr>
          </a:p>
          <a:p>
            <a:r>
              <a:rPr lang="en-US" altLang="en-US" sz="3600" b="1" dirty="0">
                <a:effectLst>
                  <a:outerShdw blurRad="38100" dist="38100" dir="2700000" algn="tl">
                    <a:srgbClr val="C0C0C0"/>
                  </a:outerShdw>
                </a:effectLst>
              </a:rPr>
              <a:t>What do we know about Ruth’s Character? (1:9-10,12-14,16-17, 2:2)</a:t>
            </a:r>
          </a:p>
          <a:p>
            <a:endParaRPr lang="en-US" altLang="en-US" sz="1800" b="1" dirty="0">
              <a:effectLst>
                <a:outerShdw blurRad="38100" dist="38100" dir="2700000" algn="tl">
                  <a:srgbClr val="C0C0C0"/>
                </a:outerShdw>
              </a:effectLst>
            </a:endParaRPr>
          </a:p>
          <a:p>
            <a:r>
              <a:rPr lang="en-US" altLang="en-US" sz="3600" b="1" dirty="0">
                <a:effectLst>
                  <a:outerShdw blurRad="38100" dist="38100" dir="2700000" algn="tl">
                    <a:srgbClr val="C0C0C0"/>
                  </a:outerShdw>
                </a:effectLst>
              </a:rPr>
              <a:t>What do we know about Boaz’s character? (2:4,8-9,11-12,14,15)</a:t>
            </a:r>
          </a:p>
        </p:txBody>
      </p:sp>
    </p:spTree>
    <p:extLst>
      <p:ext uri="{BB962C8B-B14F-4D97-AF65-F5344CB8AC3E}">
        <p14:creationId xmlns:p14="http://schemas.microsoft.com/office/powerpoint/2010/main" val="418988742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08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8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083">
                                            <p:txEl>
                                              <p:pRg st="4" end="4"/>
                                            </p:txEl>
                                          </p:spTgt>
                                        </p:tgtEl>
                                        <p:attrNameLst>
                                          <p:attrName>style.visibility</p:attrName>
                                        </p:attrNameLst>
                                      </p:cBhvr>
                                      <p:to>
                                        <p:strVal val="visible"/>
                                      </p:to>
                                    </p:set>
                                    <p:animEffect transition="in" filter="fade">
                                      <p:cBhvr>
                                        <p:cTn id="13" dur="500"/>
                                        <p:tgtEl>
                                          <p:spTgt spid="3083">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083">
                                            <p:txEl>
                                              <p:pRg st="6" end="6"/>
                                            </p:txEl>
                                          </p:spTgt>
                                        </p:tgtEl>
                                        <p:attrNameLst>
                                          <p:attrName>style.visibility</p:attrName>
                                        </p:attrNameLst>
                                      </p:cBhvr>
                                      <p:to>
                                        <p:strVal val="visible"/>
                                      </p:to>
                                    </p:set>
                                    <p:animEffect transition="in" filter="fade">
                                      <p:cBhvr>
                                        <p:cTn id="18" dur="500"/>
                                        <p:tgtEl>
                                          <p:spTgt spid="308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8" name="Rectangle 6"/>
          <p:cNvSpPr>
            <a:spLocks noGrp="1" noRot="1" noChangeArrowheads="1"/>
          </p:cNvSpPr>
          <p:nvPr>
            <p:ph type="title"/>
          </p:nvPr>
        </p:nvSpPr>
        <p:spPr/>
        <p:txBody>
          <a:bodyPr/>
          <a:lstStyle/>
          <a:p>
            <a:r>
              <a:rPr lang="en-US" altLang="en-US" b="1" dirty="0">
                <a:solidFill>
                  <a:srgbClr val="C00000"/>
                </a:solidFill>
                <a:effectLst>
                  <a:outerShdw blurRad="38100" dist="38100" dir="2700000" algn="tl">
                    <a:srgbClr val="C0C0C0"/>
                  </a:outerShdw>
                </a:effectLst>
                <a:latin typeface="+mn-lt"/>
              </a:rPr>
              <a:t>Lessons from Ruth</a:t>
            </a:r>
          </a:p>
        </p:txBody>
      </p:sp>
      <p:sp>
        <p:nvSpPr>
          <p:cNvPr id="3083" name="Rectangle 11"/>
          <p:cNvSpPr>
            <a:spLocks noGrp="1" noChangeArrowheads="1"/>
          </p:cNvSpPr>
          <p:nvPr>
            <p:ph idx="1"/>
          </p:nvPr>
        </p:nvSpPr>
        <p:spPr/>
        <p:txBody>
          <a:bodyPr>
            <a:normAutofit lnSpcReduction="10000"/>
          </a:bodyPr>
          <a:lstStyle/>
          <a:p>
            <a:r>
              <a:rPr lang="en-US" altLang="en-US" sz="3200" b="1" dirty="0">
                <a:effectLst>
                  <a:outerShdw blurRad="38100" dist="38100" dir="2700000" algn="tl">
                    <a:srgbClr val="C0C0C0"/>
                  </a:outerShdw>
                </a:effectLst>
              </a:rPr>
              <a:t>There are lessons for men and women, young and old</a:t>
            </a:r>
          </a:p>
          <a:p>
            <a:endParaRPr lang="en-US" altLang="en-US" sz="3200" b="1" dirty="0">
              <a:effectLst>
                <a:outerShdw blurRad="38100" dist="38100" dir="2700000" algn="tl">
                  <a:srgbClr val="C0C0C0"/>
                </a:outerShdw>
              </a:effectLst>
            </a:endParaRPr>
          </a:p>
          <a:p>
            <a:r>
              <a:rPr lang="en-US" altLang="en-US" sz="3200" b="1" dirty="0">
                <a:effectLst>
                  <a:outerShdw blurRad="38100" dist="38100" dir="2700000" algn="tl">
                    <a:srgbClr val="C0C0C0"/>
                  </a:outerShdw>
                </a:effectLst>
              </a:rPr>
              <a:t>There are lessons for each of us to consider as well as the Jews.</a:t>
            </a:r>
          </a:p>
          <a:p>
            <a:endParaRPr lang="en-US" altLang="en-US" sz="3200" b="1" dirty="0">
              <a:effectLst>
                <a:outerShdw blurRad="38100" dist="38100" dir="2700000" algn="tl">
                  <a:srgbClr val="C0C0C0"/>
                </a:outerShdw>
              </a:effectLst>
            </a:endParaRPr>
          </a:p>
          <a:p>
            <a:r>
              <a:rPr lang="en-US" altLang="en-US" sz="3200" b="1" dirty="0">
                <a:effectLst>
                  <a:outerShdw blurRad="38100" dist="38100" dir="2700000" algn="tl">
                    <a:srgbClr val="C0C0C0"/>
                  </a:outerShdw>
                </a:effectLst>
              </a:rPr>
              <a:t>There are lessons that will help us through life spiritually and secularly, as they did Ruth.</a:t>
            </a:r>
          </a:p>
        </p:txBody>
      </p:sp>
    </p:spTree>
    <p:extLst>
      <p:ext uri="{BB962C8B-B14F-4D97-AF65-F5344CB8AC3E}">
        <p14:creationId xmlns:p14="http://schemas.microsoft.com/office/powerpoint/2010/main" val="215904182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308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8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8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Rot="1" noChangeArrowheads="1"/>
          </p:cNvSpPr>
          <p:nvPr>
            <p:ph type="title"/>
          </p:nvPr>
        </p:nvSpPr>
        <p:spPr>
          <a:xfrm>
            <a:off x="76200" y="76200"/>
            <a:ext cx="9067800" cy="1325563"/>
          </a:xfrm>
        </p:spPr>
        <p:txBody>
          <a:bodyPr>
            <a:normAutofit/>
          </a:bodyPr>
          <a:lstStyle/>
          <a:p>
            <a:r>
              <a:rPr lang="en-US" altLang="en-US" sz="3200" b="1" dirty="0">
                <a:solidFill>
                  <a:srgbClr val="C00000"/>
                </a:solidFill>
                <a:effectLst>
                  <a:outerShdw blurRad="38100" dist="38100" dir="2700000" algn="tl">
                    <a:srgbClr val="C0C0C0"/>
                  </a:outerShdw>
                </a:effectLst>
                <a:latin typeface="+mn-lt"/>
              </a:rPr>
              <a:t>Faith and Commitment In a Foreign God and People</a:t>
            </a:r>
          </a:p>
        </p:txBody>
      </p:sp>
      <p:sp>
        <p:nvSpPr>
          <p:cNvPr id="13315" name="Rectangle 3"/>
          <p:cNvSpPr>
            <a:spLocks noGrp="1" noChangeArrowheads="1"/>
          </p:cNvSpPr>
          <p:nvPr>
            <p:ph idx="1"/>
          </p:nvPr>
        </p:nvSpPr>
        <p:spPr>
          <a:xfrm>
            <a:off x="228600" y="1143000"/>
            <a:ext cx="8610600" cy="4351338"/>
          </a:xfrm>
        </p:spPr>
        <p:txBody>
          <a:bodyPr>
            <a:noAutofit/>
          </a:bodyPr>
          <a:lstStyle/>
          <a:p>
            <a:pPr marL="0" indent="0">
              <a:buNone/>
            </a:pPr>
            <a:r>
              <a:rPr lang="en-US" altLang="en-US" sz="4000" b="1" dirty="0">
                <a:effectLst>
                  <a:outerShdw blurRad="38100" dist="38100" dir="2700000" algn="tl">
                    <a:srgbClr val="C0C0C0"/>
                  </a:outerShdw>
                </a:effectLst>
              </a:rPr>
              <a:t>But Ruth said, “Do not urge me to leave you or to return from following you.  For where you go I will go, and where you lodge I will lodge.  </a:t>
            </a:r>
            <a:r>
              <a:rPr lang="en-US" altLang="en-US" sz="4000" b="1" dirty="0">
                <a:solidFill>
                  <a:srgbClr val="C00000"/>
                </a:solidFill>
                <a:effectLst>
                  <a:outerShdw blurRad="38100" dist="38100" dir="2700000" algn="tl">
                    <a:srgbClr val="C0C0C0"/>
                  </a:outerShdw>
                </a:effectLst>
              </a:rPr>
              <a:t>Your people shall be my people, and your God my God. </a:t>
            </a:r>
            <a:r>
              <a:rPr lang="en-US" altLang="en-US" sz="4000" b="1" dirty="0">
                <a:effectLst>
                  <a:outerShdw blurRad="38100" dist="38100" dir="2700000" algn="tl">
                    <a:srgbClr val="C0C0C0"/>
                  </a:outerShdw>
                </a:effectLst>
              </a:rPr>
              <a:t> Where you die I will die, and there will I be buried.  May the Lord do so to me and more also if anything but death parts me from you.”  Ruth 1:16-17</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Rot="1" noChangeArrowheads="1"/>
          </p:cNvSpPr>
          <p:nvPr>
            <p:ph type="title"/>
          </p:nvPr>
        </p:nvSpPr>
        <p:spPr>
          <a:xfrm>
            <a:off x="762000" y="76200"/>
            <a:ext cx="7696200" cy="1219201"/>
          </a:xfrm>
        </p:spPr>
        <p:txBody>
          <a:bodyPr/>
          <a:lstStyle/>
          <a:p>
            <a:r>
              <a:rPr lang="en-US" altLang="en-US" b="1" dirty="0">
                <a:solidFill>
                  <a:srgbClr val="C00000"/>
                </a:solidFill>
                <a:effectLst>
                  <a:outerShdw blurRad="38100" dist="38100" dir="2700000" algn="tl">
                    <a:srgbClr val="C0C0C0"/>
                  </a:outerShdw>
                </a:effectLst>
                <a:latin typeface="+mn-lt"/>
              </a:rPr>
              <a:t>Faith and Commitment</a:t>
            </a:r>
          </a:p>
        </p:txBody>
      </p:sp>
      <p:sp>
        <p:nvSpPr>
          <p:cNvPr id="14339" name="Rectangle 3"/>
          <p:cNvSpPr>
            <a:spLocks noGrp="1" noChangeArrowheads="1"/>
          </p:cNvSpPr>
          <p:nvPr>
            <p:ph idx="1"/>
          </p:nvPr>
        </p:nvSpPr>
        <p:spPr>
          <a:xfrm>
            <a:off x="38100" y="1286934"/>
            <a:ext cx="9144000" cy="5257799"/>
          </a:xfrm>
        </p:spPr>
        <p:txBody>
          <a:bodyPr>
            <a:noAutofit/>
          </a:bodyPr>
          <a:lstStyle/>
          <a:p>
            <a:pPr>
              <a:buFont typeface="Wingdings" panose="05000000000000000000" pitchFamily="2" charset="2"/>
              <a:buChar char="ü"/>
            </a:pPr>
            <a:r>
              <a:rPr lang="en-US" altLang="en-US" sz="3200" b="1" dirty="0">
                <a:effectLst>
                  <a:outerShdw blurRad="38100" dist="38100" dir="2700000" algn="tl">
                    <a:srgbClr val="C0C0C0"/>
                  </a:outerShdw>
                </a:effectLst>
              </a:rPr>
              <a:t>Naomi had no husband or children but she did have land (4:3)</a:t>
            </a:r>
          </a:p>
          <a:p>
            <a:pPr>
              <a:buFont typeface="Wingdings" panose="05000000000000000000" pitchFamily="2" charset="2"/>
              <a:buChar char="ü"/>
            </a:pPr>
            <a:endParaRPr lang="en-US" altLang="en-US" sz="1800" b="1" dirty="0">
              <a:effectLst>
                <a:outerShdw blurRad="38100" dist="38100" dir="2700000" algn="tl">
                  <a:srgbClr val="C0C0C0"/>
                </a:outerShdw>
              </a:effectLst>
            </a:endParaRPr>
          </a:p>
          <a:p>
            <a:pPr>
              <a:buFont typeface="Wingdings" panose="05000000000000000000" pitchFamily="2" charset="2"/>
              <a:buChar char="ü"/>
            </a:pPr>
            <a:r>
              <a:rPr lang="en-US" altLang="en-US" sz="3200" b="1" dirty="0">
                <a:effectLst>
                  <a:outerShdw blurRad="38100" dist="38100" dir="2700000" algn="tl">
                    <a:srgbClr val="C0C0C0"/>
                  </a:outerShdw>
                </a:effectLst>
              </a:rPr>
              <a:t>Traveling alone could be dangerous.</a:t>
            </a:r>
          </a:p>
          <a:p>
            <a:pPr>
              <a:buFont typeface="Wingdings" panose="05000000000000000000" pitchFamily="2" charset="2"/>
              <a:buChar char="ü"/>
            </a:pPr>
            <a:endParaRPr lang="en-US" altLang="en-US" sz="1800" b="1" dirty="0">
              <a:effectLst>
                <a:outerShdw blurRad="38100" dist="38100" dir="2700000" algn="tl">
                  <a:srgbClr val="C0C0C0"/>
                </a:outerShdw>
              </a:effectLst>
            </a:endParaRPr>
          </a:p>
          <a:p>
            <a:pPr>
              <a:buFont typeface="Wingdings" panose="05000000000000000000" pitchFamily="2" charset="2"/>
              <a:buChar char="ü"/>
            </a:pPr>
            <a:r>
              <a:rPr lang="en-US" altLang="en-US" sz="3200" b="1" dirty="0">
                <a:effectLst>
                  <a:outerShdw blurRad="38100" dist="38100" dir="2700000" algn="tl">
                    <a:srgbClr val="C0C0C0"/>
                  </a:outerShdw>
                </a:effectLst>
              </a:rPr>
              <a:t>She had no means of support.</a:t>
            </a:r>
          </a:p>
          <a:p>
            <a:pPr>
              <a:buFont typeface="Wingdings" panose="05000000000000000000" pitchFamily="2" charset="2"/>
              <a:buChar char="ü"/>
            </a:pPr>
            <a:endParaRPr lang="en-US" altLang="en-US" sz="1800" b="1" dirty="0">
              <a:effectLst>
                <a:outerShdw blurRad="38100" dist="38100" dir="2700000" algn="tl">
                  <a:srgbClr val="C0C0C0"/>
                </a:outerShdw>
              </a:effectLst>
            </a:endParaRPr>
          </a:p>
          <a:p>
            <a:pPr>
              <a:buFont typeface="Wingdings" panose="05000000000000000000" pitchFamily="2" charset="2"/>
              <a:buChar char="ü"/>
            </a:pPr>
            <a:r>
              <a:rPr lang="en-US" altLang="en-US" sz="3200" b="1" dirty="0">
                <a:effectLst>
                  <a:outerShdw blurRad="38100" dist="38100" dir="2700000" algn="tl">
                    <a:srgbClr val="C0C0C0"/>
                  </a:outerShdw>
                </a:effectLst>
              </a:rPr>
              <a:t>Ruth purposed to go with her; to stay with her; and to care for her.</a:t>
            </a:r>
          </a:p>
          <a:p>
            <a:pPr>
              <a:buFont typeface="Wingdings" panose="05000000000000000000" pitchFamily="2" charset="2"/>
              <a:buChar char="ü"/>
            </a:pPr>
            <a:endParaRPr lang="en-US" altLang="en-US" sz="1800" b="1" dirty="0">
              <a:effectLst>
                <a:outerShdw blurRad="38100" dist="38100" dir="2700000" algn="tl">
                  <a:srgbClr val="C0C0C0"/>
                </a:outerShdw>
              </a:effectLst>
            </a:endParaRPr>
          </a:p>
          <a:p>
            <a:pPr>
              <a:buFont typeface="Wingdings" panose="05000000000000000000" pitchFamily="2" charset="2"/>
              <a:buChar char="ü"/>
            </a:pPr>
            <a:r>
              <a:rPr lang="en-US" altLang="en-US" sz="3200" b="1" dirty="0">
                <a:effectLst>
                  <a:outerShdw blurRad="38100" dist="38100" dir="2700000" algn="tl">
                    <a:srgbClr val="C0C0C0"/>
                  </a:outerShdw>
                </a:effectLst>
              </a:rPr>
              <a:t>Even together, life held many obstacles for two widowed women. (Ruth 2:22)</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33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33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339">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33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1505</TotalTime>
  <Words>718</Words>
  <Application>Microsoft Office PowerPoint</Application>
  <PresentationFormat>On-screen Show (4:3)</PresentationFormat>
  <Paragraphs>70</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Wingdings</vt:lpstr>
      <vt:lpstr>Office Theme</vt:lpstr>
      <vt:lpstr> In the Days When Judges Ruled  Ruth 1-2</vt:lpstr>
      <vt:lpstr>Timing</vt:lpstr>
      <vt:lpstr>Evil Bookends the Book of Judges</vt:lpstr>
      <vt:lpstr>In the Same Context We Have Ruth</vt:lpstr>
      <vt:lpstr>PowerPoint Presentation</vt:lpstr>
      <vt:lpstr>Ruth</vt:lpstr>
      <vt:lpstr>Lessons from Ruth</vt:lpstr>
      <vt:lpstr>Faith and Commitment In a Foreign God and People</vt:lpstr>
      <vt:lpstr>Faith and Commitment</vt:lpstr>
      <vt:lpstr>Responsibility And Loyality To Work</vt:lpstr>
      <vt:lpstr>How to Give Help</vt:lpstr>
      <vt:lpstr>How to Accept Help</vt:lpstr>
      <vt:lpstr>Kindness and Faithfulness Noticed</vt:lpstr>
      <vt:lpstr>PowerPoint Presentation</vt:lpstr>
    </vt:vector>
  </TitlesOfParts>
  <Company>Home User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Anthony R. Hudson</dc:creator>
  <cp:lastModifiedBy>Michael Nix</cp:lastModifiedBy>
  <cp:revision>21</cp:revision>
  <dcterms:created xsi:type="dcterms:W3CDTF">2006-06-09T01:51:30Z</dcterms:created>
  <dcterms:modified xsi:type="dcterms:W3CDTF">2023-07-26T23:51:26Z</dcterms:modified>
</cp:coreProperties>
</file>