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9" r:id="rId2"/>
    <p:sldId id="272" r:id="rId3"/>
    <p:sldId id="273" r:id="rId4"/>
    <p:sldId id="274" r:id="rId5"/>
    <p:sldId id="470" r:id="rId6"/>
    <p:sldId id="465" r:id="rId7"/>
    <p:sldId id="471" r:id="rId8"/>
    <p:sldId id="472" r:id="rId9"/>
    <p:sldId id="266" r:id="rId10"/>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2409" autoAdjust="0"/>
  </p:normalViewPr>
  <p:slideViewPr>
    <p:cSldViewPr snapToGrid="0">
      <p:cViewPr varScale="1">
        <p:scale>
          <a:sx n="43" d="100"/>
          <a:sy n="43"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3/5/2022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324876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6782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89036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*Each of these is ONE, so those who share in them are ONE!</a:t>
            </a:r>
          </a:p>
          <a:p>
            <a:r>
              <a:rPr lang="en-US" b="1" i="0" dirty="0"/>
              <a:t>Psalms 68:18  </a:t>
            </a:r>
            <a:r>
              <a:rPr lang="en-US" i="0" dirty="0"/>
              <a:t>You have ascended on high, You have led captivity captive; You have received gifts among men, Even from the rebellious, That the LORD God might dwell there.</a:t>
            </a:r>
          </a:p>
          <a:p>
            <a:endParaRPr lang="en-US" i="0" dirty="0"/>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191815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2 Corinthians 5:17  </a:t>
            </a:r>
            <a:r>
              <a:rPr lang="en-US" i="0" dirty="0"/>
              <a:t>Therefore, if anyone is in Christ, he is a new creation; old things have passed away; behold, all things have become new.</a:t>
            </a:r>
          </a:p>
        </p:txBody>
      </p:sp>
      <p:sp>
        <p:nvSpPr>
          <p:cNvPr id="4" name="Slide Number Placeholder 3"/>
          <p:cNvSpPr>
            <a:spLocks noGrp="1"/>
          </p:cNvSpPr>
          <p:nvPr>
            <p:ph type="sldNum" sz="quarter" idx="5"/>
          </p:nvPr>
        </p:nvSpPr>
        <p:spPr/>
        <p:txBody>
          <a:bodyPr/>
          <a:lstStyle/>
          <a:p>
            <a:fld id="{E49E7366-6C2C-4371-A58F-3171F7E109A8}" type="slidenum">
              <a:rPr lang="en-US" smtClean="0"/>
              <a:t>6</a:t>
            </a:fld>
            <a:endParaRPr lang="en-US"/>
          </a:p>
        </p:txBody>
      </p:sp>
    </p:spTree>
    <p:extLst>
      <p:ext uri="{BB962C8B-B14F-4D97-AF65-F5344CB8AC3E}">
        <p14:creationId xmlns:p14="http://schemas.microsoft.com/office/powerpoint/2010/main" val="93412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 Matthew 5:43-45  </a:t>
            </a:r>
            <a:r>
              <a:rPr lang="en-US" b="0" i="0" dirty="0"/>
              <a:t>"You have heard that it was said, 'YOU SHALL LOVE YOUR NEIGHBOR and hate your enemy.'  44  But I say to you, love your enemies, bless those who curse you, do good to those who hate you, and pray for those who spitefully use you and persecute you,  45  that you may be sons of your Father in heaven; for He makes His sun rise on the evil and on the good, and sends rain on the just and on the unjust.</a:t>
            </a:r>
          </a:p>
          <a:p>
            <a:r>
              <a:rPr lang="en-US" b="1" i="0" dirty="0"/>
              <a:t>1 John 3:16  </a:t>
            </a:r>
            <a:r>
              <a:rPr lang="en-US" b="0" i="0" dirty="0"/>
              <a:t>By this we know love, because He laid down His life for us. And we also ought to lay down our lives for the brethren.</a:t>
            </a:r>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153975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*Circumspectly or carefully (ESV) </a:t>
            </a:r>
            <a:r>
              <a:rPr lang="en-US" b="0" i="0" dirty="0"/>
              <a:t>translate ἀ</a:t>
            </a:r>
            <a:r>
              <a:rPr lang="en-US" b="0" i="0" dirty="0" err="1"/>
              <a:t>κρι</a:t>
            </a:r>
            <a:r>
              <a:rPr lang="en-US" b="0" i="0" dirty="0"/>
              <a:t>βῶς akribōs which Thayer says means “exactly, accurately, diligently”</a:t>
            </a:r>
          </a:p>
          <a:p>
            <a:r>
              <a:rPr lang="en-US" b="0" i="0" dirty="0"/>
              <a:t>Those who are “fools” or “unwise” care careless and aimless in their walk.</a:t>
            </a:r>
          </a:p>
          <a:p>
            <a:r>
              <a:rPr lang="en-US" b="1" i="0" dirty="0"/>
              <a:t>Proverbs 17:24  </a:t>
            </a:r>
            <a:r>
              <a:rPr lang="en-US" b="0" i="0" dirty="0"/>
              <a:t>Wisdom is in the sight of him who has understanding, But the eyes of a fool are on the ends of the earth.</a:t>
            </a:r>
          </a:p>
          <a:p>
            <a:r>
              <a:rPr lang="en-US" b="1" i="0" dirty="0"/>
              <a:t>Proverbs 1:32  </a:t>
            </a:r>
            <a:r>
              <a:rPr lang="en-US" b="0" i="0" dirty="0"/>
              <a:t>For the turning away of the simple will slay them, And the complacency of fools will destroy them;</a:t>
            </a:r>
          </a:p>
          <a:p>
            <a:endParaRPr lang="en-US" b="1" i="0" dirty="0"/>
          </a:p>
          <a:p>
            <a:r>
              <a:rPr lang="en-US" b="1" i="0" dirty="0"/>
              <a:t>Proverbs 20:1  </a:t>
            </a:r>
            <a:r>
              <a:rPr lang="en-US" b="0" i="0" dirty="0"/>
              <a:t>Wine is a mocker, Strong drink is a brawler, And whoever is led astray by it is not wise.</a:t>
            </a:r>
          </a:p>
        </p:txBody>
      </p:sp>
      <p:sp>
        <p:nvSpPr>
          <p:cNvPr id="4" name="Slide Number Placeholder 3"/>
          <p:cNvSpPr>
            <a:spLocks noGrp="1"/>
          </p:cNvSpPr>
          <p:nvPr>
            <p:ph type="sldNum" sz="quarter" idx="5"/>
          </p:nvPr>
        </p:nvSpPr>
        <p:spPr/>
        <p:txBody>
          <a:bodyPr/>
          <a:lstStyle/>
          <a:p>
            <a:fld id="{E49E7366-6C2C-4371-A58F-3171F7E109A8}" type="slidenum">
              <a:rPr lang="en-US" smtClean="0"/>
              <a:t>8</a:t>
            </a:fld>
            <a:endParaRPr lang="en-US"/>
          </a:p>
        </p:txBody>
      </p:sp>
    </p:spTree>
    <p:extLst>
      <p:ext uri="{BB962C8B-B14F-4D97-AF65-F5344CB8AC3E}">
        <p14:creationId xmlns:p14="http://schemas.microsoft.com/office/powerpoint/2010/main" val="291353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9</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3/5/2022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3/5/2022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dirty="0">
                <a:solidFill>
                  <a:schemeClr val="bg1"/>
                </a:solidFill>
                <a:effectLst>
                  <a:glow rad="228600">
                    <a:schemeClr val="accent1">
                      <a:lumMod val="50000"/>
                      <a:alpha val="40000"/>
                    </a:schemeClr>
                  </a:glow>
                </a:effectLst>
              </a:rPr>
              <a:t>Lesson Eight: Ephesians 4:1---5:21</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54" y="305948"/>
            <a:ext cx="9214891" cy="993775"/>
          </a:xfrm>
        </p:spPr>
        <p:txBody>
          <a:bodyPr rtlCol="0">
            <a:normAutofit/>
          </a:bodyPr>
          <a:lstStyle/>
          <a:p>
            <a:pPr algn="ctr">
              <a:defRPr/>
            </a:pPr>
            <a:r>
              <a:rPr lang="en-US" sz="4500" b="1" dirty="0">
                <a:solidFill>
                  <a:schemeClr val="bg1"/>
                </a:solidFill>
              </a:rPr>
              <a:t>The Epistle to the Ephesians</a:t>
            </a:r>
          </a:p>
        </p:txBody>
      </p:sp>
      <p:sp>
        <p:nvSpPr>
          <p:cNvPr id="16386" name="Content Placeholder 2"/>
          <p:cNvSpPr>
            <a:spLocks noGrp="1"/>
          </p:cNvSpPr>
          <p:nvPr>
            <p:ph idx="1"/>
          </p:nvPr>
        </p:nvSpPr>
        <p:spPr>
          <a:xfrm>
            <a:off x="689548" y="1299723"/>
            <a:ext cx="10972800" cy="5495924"/>
          </a:xfrm>
        </p:spPr>
        <p:txBody>
          <a:bodyPr>
            <a:normAutofit/>
          </a:bodyPr>
          <a:lstStyle/>
          <a:p>
            <a:pPr marL="0" indent="0">
              <a:buNone/>
            </a:pPr>
            <a:r>
              <a:rPr lang="en-US" altLang="en-US" sz="3600" b="1" dirty="0">
                <a:solidFill>
                  <a:schemeClr val="bg1"/>
                </a:solidFill>
              </a:rPr>
              <a:t>Purpose: </a:t>
            </a:r>
            <a:r>
              <a:rPr lang="en-US" altLang="en-US" sz="3600" dirty="0">
                <a:solidFill>
                  <a:schemeClr val="bg1"/>
                </a:solidFill>
              </a:rPr>
              <a:t>To Remind the Ephesian Christians of…</a:t>
            </a:r>
          </a:p>
          <a:p>
            <a:pPr marL="804863" lvl="1" indent="-347663">
              <a:buFont typeface="Wingdings" pitchFamily="2" charset="2"/>
              <a:buChar char="§"/>
            </a:pPr>
            <a:r>
              <a:rPr lang="en-US" altLang="en-US" sz="3600" b="1" i="1" dirty="0">
                <a:solidFill>
                  <a:schemeClr val="accent4">
                    <a:lumMod val="60000"/>
                    <a:lumOff val="40000"/>
                  </a:schemeClr>
                </a:solidFill>
              </a:rPr>
              <a:t>Their Spiritual Wealth in Christ (Eph. 1-3)</a:t>
            </a:r>
          </a:p>
          <a:p>
            <a:pPr marL="804863" lvl="1" indent="-347663">
              <a:buFont typeface="Wingdings" pitchFamily="2" charset="2"/>
              <a:buChar char="§"/>
            </a:pPr>
            <a:r>
              <a:rPr lang="en-US" altLang="en-US" sz="3600" b="1" i="1" dirty="0">
                <a:solidFill>
                  <a:schemeClr val="accent4">
                    <a:lumMod val="60000"/>
                    <a:lumOff val="40000"/>
                  </a:schemeClr>
                </a:solidFill>
              </a:rPr>
              <a:t>Their Spiritual Walk in Christ (Eph. 4-6).</a:t>
            </a:r>
          </a:p>
          <a:p>
            <a:pPr marL="0" indent="0" algn="ctr">
              <a:buNone/>
            </a:pPr>
            <a:r>
              <a:rPr lang="en-US" altLang="en-US" sz="3600" b="1" dirty="0">
                <a:solidFill>
                  <a:schemeClr val="accent6">
                    <a:lumMod val="40000"/>
                    <a:lumOff val="60000"/>
                  </a:schemeClr>
                </a:solidFill>
              </a:rPr>
              <a:t>In Ephesians, we see the Church revealed as the fullness of Christ and the eternal purpose of God                 (Eph. 1:21-22; 3:8-11).</a:t>
            </a:r>
          </a:p>
          <a:p>
            <a:pPr marL="347663" indent="-347663">
              <a:buFont typeface="Wingdings" pitchFamily="2" charset="2"/>
              <a:buChar char="§"/>
            </a:pPr>
            <a:endParaRPr lang="en-US" altLang="en-US" sz="3600" b="1" i="1" dirty="0">
              <a:solidFill>
                <a:schemeClr val="accent4">
                  <a:lumMod val="40000"/>
                  <a:lumOff val="60000"/>
                </a:schemeClr>
              </a:solidFill>
            </a:endParaRPr>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3293116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down)">
                                      <p:cBhvr>
                                        <p:cTn id="7" dur="500"/>
                                        <p:tgtEl>
                                          <p:spTgt spid="1638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86">
                                            <p:txEl>
                                              <p:pRg st="1" end="1"/>
                                            </p:txEl>
                                          </p:spTgt>
                                        </p:tgtEl>
                                        <p:attrNameLst>
                                          <p:attrName>style.visibility</p:attrName>
                                        </p:attrNameLst>
                                      </p:cBhvr>
                                      <p:to>
                                        <p:strVal val="visible"/>
                                      </p:to>
                                    </p:set>
                                    <p:animEffect transition="in" filter="wipe(down)">
                                      <p:cBhvr>
                                        <p:cTn id="10" dur="500"/>
                                        <p:tgtEl>
                                          <p:spTgt spid="1638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animEffect transition="in" filter="wipe(down)">
                                      <p:cBhvr>
                                        <p:cTn id="13" dur="500"/>
                                        <p:tgtEl>
                                          <p:spTgt spid="1638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386">
                                            <p:txEl>
                                              <p:pRg st="3" end="3"/>
                                            </p:txEl>
                                          </p:spTgt>
                                        </p:tgtEl>
                                        <p:attrNameLst>
                                          <p:attrName>style.visibility</p:attrName>
                                        </p:attrNameLst>
                                      </p:cBhvr>
                                      <p:to>
                                        <p:strVal val="visible"/>
                                      </p:to>
                                    </p:set>
                                    <p:animEffect transition="in" filter="wipe(down)">
                                      <p:cBhvr>
                                        <p:cTn id="18" dur="500"/>
                                        <p:tgtEl>
                                          <p:spTgt spid="16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Outline of Ephesians</a:t>
            </a:r>
          </a:p>
        </p:txBody>
      </p:sp>
      <p:sp>
        <p:nvSpPr>
          <p:cNvPr id="16386" name="Content Placeholder 2"/>
          <p:cNvSpPr>
            <a:spLocks noGrp="1"/>
          </p:cNvSpPr>
          <p:nvPr>
            <p:ph idx="1"/>
          </p:nvPr>
        </p:nvSpPr>
        <p:spPr>
          <a:xfrm>
            <a:off x="914400" y="1362076"/>
            <a:ext cx="10598045" cy="4994763"/>
          </a:xfrm>
        </p:spPr>
        <p:txBody>
          <a:bodyPr/>
          <a:lstStyle/>
          <a:p>
            <a:pPr marL="571500" indent="-571500">
              <a:buFont typeface="+mj-lt"/>
              <a:buAutoNum type="romanUcPeriod"/>
            </a:pPr>
            <a:r>
              <a:rPr lang="en-US" altLang="en-US" sz="4000" b="1" dirty="0">
                <a:solidFill>
                  <a:schemeClr val="bg1"/>
                </a:solidFill>
              </a:rPr>
              <a:t>The Christian’s Wealth in Christ (1:1-3:21)</a:t>
            </a:r>
          </a:p>
          <a:p>
            <a:pPr marL="1028700" lvl="1" indent="-571500">
              <a:buFont typeface="+mj-lt"/>
              <a:buAutoNum type="alphaUcPeriod"/>
            </a:pPr>
            <a:r>
              <a:rPr lang="en-US" altLang="en-US" sz="3200" b="1" dirty="0">
                <a:solidFill>
                  <a:schemeClr val="accent4">
                    <a:lumMod val="60000"/>
                    <a:lumOff val="40000"/>
                  </a:schemeClr>
                </a:solidFill>
              </a:rPr>
              <a:t>Salutation (1:1-2)</a:t>
            </a:r>
          </a:p>
          <a:p>
            <a:pPr marL="1028700" lvl="1" indent="-571500">
              <a:buFont typeface="+mj-lt"/>
              <a:buAutoNum type="alphaUcPeriod"/>
            </a:pPr>
            <a:r>
              <a:rPr lang="en-US" altLang="en-US" sz="3200" b="1" dirty="0">
                <a:solidFill>
                  <a:schemeClr val="accent4">
                    <a:lumMod val="60000"/>
                    <a:lumOff val="40000"/>
                  </a:schemeClr>
                </a:solidFill>
              </a:rPr>
              <a:t>Wealth of Redemption (1:3-14)</a:t>
            </a:r>
          </a:p>
          <a:p>
            <a:pPr marL="1028700" lvl="1" indent="-571500">
              <a:buFont typeface="+mj-lt"/>
              <a:buAutoNum type="alphaUcPeriod"/>
            </a:pPr>
            <a:r>
              <a:rPr lang="en-US" altLang="en-US" sz="3200" b="1" dirty="0">
                <a:solidFill>
                  <a:schemeClr val="accent4">
                    <a:lumMod val="60000"/>
                    <a:lumOff val="40000"/>
                  </a:schemeClr>
                </a:solidFill>
              </a:rPr>
              <a:t>Wealth of Resources (1:15-23)</a:t>
            </a:r>
          </a:p>
          <a:p>
            <a:pPr marL="1028700" lvl="1" indent="-571500">
              <a:buFont typeface="+mj-lt"/>
              <a:buAutoNum type="alphaUcPeriod"/>
            </a:pPr>
            <a:r>
              <a:rPr lang="en-US" altLang="en-US" sz="3200" b="1" dirty="0">
                <a:solidFill>
                  <a:schemeClr val="accent4">
                    <a:lumMod val="60000"/>
                    <a:lumOff val="40000"/>
                  </a:schemeClr>
                </a:solidFill>
              </a:rPr>
              <a:t>Wealth of Regeneration (2:1-10)</a:t>
            </a:r>
          </a:p>
          <a:p>
            <a:pPr marL="1028700" lvl="1" indent="-571500">
              <a:buFont typeface="+mj-lt"/>
              <a:buAutoNum type="alphaUcPeriod"/>
            </a:pPr>
            <a:r>
              <a:rPr lang="en-US" altLang="en-US" sz="3200" b="1" dirty="0">
                <a:solidFill>
                  <a:schemeClr val="accent4">
                    <a:lumMod val="60000"/>
                    <a:lumOff val="40000"/>
                  </a:schemeClr>
                </a:solidFill>
              </a:rPr>
              <a:t>Wealth of Reconciliation (2:11-22)</a:t>
            </a:r>
          </a:p>
          <a:p>
            <a:pPr marL="1028700" lvl="1" indent="-571500">
              <a:buFont typeface="+mj-lt"/>
              <a:buAutoNum type="alphaUcPeriod"/>
            </a:pPr>
            <a:r>
              <a:rPr lang="en-US" altLang="en-US" sz="3200" b="1" dirty="0">
                <a:solidFill>
                  <a:schemeClr val="accent4">
                    <a:lumMod val="60000"/>
                    <a:lumOff val="40000"/>
                  </a:schemeClr>
                </a:solidFill>
              </a:rPr>
              <a:t>Wealth of Revelation (3:1-13)</a:t>
            </a:r>
          </a:p>
          <a:p>
            <a:pPr marL="1028700" lvl="1" indent="-571500">
              <a:buFont typeface="+mj-lt"/>
              <a:buAutoNum type="alphaUcPeriod"/>
            </a:pPr>
            <a:r>
              <a:rPr lang="en-US" altLang="en-US" sz="3200" b="1" dirty="0">
                <a:solidFill>
                  <a:schemeClr val="accent4">
                    <a:lumMod val="60000"/>
                    <a:lumOff val="40000"/>
                  </a:schemeClr>
                </a:solidFill>
              </a:rPr>
              <a:t>Wealth of Revitalization (3:14-21)</a:t>
            </a: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450727768"/>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38139"/>
            <a:ext cx="7886700" cy="993775"/>
          </a:xfrm>
        </p:spPr>
        <p:txBody>
          <a:bodyPr rtlCol="0">
            <a:normAutofit/>
          </a:bodyPr>
          <a:lstStyle/>
          <a:p>
            <a:pPr algn="ctr">
              <a:defRPr/>
            </a:pPr>
            <a:r>
              <a:rPr lang="en-US" sz="4500" b="1" dirty="0">
                <a:solidFill>
                  <a:schemeClr val="bg1"/>
                </a:solidFill>
              </a:rPr>
              <a:t>Outline of Ephesians</a:t>
            </a:r>
          </a:p>
        </p:txBody>
      </p:sp>
      <p:sp>
        <p:nvSpPr>
          <p:cNvPr id="16386" name="Content Placeholder 2"/>
          <p:cNvSpPr>
            <a:spLocks noGrp="1"/>
          </p:cNvSpPr>
          <p:nvPr>
            <p:ph idx="1"/>
          </p:nvPr>
        </p:nvSpPr>
        <p:spPr>
          <a:xfrm>
            <a:off x="1064302" y="1362076"/>
            <a:ext cx="10538085" cy="5278567"/>
          </a:xfrm>
        </p:spPr>
        <p:txBody>
          <a:bodyPr>
            <a:normAutofit fontScale="92500" lnSpcReduction="10000"/>
          </a:bodyPr>
          <a:lstStyle/>
          <a:p>
            <a:pPr marL="571500" indent="-571500">
              <a:buFont typeface="+mj-lt"/>
              <a:buAutoNum type="romanUcPeriod" startAt="2"/>
            </a:pPr>
            <a:r>
              <a:rPr lang="en-US" altLang="en-US" sz="4000" b="1" dirty="0">
                <a:solidFill>
                  <a:schemeClr val="bg1"/>
                </a:solidFill>
              </a:rPr>
              <a:t>The Christian’s Walk in Christ (4:1-6:24)</a:t>
            </a:r>
          </a:p>
          <a:p>
            <a:pPr marL="1028700" lvl="1" indent="-571500">
              <a:buFont typeface="+mj-lt"/>
              <a:buAutoNum type="alphaUcPeriod"/>
            </a:pPr>
            <a:r>
              <a:rPr lang="en-US" altLang="en-US" sz="3200" b="1" dirty="0">
                <a:solidFill>
                  <a:schemeClr val="accent4">
                    <a:lumMod val="60000"/>
                    <a:lumOff val="40000"/>
                  </a:schemeClr>
                </a:solidFill>
              </a:rPr>
              <a:t>Walk in Unity (4:1-16)</a:t>
            </a:r>
          </a:p>
          <a:p>
            <a:pPr marL="1028700" lvl="1" indent="-571500">
              <a:buFont typeface="+mj-lt"/>
              <a:buAutoNum type="alphaUcPeriod"/>
            </a:pPr>
            <a:r>
              <a:rPr lang="en-US" altLang="en-US" sz="3200" b="1" dirty="0">
                <a:solidFill>
                  <a:schemeClr val="accent4">
                    <a:lumMod val="60000"/>
                    <a:lumOff val="40000"/>
                  </a:schemeClr>
                </a:solidFill>
              </a:rPr>
              <a:t>Walk in Newness (4:17-32)</a:t>
            </a:r>
          </a:p>
          <a:p>
            <a:pPr marL="1028700" lvl="1" indent="-571500">
              <a:buFont typeface="+mj-lt"/>
              <a:buAutoNum type="alphaUcPeriod"/>
            </a:pPr>
            <a:r>
              <a:rPr lang="en-US" altLang="en-US" sz="3200" b="1" dirty="0">
                <a:solidFill>
                  <a:schemeClr val="accent4">
                    <a:lumMod val="60000"/>
                    <a:lumOff val="40000"/>
                  </a:schemeClr>
                </a:solidFill>
              </a:rPr>
              <a:t>Walk in Love (5:1-2)</a:t>
            </a:r>
          </a:p>
          <a:p>
            <a:pPr marL="1028700" lvl="1" indent="-571500">
              <a:buFont typeface="+mj-lt"/>
              <a:buAutoNum type="alphaUcPeriod"/>
            </a:pPr>
            <a:r>
              <a:rPr lang="en-US" altLang="en-US" sz="3200" b="1" dirty="0">
                <a:solidFill>
                  <a:schemeClr val="accent4">
                    <a:lumMod val="60000"/>
                    <a:lumOff val="40000"/>
                  </a:schemeClr>
                </a:solidFill>
              </a:rPr>
              <a:t>Walk in Light (5:3-14)</a:t>
            </a:r>
          </a:p>
          <a:p>
            <a:pPr marL="1028700" lvl="1" indent="-571500">
              <a:buFont typeface="+mj-lt"/>
              <a:buAutoNum type="alphaUcPeriod"/>
            </a:pPr>
            <a:r>
              <a:rPr lang="en-US" altLang="en-US" sz="3200" b="1" dirty="0">
                <a:solidFill>
                  <a:schemeClr val="accent4">
                    <a:lumMod val="60000"/>
                    <a:lumOff val="40000"/>
                  </a:schemeClr>
                </a:solidFill>
              </a:rPr>
              <a:t>Walk in Wisdom (5:15-17)</a:t>
            </a:r>
          </a:p>
          <a:p>
            <a:pPr marL="1028700" lvl="1" indent="-571500">
              <a:buFont typeface="+mj-lt"/>
              <a:buAutoNum type="alphaUcPeriod"/>
            </a:pPr>
            <a:r>
              <a:rPr lang="en-US" altLang="en-US" sz="3200" b="1" dirty="0">
                <a:solidFill>
                  <a:schemeClr val="accent4">
                    <a:lumMod val="60000"/>
                    <a:lumOff val="40000"/>
                  </a:schemeClr>
                </a:solidFill>
              </a:rPr>
              <a:t>Walk in the Spirit (5:18-21)</a:t>
            </a:r>
          </a:p>
          <a:p>
            <a:pPr marL="1028700" lvl="1" indent="-571500">
              <a:buFont typeface="+mj-lt"/>
              <a:buAutoNum type="alphaUcPeriod"/>
            </a:pPr>
            <a:r>
              <a:rPr lang="en-US" altLang="en-US" sz="3200" b="1" dirty="0">
                <a:solidFill>
                  <a:schemeClr val="accent4">
                    <a:lumMod val="60000"/>
                    <a:lumOff val="40000"/>
                  </a:schemeClr>
                </a:solidFill>
              </a:rPr>
              <a:t>Walk in Subjection and Love (5:22-33)</a:t>
            </a:r>
          </a:p>
          <a:p>
            <a:pPr marL="1028700" lvl="1" indent="-571500">
              <a:buFont typeface="+mj-lt"/>
              <a:buAutoNum type="alphaUcPeriod"/>
            </a:pPr>
            <a:r>
              <a:rPr lang="en-US" altLang="en-US" sz="3200" b="1" dirty="0">
                <a:solidFill>
                  <a:schemeClr val="accent4">
                    <a:lumMod val="60000"/>
                    <a:lumOff val="40000"/>
                  </a:schemeClr>
                </a:solidFill>
              </a:rPr>
              <a:t>Walk in Obedience (6:1-9)</a:t>
            </a:r>
          </a:p>
          <a:p>
            <a:pPr marL="1028700" lvl="1" indent="-571500">
              <a:buFont typeface="+mj-lt"/>
              <a:buAutoNum type="alphaUcPeriod"/>
            </a:pPr>
            <a:r>
              <a:rPr lang="en-US" altLang="en-US" sz="3200" b="1" dirty="0">
                <a:solidFill>
                  <a:schemeClr val="accent4">
                    <a:lumMod val="60000"/>
                    <a:lumOff val="40000"/>
                  </a:schemeClr>
                </a:solidFill>
              </a:rPr>
              <a:t>Walk in Warfare (6:10-20)</a:t>
            </a:r>
          </a:p>
          <a:p>
            <a:pPr marL="457200" lvl="1" indent="0">
              <a:buNone/>
            </a:pPr>
            <a:r>
              <a:rPr lang="en-US" altLang="en-US" sz="3200" b="1" dirty="0">
                <a:solidFill>
                  <a:schemeClr val="accent4">
                    <a:lumMod val="60000"/>
                    <a:lumOff val="40000"/>
                  </a:schemeClr>
                </a:solidFill>
              </a:rPr>
              <a:t>Closing Remarks (6:21-24)</a:t>
            </a:r>
          </a:p>
          <a:p>
            <a:pPr marL="0" indent="0" algn="r">
              <a:buNone/>
            </a:pPr>
            <a:r>
              <a:rPr lang="en-US" altLang="en-US" sz="2200" b="1" i="1" dirty="0">
                <a:solidFill>
                  <a:schemeClr val="bg1"/>
                </a:solidFill>
              </a:rPr>
              <a:t>Outline via James </a:t>
            </a:r>
            <a:r>
              <a:rPr lang="en-US" altLang="en-US" sz="2200" b="1" i="1" dirty="0" err="1">
                <a:solidFill>
                  <a:schemeClr val="bg1"/>
                </a:solidFill>
              </a:rPr>
              <a:t>Bullington</a:t>
            </a:r>
            <a:r>
              <a:rPr lang="en-US" altLang="en-US" sz="2200" b="1" i="1" dirty="0">
                <a:solidFill>
                  <a:schemeClr val="bg1"/>
                </a:solidFill>
              </a:rPr>
              <a:t>/Jeff Smith</a:t>
            </a:r>
          </a:p>
        </p:txBody>
      </p:sp>
    </p:spTree>
    <p:extLst>
      <p:ext uri="{BB962C8B-B14F-4D97-AF65-F5344CB8AC3E}">
        <p14:creationId xmlns:p14="http://schemas.microsoft.com/office/powerpoint/2010/main" val="4259381211"/>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134911"/>
            <a:ext cx="11682333" cy="1034321"/>
          </a:xfrm>
        </p:spPr>
        <p:txBody>
          <a:bodyPr>
            <a:normAutofit/>
          </a:bodyPr>
          <a:lstStyle/>
          <a:p>
            <a:pPr algn="ctr"/>
            <a:r>
              <a:rPr lang="en-US" sz="4000" dirty="0">
                <a:solidFill>
                  <a:schemeClr val="bg1"/>
                </a:solidFill>
              </a:rPr>
              <a:t>The Christian’s Walk in Christ</a:t>
            </a:r>
          </a:p>
        </p:txBody>
      </p:sp>
      <p:sp>
        <p:nvSpPr>
          <p:cNvPr id="3" name="Content Placeholder 2"/>
          <p:cNvSpPr>
            <a:spLocks noGrp="1"/>
          </p:cNvSpPr>
          <p:nvPr>
            <p:ph idx="1"/>
          </p:nvPr>
        </p:nvSpPr>
        <p:spPr>
          <a:xfrm>
            <a:off x="66206" y="1034321"/>
            <a:ext cx="12059585" cy="5688768"/>
          </a:xfrm>
        </p:spPr>
        <p:txBody>
          <a:bodyPr>
            <a:noAutofit/>
          </a:bodyPr>
          <a:lstStyle/>
          <a:p>
            <a:pPr>
              <a:spcBef>
                <a:spcPct val="5000"/>
              </a:spcBef>
            </a:pPr>
            <a:r>
              <a:rPr lang="en-US" altLang="en-US" sz="3000" b="1" dirty="0">
                <a:solidFill>
                  <a:schemeClr val="bg1"/>
                </a:solidFill>
              </a:rPr>
              <a:t>Walk in Unity (4:1-16).</a:t>
            </a:r>
          </a:p>
          <a:p>
            <a:pPr marL="465138" lvl="1" indent="-239713">
              <a:spcBef>
                <a:spcPct val="5000"/>
              </a:spcBef>
            </a:pPr>
            <a:r>
              <a:rPr lang="en-US" altLang="en-US" sz="2900" b="1" i="1" dirty="0">
                <a:solidFill>
                  <a:schemeClr val="accent4">
                    <a:lumMod val="60000"/>
                    <a:lumOff val="40000"/>
                  </a:schemeClr>
                </a:solidFill>
              </a:rPr>
              <a:t>Paul’s plea is that our walk be unified -- “</a:t>
            </a:r>
            <a:r>
              <a:rPr lang="en-US" altLang="en-US" sz="2900" b="1" i="1" dirty="0">
                <a:solidFill>
                  <a:schemeClr val="accent4">
                    <a:lumMod val="60000"/>
                    <a:lumOff val="40000"/>
                  </a:schemeClr>
                </a:solidFill>
                <a:effectLst>
                  <a:glow rad="228600">
                    <a:schemeClr val="accent2">
                      <a:satMod val="175000"/>
                      <a:alpha val="40000"/>
                    </a:schemeClr>
                  </a:glow>
                </a:effectLst>
              </a:rPr>
              <a:t>worthy of the calling</a:t>
            </a:r>
            <a:r>
              <a:rPr lang="en-US" altLang="en-US" sz="2900" b="1" i="1" dirty="0">
                <a:solidFill>
                  <a:schemeClr val="accent4">
                    <a:lumMod val="60000"/>
                    <a:lumOff val="40000"/>
                  </a:schemeClr>
                </a:solidFill>
              </a:rPr>
              <a:t>” (4:1-3).</a:t>
            </a:r>
          </a:p>
          <a:p>
            <a:pPr marL="688975" lvl="2" indent="-284163">
              <a:spcBef>
                <a:spcPct val="5000"/>
              </a:spcBef>
            </a:pPr>
            <a:r>
              <a:rPr lang="en-US" altLang="en-US" sz="2800" b="1" dirty="0">
                <a:solidFill>
                  <a:schemeClr val="accent5">
                    <a:lumMod val="40000"/>
                    <a:lumOff val="60000"/>
                  </a:schemeClr>
                </a:solidFill>
              </a:rPr>
              <a:t>Unity is to be maintained by walking in lowliness, gentleness, longsuffering, and bearing with one another in love </a:t>
            </a:r>
          </a:p>
          <a:p>
            <a:pPr marL="688975" lvl="2" indent="-284163">
              <a:spcBef>
                <a:spcPct val="5000"/>
              </a:spcBef>
            </a:pPr>
            <a:r>
              <a:rPr lang="en-US" altLang="en-US" sz="2800" b="1" dirty="0">
                <a:solidFill>
                  <a:schemeClr val="accent5">
                    <a:lumMod val="40000"/>
                    <a:lumOff val="60000"/>
                  </a:schemeClr>
                </a:solidFill>
              </a:rPr>
              <a:t>It involves </a:t>
            </a:r>
            <a:r>
              <a:rPr lang="en-US" altLang="en-US" sz="2800" b="1" dirty="0">
                <a:solidFill>
                  <a:schemeClr val="accent5">
                    <a:lumMod val="40000"/>
                    <a:lumOff val="60000"/>
                  </a:schemeClr>
                </a:solidFill>
                <a:effectLst>
                  <a:glow rad="228600">
                    <a:schemeClr val="accent2">
                      <a:satMod val="175000"/>
                      <a:alpha val="40000"/>
                    </a:schemeClr>
                  </a:glow>
                </a:effectLst>
              </a:rPr>
              <a:t>endeavoring</a:t>
            </a:r>
            <a:r>
              <a:rPr lang="en-US" altLang="en-US" sz="2800" b="1" dirty="0">
                <a:solidFill>
                  <a:schemeClr val="accent5">
                    <a:lumMod val="40000"/>
                    <a:lumOff val="60000"/>
                  </a:schemeClr>
                </a:solidFill>
              </a:rPr>
              <a:t> to keep the </a:t>
            </a:r>
            <a:r>
              <a:rPr lang="en-US" altLang="en-US" sz="2800" b="1" dirty="0">
                <a:solidFill>
                  <a:schemeClr val="accent5">
                    <a:lumMod val="40000"/>
                    <a:lumOff val="60000"/>
                  </a:schemeClr>
                </a:solidFill>
                <a:effectLst>
                  <a:glow rad="228600">
                    <a:schemeClr val="accent2">
                      <a:satMod val="175000"/>
                      <a:alpha val="40000"/>
                    </a:schemeClr>
                  </a:glow>
                </a:effectLst>
              </a:rPr>
              <a:t>unity</a:t>
            </a:r>
            <a:r>
              <a:rPr lang="en-US" altLang="en-US" sz="2800" b="1" dirty="0">
                <a:solidFill>
                  <a:schemeClr val="accent5">
                    <a:lumMod val="40000"/>
                    <a:lumOff val="60000"/>
                  </a:schemeClr>
                </a:solidFill>
              </a:rPr>
              <a:t> of the Spirit.</a:t>
            </a:r>
          </a:p>
          <a:p>
            <a:pPr marL="465138" lvl="2" indent="-239713">
              <a:spcBef>
                <a:spcPct val="5000"/>
              </a:spcBef>
            </a:pPr>
            <a:r>
              <a:rPr lang="en-US" altLang="en-US" sz="2900" b="1" i="1" dirty="0">
                <a:solidFill>
                  <a:schemeClr val="accent4">
                    <a:lumMod val="60000"/>
                    <a:lumOff val="40000"/>
                  </a:schemeClr>
                </a:solidFill>
              </a:rPr>
              <a:t>Unity is based on the inherent oneness of the body, the Spirit, the Lord, hope, faith, baptism, and God (4:4-6).*</a:t>
            </a:r>
          </a:p>
          <a:p>
            <a:pPr marL="465138" lvl="2" indent="-239713">
              <a:spcBef>
                <a:spcPct val="5000"/>
              </a:spcBef>
            </a:pPr>
            <a:r>
              <a:rPr lang="en-US" altLang="en-US" sz="2900" b="1" i="1" dirty="0">
                <a:solidFill>
                  <a:schemeClr val="accent4">
                    <a:lumMod val="60000"/>
                    <a:lumOff val="40000"/>
                  </a:schemeClr>
                </a:solidFill>
              </a:rPr>
              <a:t>The Lord has given the church what is needed to maintain unity (4:7-12).</a:t>
            </a:r>
          </a:p>
          <a:p>
            <a:pPr marL="688975" lvl="3" indent="-284163">
              <a:spcBef>
                <a:spcPct val="5000"/>
              </a:spcBef>
            </a:pPr>
            <a:r>
              <a:rPr lang="en-US" altLang="en-US" sz="2800" b="1" dirty="0">
                <a:solidFill>
                  <a:schemeClr val="accent1">
                    <a:lumMod val="40000"/>
                    <a:lumOff val="60000"/>
                  </a:schemeClr>
                </a:solidFill>
              </a:rPr>
              <a:t>Christ’s ascension enabled Him to give gifts to men (cf. Ps. 68:18).</a:t>
            </a:r>
          </a:p>
          <a:p>
            <a:pPr marL="688975" lvl="3" indent="-284163">
              <a:spcBef>
                <a:spcPct val="5000"/>
              </a:spcBef>
            </a:pPr>
            <a:r>
              <a:rPr lang="en-US" altLang="en-US" sz="2800" b="1" dirty="0">
                <a:solidFill>
                  <a:schemeClr val="accent1">
                    <a:lumMod val="40000"/>
                    <a:lumOff val="60000"/>
                  </a:schemeClr>
                </a:solidFill>
              </a:rPr>
              <a:t>He gave apostles, prophets, evangelists, pastors, and teachers “</a:t>
            </a:r>
            <a:r>
              <a:rPr lang="en-US" altLang="en-US" sz="2800" b="1" dirty="0">
                <a:solidFill>
                  <a:schemeClr val="accent1">
                    <a:lumMod val="40000"/>
                    <a:lumOff val="60000"/>
                  </a:schemeClr>
                </a:solidFill>
                <a:effectLst>
                  <a:glow rad="228600">
                    <a:schemeClr val="accent2">
                      <a:satMod val="175000"/>
                      <a:alpha val="40000"/>
                    </a:schemeClr>
                  </a:glow>
                </a:effectLst>
              </a:rPr>
              <a:t>to</a:t>
            </a:r>
            <a:r>
              <a:rPr lang="en-US" altLang="en-US" sz="2800" b="1" dirty="0">
                <a:solidFill>
                  <a:schemeClr val="accent1">
                    <a:lumMod val="40000"/>
                    <a:lumOff val="60000"/>
                  </a:schemeClr>
                </a:solidFill>
              </a:rPr>
              <a:t> </a:t>
            </a:r>
            <a:r>
              <a:rPr lang="en-US" altLang="en-US" sz="2800" b="1" dirty="0">
                <a:solidFill>
                  <a:schemeClr val="accent1">
                    <a:lumMod val="40000"/>
                    <a:lumOff val="60000"/>
                  </a:schemeClr>
                </a:solidFill>
                <a:effectLst>
                  <a:glow rad="228600">
                    <a:schemeClr val="accent2">
                      <a:satMod val="175000"/>
                      <a:alpha val="40000"/>
                    </a:schemeClr>
                  </a:glow>
                </a:effectLst>
              </a:rPr>
              <a:t>equip the saints</a:t>
            </a:r>
            <a:r>
              <a:rPr lang="en-US" altLang="en-US" sz="2800" b="1" dirty="0">
                <a:solidFill>
                  <a:schemeClr val="accent1">
                    <a:lumMod val="40000"/>
                    <a:lumOff val="60000"/>
                  </a:schemeClr>
                </a:solidFill>
              </a:rPr>
              <a:t> </a:t>
            </a:r>
            <a:r>
              <a:rPr lang="en-US" altLang="en-US" sz="2800" b="1" dirty="0">
                <a:solidFill>
                  <a:schemeClr val="accent1">
                    <a:lumMod val="40000"/>
                    <a:lumOff val="60000"/>
                  </a:schemeClr>
                </a:solidFill>
                <a:effectLst>
                  <a:glow rad="228600">
                    <a:schemeClr val="accent2">
                      <a:satMod val="175000"/>
                      <a:alpha val="40000"/>
                    </a:schemeClr>
                  </a:glow>
                </a:effectLst>
              </a:rPr>
              <a:t>for</a:t>
            </a:r>
            <a:r>
              <a:rPr lang="en-US" altLang="en-US" sz="2800" b="1" dirty="0">
                <a:solidFill>
                  <a:schemeClr val="accent1">
                    <a:lumMod val="40000"/>
                    <a:lumOff val="60000"/>
                  </a:schemeClr>
                </a:solidFill>
              </a:rPr>
              <a:t> the work of ministry, </a:t>
            </a:r>
            <a:r>
              <a:rPr lang="en-US" altLang="en-US" sz="2800" b="1" dirty="0">
                <a:solidFill>
                  <a:schemeClr val="accent1">
                    <a:lumMod val="40000"/>
                    <a:lumOff val="60000"/>
                  </a:schemeClr>
                </a:solidFill>
                <a:effectLst>
                  <a:glow rad="228600">
                    <a:schemeClr val="accent2">
                      <a:satMod val="175000"/>
                      <a:alpha val="40000"/>
                    </a:schemeClr>
                  </a:glow>
                </a:effectLst>
              </a:rPr>
              <a:t>for</a:t>
            </a:r>
            <a:r>
              <a:rPr lang="en-US" altLang="en-US" sz="2800" b="1" dirty="0">
                <a:solidFill>
                  <a:schemeClr val="accent1">
                    <a:lumMod val="40000"/>
                    <a:lumOff val="60000"/>
                  </a:schemeClr>
                </a:solidFill>
              </a:rPr>
              <a:t> building up the body of Christ” (ESV).</a:t>
            </a:r>
          </a:p>
          <a:p>
            <a:pPr marL="688975" lvl="3" indent="-284163">
              <a:spcBef>
                <a:spcPct val="5000"/>
              </a:spcBef>
            </a:pPr>
            <a:r>
              <a:rPr lang="en-US" altLang="en-US" sz="2800" b="1" dirty="0">
                <a:solidFill>
                  <a:schemeClr val="accent1">
                    <a:lumMod val="40000"/>
                    <a:lumOff val="60000"/>
                  </a:schemeClr>
                </a:solidFill>
              </a:rPr>
              <a:t>The intended outcome is unity of the faith, becoming a body proportional to our head, with </a:t>
            </a:r>
            <a:r>
              <a:rPr lang="en-US" altLang="en-US" sz="2800" b="1" dirty="0">
                <a:solidFill>
                  <a:schemeClr val="accent1">
                    <a:lumMod val="40000"/>
                    <a:lumOff val="60000"/>
                  </a:schemeClr>
                </a:solidFill>
                <a:effectLst>
                  <a:glow rad="228600">
                    <a:schemeClr val="accent2">
                      <a:satMod val="175000"/>
                      <a:alpha val="40000"/>
                    </a:schemeClr>
                  </a:glow>
                </a:effectLst>
              </a:rPr>
              <a:t>every member of the body doing its part </a:t>
            </a:r>
            <a:r>
              <a:rPr lang="en-US" altLang="en-US" sz="2800" b="1" dirty="0">
                <a:solidFill>
                  <a:schemeClr val="accent1">
                    <a:lumMod val="40000"/>
                    <a:lumOff val="60000"/>
                  </a:schemeClr>
                </a:solidFill>
              </a:rPr>
              <a:t>– thus causing the body to grow and edify itself in love (cf. 1 Cor. 12:12-27).</a:t>
            </a:r>
          </a:p>
          <a:p>
            <a:pPr marL="688975" lvl="3" indent="-284163">
              <a:spcBef>
                <a:spcPct val="5000"/>
              </a:spcBef>
            </a:pPr>
            <a:endParaRPr lang="en-US" altLang="en-US" sz="2800" b="1" dirty="0">
              <a:solidFill>
                <a:schemeClr val="accent1">
                  <a:lumMod val="40000"/>
                  <a:lumOff val="60000"/>
                </a:schemeClr>
              </a:solidFill>
            </a:endParaRPr>
          </a:p>
        </p:txBody>
      </p:sp>
    </p:spTree>
    <p:extLst>
      <p:ext uri="{BB962C8B-B14F-4D97-AF65-F5344CB8AC3E}">
        <p14:creationId xmlns:p14="http://schemas.microsoft.com/office/powerpoint/2010/main" val="337605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841321"/>
          </a:xfrm>
        </p:spPr>
        <p:txBody>
          <a:bodyPr>
            <a:normAutofit/>
          </a:bodyPr>
          <a:lstStyle/>
          <a:p>
            <a:pPr algn="ctr"/>
            <a:r>
              <a:rPr lang="en-US" sz="4000" dirty="0">
                <a:solidFill>
                  <a:schemeClr val="bg1"/>
                </a:solidFill>
              </a:rPr>
              <a:t>The Christian’s Walk in Christ</a:t>
            </a:r>
          </a:p>
        </p:txBody>
      </p:sp>
      <p:sp>
        <p:nvSpPr>
          <p:cNvPr id="3" name="Content Placeholder 2"/>
          <p:cNvSpPr>
            <a:spLocks noGrp="1"/>
          </p:cNvSpPr>
          <p:nvPr>
            <p:ph idx="1"/>
          </p:nvPr>
        </p:nvSpPr>
        <p:spPr>
          <a:xfrm>
            <a:off x="66206" y="1066172"/>
            <a:ext cx="12059585" cy="5851788"/>
          </a:xfrm>
        </p:spPr>
        <p:txBody>
          <a:bodyPr>
            <a:noAutofit/>
          </a:bodyPr>
          <a:lstStyle/>
          <a:p>
            <a:pPr>
              <a:spcBef>
                <a:spcPct val="5000"/>
              </a:spcBef>
            </a:pPr>
            <a:r>
              <a:rPr lang="en-US" altLang="en-US" sz="3200" b="1" dirty="0">
                <a:solidFill>
                  <a:schemeClr val="bg1"/>
                </a:solidFill>
              </a:rPr>
              <a:t>Walk in Newness (4:17-32).</a:t>
            </a:r>
          </a:p>
          <a:p>
            <a:pPr marL="465138" lvl="1" indent="-239713">
              <a:spcBef>
                <a:spcPct val="5000"/>
              </a:spcBef>
            </a:pPr>
            <a:r>
              <a:rPr lang="en-US" altLang="en-US" sz="2900" b="1" i="1" dirty="0">
                <a:solidFill>
                  <a:schemeClr val="accent4">
                    <a:lumMod val="60000"/>
                    <a:lumOff val="40000"/>
                  </a:schemeClr>
                </a:solidFill>
              </a:rPr>
              <a:t>The old walk was ignorant and blind (4:17-19).</a:t>
            </a:r>
          </a:p>
          <a:p>
            <a:pPr marL="465138" lvl="1" indent="-239713">
              <a:spcBef>
                <a:spcPct val="5000"/>
              </a:spcBef>
            </a:pPr>
            <a:r>
              <a:rPr lang="en-US" altLang="en-US" sz="2900" b="1" i="1" dirty="0">
                <a:solidFill>
                  <a:schemeClr val="accent4">
                    <a:lumMod val="60000"/>
                    <a:lumOff val="40000"/>
                  </a:schemeClr>
                </a:solidFill>
              </a:rPr>
              <a:t>In Christ we have learned to walk anew (4:20-24).</a:t>
            </a:r>
          </a:p>
          <a:p>
            <a:pPr marL="688975" lvl="2" indent="-284163">
              <a:spcBef>
                <a:spcPct val="5000"/>
              </a:spcBef>
            </a:pPr>
            <a:r>
              <a:rPr lang="en-US" altLang="en-US" sz="2800" b="1" dirty="0">
                <a:solidFill>
                  <a:schemeClr val="accent5">
                    <a:lumMod val="40000"/>
                    <a:lumOff val="60000"/>
                  </a:schemeClr>
                </a:solidFill>
              </a:rPr>
              <a:t>We put off the old man and put on the new, being renewed in the spirit of our minds.</a:t>
            </a:r>
          </a:p>
          <a:p>
            <a:pPr marL="688975" lvl="2" indent="-284163">
              <a:spcBef>
                <a:spcPct val="5000"/>
              </a:spcBef>
            </a:pPr>
            <a:r>
              <a:rPr lang="en-US" altLang="en-US" sz="2800" b="1" dirty="0">
                <a:solidFill>
                  <a:schemeClr val="accent5">
                    <a:lumMod val="40000"/>
                    <a:lumOff val="60000"/>
                  </a:schemeClr>
                </a:solidFill>
              </a:rPr>
              <a:t>We are God’s new creation (cf. 2 Cor. 5:17).</a:t>
            </a:r>
          </a:p>
          <a:p>
            <a:pPr marL="465138" lvl="2" indent="-239713">
              <a:spcBef>
                <a:spcPct val="5000"/>
              </a:spcBef>
            </a:pPr>
            <a:r>
              <a:rPr lang="en-US" altLang="en-US" sz="2900" b="1" i="1" dirty="0">
                <a:solidFill>
                  <a:schemeClr val="accent4">
                    <a:lumMod val="60000"/>
                    <a:lumOff val="40000"/>
                  </a:schemeClr>
                </a:solidFill>
              </a:rPr>
              <a:t>Old behaviors are displaced with new (4:25-32).</a:t>
            </a:r>
          </a:p>
          <a:p>
            <a:pPr marL="688975" lvl="3" indent="-284163">
              <a:spcBef>
                <a:spcPct val="5000"/>
              </a:spcBef>
            </a:pPr>
            <a:r>
              <a:rPr lang="en-US" altLang="en-US" sz="2800" b="1" dirty="0">
                <a:solidFill>
                  <a:schemeClr val="accent1">
                    <a:lumMod val="40000"/>
                    <a:lumOff val="60000"/>
                  </a:schemeClr>
                </a:solidFill>
              </a:rPr>
              <a:t>Lying is replaced with truth.</a:t>
            </a:r>
          </a:p>
          <a:p>
            <a:pPr marL="688975" lvl="3" indent="-284163">
              <a:spcBef>
                <a:spcPct val="5000"/>
              </a:spcBef>
            </a:pPr>
            <a:r>
              <a:rPr lang="en-US" altLang="en-US" sz="2800" b="1" dirty="0">
                <a:solidFill>
                  <a:schemeClr val="accent1">
                    <a:lumMod val="40000"/>
                    <a:lumOff val="60000"/>
                  </a:schemeClr>
                </a:solidFill>
              </a:rPr>
              <a:t>Anger is replaced with guarded self control.</a:t>
            </a:r>
          </a:p>
          <a:p>
            <a:pPr marL="688975" lvl="3" indent="-284163">
              <a:spcBef>
                <a:spcPct val="5000"/>
              </a:spcBef>
            </a:pPr>
            <a:r>
              <a:rPr lang="en-US" altLang="en-US" sz="2800" b="1" dirty="0">
                <a:solidFill>
                  <a:schemeClr val="accent1">
                    <a:lumMod val="40000"/>
                    <a:lumOff val="60000"/>
                  </a:schemeClr>
                </a:solidFill>
              </a:rPr>
              <a:t>Stealing is replaced with honest labor and charity.</a:t>
            </a:r>
          </a:p>
          <a:p>
            <a:pPr marL="688975" lvl="3" indent="-284163">
              <a:spcBef>
                <a:spcPct val="5000"/>
              </a:spcBef>
            </a:pPr>
            <a:r>
              <a:rPr lang="en-US" altLang="en-US" sz="2800" b="1" dirty="0">
                <a:solidFill>
                  <a:schemeClr val="accent1">
                    <a:lumMod val="40000"/>
                    <a:lumOff val="60000"/>
                  </a:schemeClr>
                </a:solidFill>
              </a:rPr>
              <a:t>Corrupt language is replaced with words of grace that build up.</a:t>
            </a:r>
          </a:p>
          <a:p>
            <a:pPr marL="688975" lvl="3" indent="-284163">
              <a:spcBef>
                <a:spcPct val="5000"/>
              </a:spcBef>
            </a:pPr>
            <a:r>
              <a:rPr lang="en-US" altLang="en-US" sz="2800" b="1" dirty="0">
                <a:solidFill>
                  <a:schemeClr val="accent1">
                    <a:lumMod val="40000"/>
                    <a:lumOff val="60000"/>
                  </a:schemeClr>
                </a:solidFill>
              </a:rPr>
              <a:t>Bitterness, wrath, anger, clamor, evil speaking, and malice are replaced with being kind, tenderhearted, and forgiving . </a:t>
            </a:r>
          </a:p>
          <a:p>
            <a:pPr marL="688975" lvl="3" indent="-284163">
              <a:spcBef>
                <a:spcPct val="5000"/>
              </a:spcBef>
            </a:pPr>
            <a:endParaRPr lang="en-US" altLang="en-US" sz="2800" b="1" dirty="0">
              <a:solidFill>
                <a:schemeClr val="accent1">
                  <a:lumMod val="40000"/>
                  <a:lumOff val="60000"/>
                </a:schemeClr>
              </a:solidFill>
            </a:endParaRPr>
          </a:p>
        </p:txBody>
      </p:sp>
    </p:spTree>
    <p:extLst>
      <p:ext uri="{BB962C8B-B14F-4D97-AF65-F5344CB8AC3E}">
        <p14:creationId xmlns:p14="http://schemas.microsoft.com/office/powerpoint/2010/main" val="322718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841321"/>
          </a:xfrm>
        </p:spPr>
        <p:txBody>
          <a:bodyPr>
            <a:normAutofit/>
          </a:bodyPr>
          <a:lstStyle/>
          <a:p>
            <a:pPr algn="ctr"/>
            <a:r>
              <a:rPr lang="en-US" sz="4000" dirty="0">
                <a:solidFill>
                  <a:schemeClr val="bg1"/>
                </a:solidFill>
              </a:rPr>
              <a:t>The Christian’s Walk in Christ</a:t>
            </a:r>
          </a:p>
        </p:txBody>
      </p:sp>
      <p:sp>
        <p:nvSpPr>
          <p:cNvPr id="3" name="Content Placeholder 2"/>
          <p:cNvSpPr>
            <a:spLocks noGrp="1"/>
          </p:cNvSpPr>
          <p:nvPr>
            <p:ph idx="1"/>
          </p:nvPr>
        </p:nvSpPr>
        <p:spPr>
          <a:xfrm>
            <a:off x="66206" y="1066172"/>
            <a:ext cx="12059585" cy="5851788"/>
          </a:xfrm>
        </p:spPr>
        <p:txBody>
          <a:bodyPr>
            <a:noAutofit/>
          </a:bodyPr>
          <a:lstStyle/>
          <a:p>
            <a:pPr>
              <a:spcBef>
                <a:spcPct val="5000"/>
              </a:spcBef>
            </a:pPr>
            <a:r>
              <a:rPr lang="en-US" altLang="en-US" sz="3200" b="1" dirty="0">
                <a:solidFill>
                  <a:schemeClr val="bg1"/>
                </a:solidFill>
              </a:rPr>
              <a:t>Walk in Love (5:1-2).</a:t>
            </a:r>
          </a:p>
          <a:p>
            <a:pPr marL="465138" lvl="1" indent="-239713">
              <a:spcBef>
                <a:spcPct val="5000"/>
              </a:spcBef>
            </a:pPr>
            <a:r>
              <a:rPr lang="en-US" altLang="en-US" sz="2900" b="1" i="1" dirty="0">
                <a:solidFill>
                  <a:schemeClr val="accent4">
                    <a:lumMod val="60000"/>
                    <a:lumOff val="40000"/>
                  </a:schemeClr>
                </a:solidFill>
              </a:rPr>
              <a:t>We are to imitate God as dear children and walk in love (cf. Mt. 5:43-44)</a:t>
            </a:r>
          </a:p>
          <a:p>
            <a:pPr marL="688975" lvl="2" indent="-284163">
              <a:spcBef>
                <a:spcPct val="5000"/>
              </a:spcBef>
            </a:pPr>
            <a:r>
              <a:rPr lang="en-US" altLang="en-US" sz="2800" b="1" dirty="0">
                <a:solidFill>
                  <a:schemeClr val="accent5">
                    <a:lumMod val="40000"/>
                    <a:lumOff val="60000"/>
                  </a:schemeClr>
                </a:solidFill>
              </a:rPr>
              <a:t>Just as Christ loved us and gave Himself for us (1 John 3:16).</a:t>
            </a:r>
          </a:p>
          <a:p>
            <a:pPr marL="231775" lvl="1" indent="-284163">
              <a:spcBef>
                <a:spcPct val="5000"/>
              </a:spcBef>
            </a:pPr>
            <a:r>
              <a:rPr lang="en-US" altLang="en-US" sz="3200" b="1" dirty="0">
                <a:solidFill>
                  <a:schemeClr val="bg1"/>
                </a:solidFill>
              </a:rPr>
              <a:t>Walk in Light (5:3-14).</a:t>
            </a:r>
          </a:p>
          <a:p>
            <a:pPr marL="465138" lvl="2" indent="-239713">
              <a:spcBef>
                <a:spcPct val="5000"/>
              </a:spcBef>
            </a:pPr>
            <a:r>
              <a:rPr lang="en-US" altLang="en-US" sz="2900" b="1" i="1" dirty="0">
                <a:solidFill>
                  <a:schemeClr val="accent4">
                    <a:lumMod val="60000"/>
                    <a:lumOff val="40000"/>
                  </a:schemeClr>
                </a:solidFill>
              </a:rPr>
              <a:t>Completely avoid the deeds of darkness that bring God’s wrath (5:3-7)</a:t>
            </a:r>
          </a:p>
          <a:p>
            <a:pPr marL="688975" lvl="3" indent="-284163">
              <a:spcBef>
                <a:spcPct val="5000"/>
              </a:spcBef>
            </a:pPr>
            <a:r>
              <a:rPr lang="en-US" altLang="en-US" sz="2800" b="1" dirty="0">
                <a:solidFill>
                  <a:schemeClr val="accent1">
                    <a:lumMod val="40000"/>
                    <a:lumOff val="60000"/>
                  </a:schemeClr>
                </a:solidFill>
              </a:rPr>
              <a:t>Fornication, uncleanness, covetousness, filthiness, foolish talking, and coarse jesting  are behaviors that are not fit for Christians to engage in, and they should not even be named among Christians.  </a:t>
            </a:r>
          </a:p>
          <a:p>
            <a:pPr marL="688975" lvl="3" indent="-284163">
              <a:spcBef>
                <a:spcPct val="5000"/>
              </a:spcBef>
            </a:pPr>
            <a:r>
              <a:rPr lang="en-US" altLang="en-US" sz="2800" b="1" dirty="0">
                <a:solidFill>
                  <a:schemeClr val="accent1">
                    <a:lumMod val="40000"/>
                    <a:lumOff val="60000"/>
                  </a:schemeClr>
                </a:solidFill>
              </a:rPr>
              <a:t>God’s wrath will come on those who do such things. Be not deceived!</a:t>
            </a:r>
          </a:p>
          <a:p>
            <a:pPr marL="457200" lvl="2" indent="-231775">
              <a:spcBef>
                <a:spcPct val="5000"/>
              </a:spcBef>
            </a:pPr>
            <a:r>
              <a:rPr lang="en-US" altLang="en-US" sz="2900" b="1" i="1" dirty="0">
                <a:solidFill>
                  <a:schemeClr val="accent4">
                    <a:lumMod val="60000"/>
                    <a:lumOff val="40000"/>
                  </a:schemeClr>
                </a:solidFill>
              </a:rPr>
              <a:t>We must walk as children of light, having no fellowship with the unfruitful works of darkness; we expose the works of darkness for what they are (5:8-14).</a:t>
            </a:r>
          </a:p>
          <a:p>
            <a:pPr marL="225425" lvl="2" indent="0">
              <a:spcBef>
                <a:spcPct val="5000"/>
              </a:spcBef>
              <a:buNone/>
            </a:pPr>
            <a:endParaRPr lang="en-US" altLang="en-US" sz="2900" b="1" i="1" dirty="0">
              <a:solidFill>
                <a:schemeClr val="accent4">
                  <a:lumMod val="60000"/>
                  <a:lumOff val="40000"/>
                </a:schemeClr>
              </a:solidFill>
            </a:endParaRPr>
          </a:p>
          <a:p>
            <a:pPr marL="688975" lvl="3" indent="-284163">
              <a:spcBef>
                <a:spcPct val="5000"/>
              </a:spcBef>
            </a:pPr>
            <a:endParaRPr lang="en-US" altLang="en-US" sz="2800" b="1" dirty="0">
              <a:solidFill>
                <a:schemeClr val="accent1">
                  <a:lumMod val="40000"/>
                  <a:lumOff val="60000"/>
                </a:schemeClr>
              </a:solidFill>
            </a:endParaRPr>
          </a:p>
        </p:txBody>
      </p:sp>
    </p:spTree>
    <p:extLst>
      <p:ext uri="{BB962C8B-B14F-4D97-AF65-F5344CB8AC3E}">
        <p14:creationId xmlns:p14="http://schemas.microsoft.com/office/powerpoint/2010/main" val="33386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841321"/>
          </a:xfrm>
        </p:spPr>
        <p:txBody>
          <a:bodyPr>
            <a:normAutofit/>
          </a:bodyPr>
          <a:lstStyle/>
          <a:p>
            <a:pPr algn="ctr"/>
            <a:r>
              <a:rPr lang="en-US" sz="4000" dirty="0">
                <a:solidFill>
                  <a:schemeClr val="bg1"/>
                </a:solidFill>
              </a:rPr>
              <a:t>The Christian’s Walk in Christ</a:t>
            </a:r>
          </a:p>
        </p:txBody>
      </p:sp>
      <p:sp>
        <p:nvSpPr>
          <p:cNvPr id="3" name="Content Placeholder 2"/>
          <p:cNvSpPr>
            <a:spLocks noGrp="1"/>
          </p:cNvSpPr>
          <p:nvPr>
            <p:ph idx="1"/>
          </p:nvPr>
        </p:nvSpPr>
        <p:spPr>
          <a:xfrm>
            <a:off x="66206" y="1066172"/>
            <a:ext cx="12059585" cy="5851788"/>
          </a:xfrm>
        </p:spPr>
        <p:txBody>
          <a:bodyPr>
            <a:noAutofit/>
          </a:bodyPr>
          <a:lstStyle/>
          <a:p>
            <a:pPr>
              <a:spcBef>
                <a:spcPct val="5000"/>
              </a:spcBef>
            </a:pPr>
            <a:r>
              <a:rPr lang="en-US" altLang="en-US" sz="3200" b="1" dirty="0">
                <a:solidFill>
                  <a:schemeClr val="bg1"/>
                </a:solidFill>
              </a:rPr>
              <a:t>Walk in Wisdom (5:15-17).</a:t>
            </a:r>
          </a:p>
          <a:p>
            <a:pPr marL="465138" lvl="1" indent="-239713">
              <a:spcBef>
                <a:spcPct val="5000"/>
              </a:spcBef>
            </a:pPr>
            <a:r>
              <a:rPr lang="en-US" altLang="en-US" sz="2900" b="1" i="1" dirty="0">
                <a:solidFill>
                  <a:schemeClr val="accent4">
                    <a:lumMod val="60000"/>
                    <a:lumOff val="40000"/>
                  </a:schemeClr>
                </a:solidFill>
              </a:rPr>
              <a:t>We must walk </a:t>
            </a:r>
            <a:r>
              <a:rPr lang="en-US" altLang="en-US" sz="2900" b="1" i="1" dirty="0">
                <a:solidFill>
                  <a:schemeClr val="accent4">
                    <a:lumMod val="60000"/>
                    <a:lumOff val="40000"/>
                  </a:schemeClr>
                </a:solidFill>
                <a:effectLst>
                  <a:glow rad="228600">
                    <a:schemeClr val="accent2">
                      <a:satMod val="175000"/>
                      <a:alpha val="40000"/>
                    </a:schemeClr>
                  </a:glow>
                </a:effectLst>
              </a:rPr>
              <a:t>circumspectly</a:t>
            </a:r>
            <a:r>
              <a:rPr lang="en-US" altLang="en-US" sz="2900" b="1" i="1" dirty="0">
                <a:solidFill>
                  <a:schemeClr val="accent4">
                    <a:lumMod val="60000"/>
                    <a:lumOff val="40000"/>
                  </a:schemeClr>
                </a:solidFill>
              </a:rPr>
              <a:t> or </a:t>
            </a:r>
            <a:r>
              <a:rPr lang="en-US" altLang="en-US" sz="2900" b="1" i="1" dirty="0">
                <a:solidFill>
                  <a:schemeClr val="accent4">
                    <a:lumMod val="60000"/>
                    <a:lumOff val="40000"/>
                  </a:schemeClr>
                </a:solidFill>
                <a:effectLst>
                  <a:glow rad="228600">
                    <a:schemeClr val="accent2">
                      <a:satMod val="175000"/>
                      <a:alpha val="40000"/>
                    </a:schemeClr>
                  </a:glow>
                </a:effectLst>
              </a:rPr>
              <a:t>carefully.*</a:t>
            </a:r>
          </a:p>
          <a:p>
            <a:pPr marL="688975" lvl="2" indent="-284163">
              <a:spcBef>
                <a:spcPct val="5000"/>
              </a:spcBef>
            </a:pPr>
            <a:r>
              <a:rPr lang="en-US" altLang="en-US" sz="2800" b="1" dirty="0">
                <a:solidFill>
                  <a:schemeClr val="accent1">
                    <a:lumMod val="40000"/>
                    <a:lumOff val="60000"/>
                  </a:schemeClr>
                </a:solidFill>
              </a:rPr>
              <a:t>Those who are “fools” or “unwise” care careless and aimless in their walk (cf. Prov. 17:24; 1:32).</a:t>
            </a:r>
          </a:p>
          <a:p>
            <a:pPr marL="688975" lvl="2" indent="-284163">
              <a:spcBef>
                <a:spcPct val="5000"/>
              </a:spcBef>
            </a:pPr>
            <a:r>
              <a:rPr lang="en-US" altLang="en-US" sz="2800" b="1" dirty="0">
                <a:solidFill>
                  <a:schemeClr val="accent1">
                    <a:lumMod val="40000"/>
                    <a:lumOff val="60000"/>
                  </a:schemeClr>
                </a:solidFill>
              </a:rPr>
              <a:t>The wise make to most of their time and apply God’s will to their lives</a:t>
            </a:r>
            <a:r>
              <a:rPr lang="en-US" altLang="en-US" sz="2800" b="1" dirty="0">
                <a:solidFill>
                  <a:schemeClr val="accent5">
                    <a:lumMod val="40000"/>
                    <a:lumOff val="60000"/>
                  </a:schemeClr>
                </a:solidFill>
              </a:rPr>
              <a:t>. </a:t>
            </a:r>
          </a:p>
          <a:p>
            <a:pPr marL="231775" lvl="1" indent="-284163">
              <a:spcBef>
                <a:spcPct val="5000"/>
              </a:spcBef>
            </a:pPr>
            <a:r>
              <a:rPr lang="en-US" altLang="en-US" sz="3200" b="1" dirty="0">
                <a:solidFill>
                  <a:schemeClr val="bg1"/>
                </a:solidFill>
              </a:rPr>
              <a:t>Walk in the Spirit (5:18-21).</a:t>
            </a:r>
          </a:p>
          <a:p>
            <a:pPr marL="465138" lvl="2" indent="-239713">
              <a:spcBef>
                <a:spcPct val="5000"/>
              </a:spcBef>
            </a:pPr>
            <a:r>
              <a:rPr lang="en-US" altLang="en-US" sz="2900" b="1" i="1" dirty="0">
                <a:solidFill>
                  <a:schemeClr val="accent4">
                    <a:lumMod val="60000"/>
                    <a:lumOff val="40000"/>
                  </a:schemeClr>
                </a:solidFill>
              </a:rPr>
              <a:t>Drinking wine is the opposite of being filled with the Spirit (cf. Prov. 20:1).</a:t>
            </a:r>
          </a:p>
          <a:p>
            <a:pPr marL="465138" lvl="2" indent="-239713">
              <a:spcBef>
                <a:spcPct val="5000"/>
              </a:spcBef>
            </a:pPr>
            <a:r>
              <a:rPr lang="en-US" altLang="en-US" sz="2900" b="1" i="1" dirty="0">
                <a:solidFill>
                  <a:schemeClr val="accent4">
                    <a:lumMod val="60000"/>
                    <a:lumOff val="40000"/>
                  </a:schemeClr>
                </a:solidFill>
              </a:rPr>
              <a:t>The songs of one filled with the Spirit stand in contrast to the songs of drunkards (cf. Ps. 69:12).</a:t>
            </a:r>
          </a:p>
          <a:p>
            <a:pPr marL="688975" lvl="2" indent="-284163">
              <a:spcBef>
                <a:spcPct val="5000"/>
              </a:spcBef>
            </a:pPr>
            <a:r>
              <a:rPr lang="en-US" altLang="en-US" sz="2800" b="1" dirty="0">
                <a:solidFill>
                  <a:srgbClr val="4472C4">
                    <a:lumMod val="40000"/>
                    <a:lumOff val="60000"/>
                  </a:srgbClr>
                </a:solidFill>
              </a:rPr>
              <a:t>They are psalms, hymns, and spiritual songs offered to the Lord!</a:t>
            </a:r>
            <a:endParaRPr lang="en-US" altLang="en-US" sz="2800" b="1" dirty="0">
              <a:solidFill>
                <a:srgbClr val="5B9BD5">
                  <a:lumMod val="40000"/>
                  <a:lumOff val="60000"/>
                </a:srgbClr>
              </a:solidFill>
            </a:endParaRPr>
          </a:p>
          <a:p>
            <a:pPr marL="457200" lvl="2" indent="-231775">
              <a:spcBef>
                <a:spcPct val="5000"/>
              </a:spcBef>
            </a:pPr>
            <a:r>
              <a:rPr lang="en-US" altLang="en-US" sz="2900" b="1" i="1" dirty="0">
                <a:solidFill>
                  <a:schemeClr val="accent4">
                    <a:lumMod val="60000"/>
                    <a:lumOff val="40000"/>
                  </a:schemeClr>
                </a:solidFill>
              </a:rPr>
              <a:t>We </a:t>
            </a:r>
            <a:r>
              <a:rPr lang="en-US" altLang="en-US" sz="2900" b="1" i="1" dirty="0">
                <a:solidFill>
                  <a:schemeClr val="accent4">
                    <a:lumMod val="60000"/>
                    <a:lumOff val="40000"/>
                  </a:schemeClr>
                </a:solidFill>
                <a:effectLst>
                  <a:glow rad="228600">
                    <a:schemeClr val="accent2">
                      <a:satMod val="175000"/>
                      <a:alpha val="40000"/>
                    </a:schemeClr>
                  </a:glow>
                </a:effectLst>
              </a:rPr>
              <a:t>give thanks </a:t>
            </a:r>
            <a:r>
              <a:rPr lang="en-US" altLang="en-US" sz="2900" b="1" i="1" dirty="0">
                <a:solidFill>
                  <a:schemeClr val="accent4">
                    <a:lumMod val="60000"/>
                    <a:lumOff val="40000"/>
                  </a:schemeClr>
                </a:solidFill>
              </a:rPr>
              <a:t>to God “</a:t>
            </a:r>
            <a:r>
              <a:rPr lang="en-US" altLang="en-US" sz="2900" b="1" i="1" dirty="0">
                <a:solidFill>
                  <a:schemeClr val="accent4">
                    <a:lumMod val="60000"/>
                    <a:lumOff val="40000"/>
                  </a:schemeClr>
                </a:solidFill>
                <a:effectLst>
                  <a:glow rad="228600">
                    <a:schemeClr val="accent2">
                      <a:satMod val="175000"/>
                      <a:alpha val="40000"/>
                    </a:schemeClr>
                  </a:glow>
                </a:effectLst>
              </a:rPr>
              <a:t>always for all things</a:t>
            </a:r>
            <a:r>
              <a:rPr lang="en-US" altLang="en-US" sz="2900" b="1" i="1" dirty="0">
                <a:solidFill>
                  <a:schemeClr val="accent4">
                    <a:lumMod val="60000"/>
                    <a:lumOff val="40000"/>
                  </a:schemeClr>
                </a:solidFill>
              </a:rPr>
              <a:t>.”</a:t>
            </a:r>
          </a:p>
          <a:p>
            <a:pPr marL="457200" lvl="2" indent="-231775">
              <a:spcBef>
                <a:spcPct val="5000"/>
              </a:spcBef>
            </a:pPr>
            <a:r>
              <a:rPr lang="en-US" altLang="en-US" sz="2900" b="1" i="1" dirty="0">
                <a:solidFill>
                  <a:schemeClr val="accent4">
                    <a:lumMod val="60000"/>
                    <a:lumOff val="40000"/>
                  </a:schemeClr>
                </a:solidFill>
              </a:rPr>
              <a:t>We </a:t>
            </a:r>
            <a:r>
              <a:rPr lang="en-US" altLang="en-US" sz="2900" b="1" i="1" dirty="0">
                <a:solidFill>
                  <a:schemeClr val="accent4">
                    <a:lumMod val="60000"/>
                    <a:lumOff val="40000"/>
                  </a:schemeClr>
                </a:solidFill>
                <a:effectLst>
                  <a:glow rad="228600">
                    <a:schemeClr val="accent2">
                      <a:satMod val="175000"/>
                      <a:alpha val="40000"/>
                    </a:schemeClr>
                  </a:glow>
                </a:effectLst>
              </a:rPr>
              <a:t>submit </a:t>
            </a:r>
            <a:r>
              <a:rPr lang="en-US" altLang="en-US" sz="2900" b="1" i="1" dirty="0">
                <a:solidFill>
                  <a:schemeClr val="accent4">
                    <a:lumMod val="60000"/>
                    <a:lumOff val="40000"/>
                  </a:schemeClr>
                </a:solidFill>
              </a:rPr>
              <a:t>to one another </a:t>
            </a:r>
            <a:r>
              <a:rPr lang="en-US" altLang="en-US" sz="2900" b="1" i="1" dirty="0">
                <a:solidFill>
                  <a:schemeClr val="accent4">
                    <a:lumMod val="60000"/>
                    <a:lumOff val="40000"/>
                  </a:schemeClr>
                </a:solidFill>
                <a:effectLst>
                  <a:glow rad="228600">
                    <a:schemeClr val="accent2">
                      <a:satMod val="175000"/>
                      <a:alpha val="40000"/>
                    </a:schemeClr>
                  </a:glow>
                </a:effectLst>
              </a:rPr>
              <a:t>in the fear of God</a:t>
            </a:r>
            <a:r>
              <a:rPr lang="en-US" altLang="en-US" sz="2900" b="1" i="1" dirty="0">
                <a:solidFill>
                  <a:schemeClr val="accent4">
                    <a:lumMod val="60000"/>
                    <a:lumOff val="40000"/>
                  </a:schemeClr>
                </a:solidFill>
              </a:rPr>
              <a:t>.</a:t>
            </a:r>
          </a:p>
          <a:p>
            <a:pPr marL="749300" lvl="3" indent="-284163">
              <a:spcBef>
                <a:spcPct val="5000"/>
              </a:spcBef>
            </a:pPr>
            <a:r>
              <a:rPr lang="en-US" altLang="en-US" sz="2800" b="1" dirty="0">
                <a:solidFill>
                  <a:schemeClr val="accent1">
                    <a:lumMod val="40000"/>
                    <a:lumOff val="60000"/>
                  </a:schemeClr>
                </a:solidFill>
              </a:rPr>
              <a:t>Proper submission is always a reflection of our respect for God!</a:t>
            </a:r>
          </a:p>
          <a:p>
            <a:pPr marL="225425" lvl="2" indent="0">
              <a:spcBef>
                <a:spcPct val="5000"/>
              </a:spcBef>
              <a:buNone/>
            </a:pPr>
            <a:endParaRPr lang="en-US" altLang="en-US" sz="2900" b="1" i="1" dirty="0">
              <a:solidFill>
                <a:schemeClr val="accent4">
                  <a:lumMod val="60000"/>
                  <a:lumOff val="40000"/>
                </a:schemeClr>
              </a:solidFill>
            </a:endParaRPr>
          </a:p>
          <a:p>
            <a:pPr marL="688975" lvl="3" indent="-284163">
              <a:spcBef>
                <a:spcPct val="5000"/>
              </a:spcBef>
            </a:pPr>
            <a:endParaRPr lang="en-US" altLang="en-US" sz="2800" b="1" dirty="0">
              <a:solidFill>
                <a:schemeClr val="accent1">
                  <a:lumMod val="40000"/>
                  <a:lumOff val="60000"/>
                </a:schemeClr>
              </a:solidFill>
            </a:endParaRPr>
          </a:p>
        </p:txBody>
      </p:sp>
    </p:spTree>
    <p:extLst>
      <p:ext uri="{BB962C8B-B14F-4D97-AF65-F5344CB8AC3E}">
        <p14:creationId xmlns:p14="http://schemas.microsoft.com/office/powerpoint/2010/main" val="2471594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434715" y="1053297"/>
            <a:ext cx="11512446" cy="5804703"/>
          </a:xfrm>
        </p:spPr>
        <p:txBody>
          <a:bodyPr>
            <a:normAutofit/>
          </a:bodyPr>
          <a:lstStyle/>
          <a:p>
            <a:r>
              <a:rPr lang="en-US" sz="3000" b="1" dirty="0">
                <a:solidFill>
                  <a:schemeClr val="bg1"/>
                </a:solidFill>
              </a:rPr>
              <a:t>We must </a:t>
            </a:r>
            <a:r>
              <a:rPr lang="en-US" sz="3000" b="1" dirty="0">
                <a:solidFill>
                  <a:schemeClr val="bg1"/>
                </a:solidFill>
                <a:effectLst>
                  <a:glow rad="228600">
                    <a:schemeClr val="accent2">
                      <a:satMod val="175000"/>
                      <a:alpha val="40000"/>
                    </a:schemeClr>
                  </a:glow>
                </a:effectLst>
              </a:rPr>
              <a:t>endeavor</a:t>
            </a:r>
            <a:r>
              <a:rPr lang="en-US" sz="3000" b="1" dirty="0">
                <a:solidFill>
                  <a:schemeClr val="bg1"/>
                </a:solidFill>
              </a:rPr>
              <a:t> to the </a:t>
            </a:r>
            <a:r>
              <a:rPr lang="en-US" sz="3000" b="1" dirty="0">
                <a:solidFill>
                  <a:schemeClr val="bg1"/>
                </a:solidFill>
                <a:effectLst>
                  <a:glow rad="228600">
                    <a:schemeClr val="accent2">
                      <a:satMod val="175000"/>
                      <a:alpha val="40000"/>
                    </a:schemeClr>
                  </a:glow>
                </a:effectLst>
              </a:rPr>
              <a:t>keep unity </a:t>
            </a:r>
            <a:r>
              <a:rPr lang="en-US" sz="3000" b="1" dirty="0">
                <a:solidFill>
                  <a:schemeClr val="bg1"/>
                </a:solidFill>
                <a:effectLst/>
              </a:rPr>
              <a:t>that God provided through the Spirit.</a:t>
            </a:r>
          </a:p>
          <a:p>
            <a:r>
              <a:rPr lang="en-US" sz="3000" b="1" dirty="0">
                <a:solidFill>
                  <a:schemeClr val="bg1"/>
                </a:solidFill>
              </a:rPr>
              <a:t>Every member must </a:t>
            </a:r>
            <a:r>
              <a:rPr lang="en-US" sz="3000" b="1" dirty="0">
                <a:solidFill>
                  <a:schemeClr val="bg1"/>
                </a:solidFill>
                <a:effectLst>
                  <a:glow rad="228600">
                    <a:schemeClr val="accent2">
                      <a:satMod val="175000"/>
                      <a:alpha val="40000"/>
                    </a:schemeClr>
                  </a:glow>
                </a:effectLst>
              </a:rPr>
              <a:t>do their part </a:t>
            </a:r>
            <a:r>
              <a:rPr lang="en-US" sz="3000" b="1" dirty="0">
                <a:solidFill>
                  <a:schemeClr val="bg1"/>
                </a:solidFill>
              </a:rPr>
              <a:t>to build up the body.</a:t>
            </a:r>
          </a:p>
          <a:p>
            <a:r>
              <a:rPr lang="en-US" sz="3000" b="1" dirty="0">
                <a:solidFill>
                  <a:schemeClr val="bg1"/>
                </a:solidFill>
                <a:effectLst/>
              </a:rPr>
              <a:t>We are to </a:t>
            </a:r>
            <a:r>
              <a:rPr lang="en-US" sz="3000" b="1" dirty="0">
                <a:solidFill>
                  <a:schemeClr val="bg1"/>
                </a:solidFill>
                <a:effectLst>
                  <a:glow rad="228600">
                    <a:schemeClr val="accent2">
                      <a:satMod val="175000"/>
                      <a:alpha val="40000"/>
                    </a:schemeClr>
                  </a:glow>
                </a:effectLst>
              </a:rPr>
              <a:t>walk in newness of life </a:t>
            </a:r>
            <a:r>
              <a:rPr lang="en-US" sz="3000" b="1" dirty="0">
                <a:solidFill>
                  <a:schemeClr val="bg1"/>
                </a:solidFill>
                <a:effectLst/>
              </a:rPr>
              <a:t>– </a:t>
            </a:r>
            <a:r>
              <a:rPr lang="en-US" sz="3000" b="1" dirty="0">
                <a:solidFill>
                  <a:schemeClr val="bg1"/>
                </a:solidFill>
                <a:effectLst>
                  <a:glow rad="228600">
                    <a:schemeClr val="accent2">
                      <a:satMod val="175000"/>
                      <a:alpha val="40000"/>
                    </a:schemeClr>
                  </a:glow>
                </a:effectLst>
              </a:rPr>
              <a:t>renewed minds</a:t>
            </a:r>
            <a:r>
              <a:rPr lang="en-US" sz="3000" b="1" dirty="0">
                <a:solidFill>
                  <a:schemeClr val="bg1"/>
                </a:solidFill>
                <a:effectLst/>
              </a:rPr>
              <a:t> will result in </a:t>
            </a:r>
            <a:r>
              <a:rPr lang="en-US" sz="3000" b="1" dirty="0">
                <a:solidFill>
                  <a:schemeClr val="bg1"/>
                </a:solidFill>
                <a:effectLst>
                  <a:glow rad="228600">
                    <a:schemeClr val="accent2">
                      <a:satMod val="175000"/>
                      <a:alpha val="40000"/>
                    </a:schemeClr>
                  </a:glow>
                </a:effectLst>
              </a:rPr>
              <a:t>new behaviors! </a:t>
            </a:r>
          </a:p>
          <a:p>
            <a:r>
              <a:rPr lang="en-US" sz="3000" b="1" dirty="0">
                <a:solidFill>
                  <a:schemeClr val="bg1"/>
                </a:solidFill>
              </a:rPr>
              <a:t>As </a:t>
            </a:r>
            <a:r>
              <a:rPr lang="en-US" sz="3000" b="1" dirty="0">
                <a:solidFill>
                  <a:schemeClr val="bg1"/>
                </a:solidFill>
                <a:effectLst>
                  <a:glow rad="228600">
                    <a:schemeClr val="accent2">
                      <a:satMod val="175000"/>
                      <a:alpha val="40000"/>
                    </a:schemeClr>
                  </a:glow>
                </a:effectLst>
              </a:rPr>
              <a:t>God’s children</a:t>
            </a:r>
            <a:r>
              <a:rPr lang="en-US" sz="3000" b="1" dirty="0">
                <a:solidFill>
                  <a:schemeClr val="bg1"/>
                </a:solidFill>
              </a:rPr>
              <a:t>, we are to </a:t>
            </a:r>
            <a:r>
              <a:rPr lang="en-US" sz="3000" b="1" dirty="0">
                <a:solidFill>
                  <a:schemeClr val="bg1"/>
                </a:solidFill>
                <a:effectLst>
                  <a:glow rad="228600">
                    <a:schemeClr val="accent2">
                      <a:satMod val="175000"/>
                      <a:alpha val="40000"/>
                    </a:schemeClr>
                  </a:glow>
                </a:effectLst>
              </a:rPr>
              <a:t>imitate </a:t>
            </a:r>
            <a:r>
              <a:rPr lang="en-US" sz="3000" b="1" dirty="0">
                <a:solidFill>
                  <a:schemeClr val="bg1"/>
                </a:solidFill>
              </a:rPr>
              <a:t>His self-sacrificial love.</a:t>
            </a:r>
            <a:endParaRPr lang="en-US" sz="3000" b="1" dirty="0">
              <a:solidFill>
                <a:schemeClr val="bg1"/>
              </a:solidFill>
              <a:effectLst/>
            </a:endParaRPr>
          </a:p>
          <a:p>
            <a:r>
              <a:rPr lang="en-US" sz="3000" b="1" dirty="0">
                <a:solidFill>
                  <a:schemeClr val="bg1"/>
                </a:solidFill>
                <a:effectLst/>
              </a:rPr>
              <a:t>We must </a:t>
            </a:r>
            <a:r>
              <a:rPr lang="en-US" sz="3000" b="1" dirty="0">
                <a:solidFill>
                  <a:schemeClr val="bg1"/>
                </a:solidFill>
                <a:effectLst>
                  <a:glow rad="228600">
                    <a:schemeClr val="accent2">
                      <a:satMod val="175000"/>
                      <a:alpha val="40000"/>
                    </a:schemeClr>
                  </a:glow>
                </a:effectLst>
              </a:rPr>
              <a:t>walk in the light</a:t>
            </a:r>
            <a:r>
              <a:rPr lang="en-US" sz="3000" b="1" dirty="0">
                <a:solidFill>
                  <a:schemeClr val="bg1"/>
                </a:solidFill>
                <a:effectLst/>
              </a:rPr>
              <a:t>, having nothing to do with the works of darkness, but rather expose them for what they are.</a:t>
            </a:r>
          </a:p>
          <a:p>
            <a:r>
              <a:rPr lang="en-US" sz="3000" b="1" dirty="0">
                <a:solidFill>
                  <a:schemeClr val="bg1"/>
                </a:solidFill>
                <a:effectLst/>
              </a:rPr>
              <a:t>We must </a:t>
            </a:r>
            <a:r>
              <a:rPr lang="en-US" sz="3000" b="1" dirty="0">
                <a:solidFill>
                  <a:schemeClr val="bg1"/>
                </a:solidFill>
                <a:effectLst>
                  <a:glow rad="228600">
                    <a:schemeClr val="accent2">
                      <a:satMod val="175000"/>
                      <a:alpha val="40000"/>
                    </a:schemeClr>
                  </a:glow>
                </a:effectLst>
              </a:rPr>
              <a:t>walk carefully </a:t>
            </a:r>
            <a:r>
              <a:rPr lang="en-US" sz="3000" b="1" dirty="0">
                <a:solidFill>
                  <a:schemeClr val="bg1"/>
                </a:solidFill>
              </a:rPr>
              <a:t>in God’s wisdom and will.</a:t>
            </a:r>
          </a:p>
          <a:p>
            <a:r>
              <a:rPr lang="en-US" sz="3000" b="1" dirty="0">
                <a:solidFill>
                  <a:schemeClr val="bg1"/>
                </a:solidFill>
              </a:rPr>
              <a:t>We are to </a:t>
            </a:r>
            <a:r>
              <a:rPr lang="en-US" sz="3000" b="1" dirty="0">
                <a:solidFill>
                  <a:schemeClr val="bg1"/>
                </a:solidFill>
                <a:effectLst>
                  <a:glow rad="228600">
                    <a:schemeClr val="accent2">
                      <a:satMod val="175000"/>
                      <a:alpha val="40000"/>
                    </a:schemeClr>
                  </a:glow>
                </a:effectLst>
              </a:rPr>
              <a:t>walk in the Spirit</a:t>
            </a:r>
            <a:r>
              <a:rPr lang="en-US" sz="3000" b="1" dirty="0">
                <a:solidFill>
                  <a:schemeClr val="bg1"/>
                </a:solidFill>
              </a:rPr>
              <a:t>, </a:t>
            </a:r>
            <a:r>
              <a:rPr lang="en-US" sz="3000" b="1" dirty="0">
                <a:solidFill>
                  <a:schemeClr val="bg1"/>
                </a:solidFill>
                <a:effectLst>
                  <a:glow rad="228600">
                    <a:schemeClr val="accent2">
                      <a:satMod val="175000"/>
                      <a:alpha val="40000"/>
                    </a:schemeClr>
                  </a:glow>
                </a:effectLst>
              </a:rPr>
              <a:t>singing</a:t>
            </a:r>
            <a:r>
              <a:rPr lang="en-US" sz="3000" b="1" dirty="0">
                <a:solidFill>
                  <a:schemeClr val="bg1"/>
                </a:solidFill>
              </a:rPr>
              <a:t> God’s praises, </a:t>
            </a:r>
            <a:r>
              <a:rPr lang="en-US" sz="3000" b="1" dirty="0">
                <a:solidFill>
                  <a:schemeClr val="bg1"/>
                </a:solidFill>
                <a:effectLst>
                  <a:glow rad="228600">
                    <a:schemeClr val="accent2">
                      <a:satMod val="175000"/>
                      <a:alpha val="40000"/>
                    </a:schemeClr>
                  </a:glow>
                </a:effectLst>
              </a:rPr>
              <a:t>thanking God </a:t>
            </a:r>
            <a:r>
              <a:rPr lang="en-US" sz="3000" b="1" dirty="0">
                <a:solidFill>
                  <a:schemeClr val="bg1"/>
                </a:solidFill>
              </a:rPr>
              <a:t>for everything, and </a:t>
            </a:r>
            <a:r>
              <a:rPr lang="en-US" sz="3000" b="1" dirty="0">
                <a:solidFill>
                  <a:schemeClr val="bg1"/>
                </a:solidFill>
                <a:effectLst>
                  <a:glow rad="228600">
                    <a:schemeClr val="accent2">
                      <a:satMod val="175000"/>
                      <a:alpha val="40000"/>
                    </a:schemeClr>
                  </a:glow>
                </a:effectLst>
              </a:rPr>
              <a:t>submitting to one another.</a:t>
            </a:r>
          </a:p>
          <a:p>
            <a:endParaRPr lang="en-US" sz="2600" b="1" dirty="0">
              <a:solidFill>
                <a:schemeClr val="bg1"/>
              </a:solidFill>
              <a:effectLst/>
            </a:endParaRPr>
          </a:p>
          <a:p>
            <a:endParaRPr lang="en-US" sz="2600" b="1" dirty="0">
              <a:solidFill>
                <a:schemeClr val="bg1"/>
              </a:solidFill>
            </a:endParaRPr>
          </a:p>
          <a:p>
            <a:pPr marL="0" indent="0">
              <a:buNone/>
            </a:pPr>
            <a:endParaRPr lang="en-US" sz="3000" dirty="0">
              <a:solidFill>
                <a:schemeClr val="bg1"/>
              </a:solidFill>
              <a:effectLst/>
            </a:endParaRPr>
          </a:p>
          <a:p>
            <a:endParaRPr lang="en-US" sz="30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13080</TotalTime>
  <Words>1294</Words>
  <Application>Microsoft Office PowerPoint</Application>
  <PresentationFormat>Widescreen</PresentationFormat>
  <Paragraphs>111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Constantia</vt:lpstr>
      <vt:lpstr>Franklin Gothic Book</vt:lpstr>
      <vt:lpstr>Wingdings</vt:lpstr>
      <vt:lpstr>Office Theme</vt:lpstr>
      <vt:lpstr>Studies in the Epistles</vt:lpstr>
      <vt:lpstr>The Epistle to the Ephesians</vt:lpstr>
      <vt:lpstr>Outline of Ephesians</vt:lpstr>
      <vt:lpstr>Outline of Ephesians</vt:lpstr>
      <vt:lpstr>The Christian’s Walk in Christ</vt:lpstr>
      <vt:lpstr>The Christian’s Walk in Christ</vt:lpstr>
      <vt:lpstr>The Christian’s Walk in Christ</vt:lpstr>
      <vt:lpstr>The Christian’s Walk in Christ</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358</cp:revision>
  <cp:lastPrinted>2022-02-25T20:03:52Z</cp:lastPrinted>
  <dcterms:created xsi:type="dcterms:W3CDTF">2021-08-25T18:02:30Z</dcterms:created>
  <dcterms:modified xsi:type="dcterms:W3CDTF">2022-03-05T22:23:45Z</dcterms:modified>
</cp:coreProperties>
</file>