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272" r:id="rId3"/>
    <p:sldId id="273" r:id="rId4"/>
    <p:sldId id="274" r:id="rId5"/>
    <p:sldId id="470" r:id="rId6"/>
    <p:sldId id="465" r:id="rId7"/>
    <p:sldId id="471" r:id="rId8"/>
    <p:sldId id="266" r:id="rId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409" autoAdjust="0"/>
  </p:normalViewPr>
  <p:slideViewPr>
    <p:cSldViewPr snapToGrid="0">
      <p:cViewPr varScale="1">
        <p:scale>
          <a:sx n="43" d="100"/>
          <a:sy n="43"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3/9/2022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32487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89036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Subject ὑπ</a:t>
            </a:r>
            <a:r>
              <a:rPr lang="en-US" i="0" dirty="0" err="1"/>
              <a:t>οτ</a:t>
            </a:r>
            <a:r>
              <a:rPr lang="en-US" i="0" dirty="0"/>
              <a:t>άσσω (hupotassō)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Thayer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 to arrange under, to subordinate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2) to subject, put in subjection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3) to subject one’s self, obey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4) to submit to one’s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5) to yield to one’s admonition or 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6) to obey, be subject</a:t>
            </a:r>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191815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Colossians 3:20  </a:t>
            </a:r>
            <a:r>
              <a:rPr lang="en-US" b="0" i="0" dirty="0"/>
              <a:t>Children, obey your parents in all things, for this is well pleasing to the Lord.</a:t>
            </a:r>
          </a:p>
          <a:p>
            <a:r>
              <a:rPr lang="en-US" b="1" i="0" dirty="0"/>
              <a:t>Pro. 19:26  </a:t>
            </a:r>
            <a:r>
              <a:rPr lang="en-US" b="0" i="0" dirty="0"/>
              <a:t>He who mistreats his father and chases away his mother Is a son who causes shame and brings reproach.</a:t>
            </a:r>
          </a:p>
          <a:p>
            <a:r>
              <a:rPr lang="en-US" b="1" i="0" dirty="0"/>
              <a:t>Pro. 20:20  </a:t>
            </a:r>
            <a:r>
              <a:rPr lang="en-US" b="0" i="0" dirty="0"/>
              <a:t>Whoever curses his father or his mother, His lamp will be put out in deep darkness.</a:t>
            </a:r>
          </a:p>
          <a:p>
            <a:r>
              <a:rPr lang="en-US" b="1" i="0" dirty="0"/>
              <a:t>Pro. 23:22  </a:t>
            </a:r>
            <a:r>
              <a:rPr lang="en-US" b="0" i="0" dirty="0"/>
              <a:t>Listen to your father who begot you, And do not despise your mother when she is old.</a:t>
            </a:r>
          </a:p>
          <a:p>
            <a:r>
              <a:rPr lang="en-US" b="1" i="0" dirty="0"/>
              <a:t>Pro. 30:17  </a:t>
            </a:r>
            <a:r>
              <a:rPr lang="en-US" b="0" i="0" dirty="0"/>
              <a:t>The eye that mocks his father, And scorns obedience to his mother, The ravens of the valley will pick it out, And the young eagles will eat it.</a:t>
            </a:r>
          </a:p>
          <a:p>
            <a:endParaRPr lang="en-US" b="0" i="0" dirty="0"/>
          </a:p>
          <a:p>
            <a:r>
              <a:rPr lang="en-US" b="0" i="0" dirty="0"/>
              <a:t>Albert Barnes on </a:t>
            </a:r>
            <a:r>
              <a:rPr lang="en-US" b="1" i="0" dirty="0"/>
              <a:t>Provoke not your children to wrath </a:t>
            </a:r>
            <a:r>
              <a:rPr lang="en-US" b="0" i="0" dirty="0"/>
              <a:t>– “That is, by unreasonable commands; by needless severity; by the manifestation of anger. So govern them, and so punish them - if punishment is necessary - that they shall not lose their confidence in you, but shall love you. The apostle here has hit on the very danger to which parents are most exposed in the government of their children. It is that of souring their temper; of making them feel that the parent is under the influence of anger, and that it is right for them to be so too. This is done:</a:t>
            </a:r>
          </a:p>
          <a:p>
            <a:r>
              <a:rPr lang="en-US" b="0" i="0" dirty="0"/>
              <a:t>(1) When the commands of a parent are unreasonable and severe. The spirit of a child then becomes irritated, and he is “discouraged;” Col_3:21.</a:t>
            </a:r>
          </a:p>
          <a:p>
            <a:r>
              <a:rPr lang="en-US" b="0" i="0" dirty="0"/>
              <a:t>(2) When a parent is evidently “excited” when he punishes a child. The child then feels:</a:t>
            </a:r>
          </a:p>
          <a:p>
            <a:r>
              <a:rPr lang="en-US" b="0" i="0" dirty="0"/>
              <a:t>(a) That if his “father” is angry, it is not wrong for him to be angry; and,</a:t>
            </a:r>
          </a:p>
          <a:p>
            <a:r>
              <a:rPr lang="en-US" b="0" i="0" dirty="0"/>
              <a:t>(b) The very fact of anger in a parent kindles anger in his bosom - just as it does when two men are contending.</a:t>
            </a:r>
          </a:p>
          <a:p>
            <a:r>
              <a:rPr lang="en-US" b="0" i="0" dirty="0"/>
              <a:t>If he submits in the case, it is only because the parent is the “strongest,” not because he is “right,” and the child cherishes “anger,” while he yields to power. There is no principle of parental government more important than that a father should command his own temper when he inflicts punishment. He should punish a child not because he is “angry,” but because it is “right;” not because it has become a matter of “personal contest,” but because God requires that he should do it, and the welfare of the child demands it. The moment when a child sees that a parent punishes him under the influence of anger, that moment the child will be likely to be angry too - and his anger will be as proper as that of the parent. And yet, how often is punishment inflicted in this manner! And how often does the child feel that the parent punished him simply because he was the “strongest,” not because it was “right;” and how often is the mind of a child left with a strong conviction that wrong has been done him by the punishment which he has received, rather than with repentance for the wrong that he has himself done.”</a:t>
            </a:r>
          </a:p>
          <a:p>
            <a:endParaRPr lang="en-US" b="0" i="0" dirty="0"/>
          </a:p>
          <a:p>
            <a:r>
              <a:rPr lang="en-US" b="0" i="0" dirty="0"/>
              <a:t>“Training and admonition” or “discipline and instruction” (ESV) are from the Greek words paideia and </a:t>
            </a:r>
            <a:r>
              <a:rPr lang="en-US" b="0" i="0" dirty="0" err="1"/>
              <a:t>nouthesia</a:t>
            </a:r>
            <a:endParaRPr lang="en-US" b="0" i="0" dirty="0"/>
          </a:p>
          <a:p>
            <a:r>
              <a:rPr lang="en-US" b="0" i="0" dirty="0"/>
              <a:t>Thayer says “paideia” is “1) the whole training and education of children (which relates to the cultivation of mind and morals, and employs for this purpose now commands and admonitions, now reproof and punishment) It also includes the training and care of the body.</a:t>
            </a:r>
          </a:p>
          <a:p>
            <a:endParaRPr lang="en-US" b="0" i="0" dirty="0"/>
          </a:p>
          <a:p>
            <a:endParaRPr lang="en-US" b="0" i="0" dirty="0"/>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93412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NOTE: The Greek word for “whole armor” is </a:t>
            </a:r>
            <a:r>
              <a:rPr lang="el-GR" b="0" i="0" dirty="0"/>
              <a:t>πανοπλία</a:t>
            </a:r>
            <a:r>
              <a:rPr lang="en-US" b="0" i="0" dirty="0"/>
              <a:t> (</a:t>
            </a:r>
            <a:r>
              <a:rPr lang="en-US" b="0" i="0" dirty="0" err="1"/>
              <a:t>panoplia</a:t>
            </a:r>
            <a:r>
              <a:rPr lang="en-US" b="0" i="0" dirty="0"/>
              <a:t> or panoply).</a:t>
            </a:r>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153975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3/9/2022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3/9/2022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a:solidFill>
                  <a:schemeClr val="bg1"/>
                </a:solidFill>
                <a:effectLst>
                  <a:glow rad="228600">
                    <a:schemeClr val="accent1">
                      <a:lumMod val="50000"/>
                      <a:alpha val="40000"/>
                    </a:schemeClr>
                  </a:glow>
                </a:effectLst>
              </a:rPr>
              <a:t>Lesson Nine: Ephesians 5:22—6:24</a:t>
            </a:r>
            <a:endParaRPr lang="en-US" sz="3200" dirty="0">
              <a:solidFill>
                <a:schemeClr val="bg1"/>
              </a:solidFill>
              <a:effectLst>
                <a:glow rad="228600">
                  <a:schemeClr val="accent1">
                    <a:lumMod val="50000"/>
                    <a:alpha val="40000"/>
                  </a:schemeClr>
                </a:glow>
              </a:effectLst>
            </a:endParaRP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4" y="305948"/>
            <a:ext cx="9214891" cy="993775"/>
          </a:xfrm>
        </p:spPr>
        <p:txBody>
          <a:bodyPr rtlCol="0">
            <a:normAutofit/>
          </a:bodyPr>
          <a:lstStyle/>
          <a:p>
            <a:pPr algn="ctr">
              <a:defRPr/>
            </a:pPr>
            <a:r>
              <a:rPr lang="en-US" sz="4500" b="1" dirty="0">
                <a:solidFill>
                  <a:schemeClr val="bg1"/>
                </a:solidFill>
              </a:rPr>
              <a:t>The Epistle to the Ephesians</a:t>
            </a:r>
          </a:p>
        </p:txBody>
      </p:sp>
      <p:sp>
        <p:nvSpPr>
          <p:cNvPr id="16386" name="Content Placeholder 2"/>
          <p:cNvSpPr>
            <a:spLocks noGrp="1"/>
          </p:cNvSpPr>
          <p:nvPr>
            <p:ph idx="1"/>
          </p:nvPr>
        </p:nvSpPr>
        <p:spPr>
          <a:xfrm>
            <a:off x="689548" y="1299723"/>
            <a:ext cx="10972800" cy="5495924"/>
          </a:xfrm>
        </p:spPr>
        <p:txBody>
          <a:bodyPr>
            <a:normAutofit/>
          </a:bodyPr>
          <a:lstStyle/>
          <a:p>
            <a:pPr marL="0" indent="0">
              <a:buNone/>
            </a:pPr>
            <a:r>
              <a:rPr lang="en-US" altLang="en-US" sz="3600" b="1" dirty="0">
                <a:solidFill>
                  <a:schemeClr val="bg1"/>
                </a:solidFill>
              </a:rPr>
              <a:t>Purpose: </a:t>
            </a:r>
            <a:r>
              <a:rPr lang="en-US" altLang="en-US" sz="3600" dirty="0">
                <a:solidFill>
                  <a:schemeClr val="bg1"/>
                </a:solidFill>
              </a:rPr>
              <a:t>To Remind the Ephesian Christians of…</a:t>
            </a:r>
          </a:p>
          <a:p>
            <a:pPr marL="804863" lvl="1" indent="-347663">
              <a:buFont typeface="Wingdings" pitchFamily="2" charset="2"/>
              <a:buChar char="§"/>
            </a:pPr>
            <a:r>
              <a:rPr lang="en-US" altLang="en-US" sz="3600" b="1" i="1" dirty="0">
                <a:solidFill>
                  <a:schemeClr val="accent4">
                    <a:lumMod val="60000"/>
                    <a:lumOff val="40000"/>
                  </a:schemeClr>
                </a:solidFill>
              </a:rPr>
              <a:t>Their Spiritual Wealth in Christ (Eph. 1-3)</a:t>
            </a:r>
          </a:p>
          <a:p>
            <a:pPr marL="804863" lvl="1" indent="-347663">
              <a:buFont typeface="Wingdings" pitchFamily="2" charset="2"/>
              <a:buChar char="§"/>
            </a:pPr>
            <a:r>
              <a:rPr lang="en-US" altLang="en-US" sz="3600" b="1" i="1" dirty="0">
                <a:solidFill>
                  <a:schemeClr val="accent4">
                    <a:lumMod val="60000"/>
                    <a:lumOff val="40000"/>
                  </a:schemeClr>
                </a:solidFill>
              </a:rPr>
              <a:t>Their Spiritual Walk in Christ (Eph. 4-6).</a:t>
            </a:r>
          </a:p>
          <a:p>
            <a:pPr marL="0" indent="0" algn="ctr">
              <a:buNone/>
            </a:pPr>
            <a:r>
              <a:rPr lang="en-US" altLang="en-US" sz="3600" b="1" dirty="0">
                <a:solidFill>
                  <a:schemeClr val="accent6">
                    <a:lumMod val="40000"/>
                    <a:lumOff val="60000"/>
                  </a:schemeClr>
                </a:solidFill>
              </a:rPr>
              <a:t>In Ephesians, we see the Church revealed as the fullness of Christ and the eternal purpose of God                 (Eph. 1:21-22; 3:8-11).</a:t>
            </a:r>
          </a:p>
          <a:p>
            <a:pPr marL="347663" indent="-347663">
              <a:buFont typeface="Wingdings" pitchFamily="2" charset="2"/>
              <a:buChar char="§"/>
            </a:pPr>
            <a:endParaRPr lang="en-US" altLang="en-US" sz="3600" b="1" i="1" dirty="0">
              <a:solidFill>
                <a:schemeClr val="accent4">
                  <a:lumMod val="40000"/>
                  <a:lumOff val="60000"/>
                </a:schemeClr>
              </a:solidFill>
            </a:endParaRP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329311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wipe(down)">
                                      <p:cBhvr>
                                        <p:cTn id="10" dur="500"/>
                                        <p:tgtEl>
                                          <p:spTgt spid="1638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Effect transition="in" filter="wipe(down)">
                                      <p:cBhvr>
                                        <p:cTn id="13" dur="500"/>
                                        <p:tgtEl>
                                          <p:spTgt spid="163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386">
                                            <p:txEl>
                                              <p:pRg st="3" end="3"/>
                                            </p:txEl>
                                          </p:spTgt>
                                        </p:tgtEl>
                                        <p:attrNameLst>
                                          <p:attrName>style.visibility</p:attrName>
                                        </p:attrNameLst>
                                      </p:cBhvr>
                                      <p:to>
                                        <p:strVal val="visible"/>
                                      </p:to>
                                    </p:set>
                                    <p:animEffect transition="in" filter="wipe(down)">
                                      <p:cBhvr>
                                        <p:cTn id="18"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914400" y="1362076"/>
            <a:ext cx="10598045" cy="4994763"/>
          </a:xfrm>
        </p:spPr>
        <p:txBody>
          <a:bodyPr/>
          <a:lstStyle/>
          <a:p>
            <a:pPr marL="571500" indent="-571500">
              <a:buFont typeface="+mj-lt"/>
              <a:buAutoNum type="romanUcPeriod"/>
            </a:pPr>
            <a:r>
              <a:rPr lang="en-US" altLang="en-US" sz="4000" b="1" dirty="0">
                <a:solidFill>
                  <a:schemeClr val="bg1"/>
                </a:solidFill>
              </a:rPr>
              <a:t>The Christian’s Wealth in Christ (1:1-3:21)</a:t>
            </a:r>
          </a:p>
          <a:p>
            <a:pPr marL="1028700" lvl="1" indent="-571500">
              <a:buFont typeface="+mj-lt"/>
              <a:buAutoNum type="alphaUcPeriod"/>
            </a:pPr>
            <a:r>
              <a:rPr lang="en-US" altLang="en-US" sz="3200" b="1" dirty="0">
                <a:solidFill>
                  <a:schemeClr val="accent4">
                    <a:lumMod val="60000"/>
                    <a:lumOff val="40000"/>
                  </a:schemeClr>
                </a:solidFill>
              </a:rPr>
              <a:t>Salutation (1:1-2)</a:t>
            </a:r>
          </a:p>
          <a:p>
            <a:pPr marL="1028700" lvl="1" indent="-571500">
              <a:buFont typeface="+mj-lt"/>
              <a:buAutoNum type="alphaUcPeriod"/>
            </a:pPr>
            <a:r>
              <a:rPr lang="en-US" altLang="en-US" sz="3200" b="1" dirty="0">
                <a:solidFill>
                  <a:schemeClr val="accent4">
                    <a:lumMod val="60000"/>
                    <a:lumOff val="40000"/>
                  </a:schemeClr>
                </a:solidFill>
              </a:rPr>
              <a:t>Wealth of Redemption (1:3-14)</a:t>
            </a:r>
          </a:p>
          <a:p>
            <a:pPr marL="1028700" lvl="1" indent="-571500">
              <a:buFont typeface="+mj-lt"/>
              <a:buAutoNum type="alphaUcPeriod"/>
            </a:pPr>
            <a:r>
              <a:rPr lang="en-US" altLang="en-US" sz="3200" b="1" dirty="0">
                <a:solidFill>
                  <a:schemeClr val="accent4">
                    <a:lumMod val="60000"/>
                    <a:lumOff val="40000"/>
                  </a:schemeClr>
                </a:solidFill>
              </a:rPr>
              <a:t>Wealth of Resources (1:15-23)</a:t>
            </a:r>
          </a:p>
          <a:p>
            <a:pPr marL="1028700" lvl="1" indent="-571500">
              <a:buFont typeface="+mj-lt"/>
              <a:buAutoNum type="alphaUcPeriod"/>
            </a:pPr>
            <a:r>
              <a:rPr lang="en-US" altLang="en-US" sz="3200" b="1" dirty="0">
                <a:solidFill>
                  <a:schemeClr val="accent4">
                    <a:lumMod val="60000"/>
                    <a:lumOff val="40000"/>
                  </a:schemeClr>
                </a:solidFill>
              </a:rPr>
              <a:t>Wealth of Regeneration (2:1-10)</a:t>
            </a:r>
          </a:p>
          <a:p>
            <a:pPr marL="1028700" lvl="1" indent="-571500">
              <a:buFont typeface="+mj-lt"/>
              <a:buAutoNum type="alphaUcPeriod"/>
            </a:pPr>
            <a:r>
              <a:rPr lang="en-US" altLang="en-US" sz="3200" b="1" dirty="0">
                <a:solidFill>
                  <a:schemeClr val="accent4">
                    <a:lumMod val="60000"/>
                    <a:lumOff val="40000"/>
                  </a:schemeClr>
                </a:solidFill>
              </a:rPr>
              <a:t>Wealth of Reconciliation (2:11-22)</a:t>
            </a:r>
          </a:p>
          <a:p>
            <a:pPr marL="1028700" lvl="1" indent="-571500">
              <a:buFont typeface="+mj-lt"/>
              <a:buAutoNum type="alphaUcPeriod"/>
            </a:pPr>
            <a:r>
              <a:rPr lang="en-US" altLang="en-US" sz="3200" b="1" dirty="0">
                <a:solidFill>
                  <a:schemeClr val="accent4">
                    <a:lumMod val="60000"/>
                    <a:lumOff val="40000"/>
                  </a:schemeClr>
                </a:solidFill>
              </a:rPr>
              <a:t>Wealth of Revelation (3:1-13)</a:t>
            </a:r>
          </a:p>
          <a:p>
            <a:pPr marL="1028700" lvl="1" indent="-571500">
              <a:buFont typeface="+mj-lt"/>
              <a:buAutoNum type="alphaUcPeriod"/>
            </a:pPr>
            <a:r>
              <a:rPr lang="en-US" altLang="en-US" sz="3200" b="1" dirty="0">
                <a:solidFill>
                  <a:schemeClr val="accent4">
                    <a:lumMod val="60000"/>
                    <a:lumOff val="40000"/>
                  </a:schemeClr>
                </a:solidFill>
              </a:rPr>
              <a:t>Wealth of Revitalization (3:14-21)</a:t>
            </a: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1064302" y="1362076"/>
            <a:ext cx="10538085" cy="5278567"/>
          </a:xfrm>
        </p:spPr>
        <p:txBody>
          <a:bodyPr>
            <a:normAutofit fontScale="92500" lnSpcReduction="10000"/>
          </a:bodyPr>
          <a:lstStyle/>
          <a:p>
            <a:pPr marL="571500" indent="-571500">
              <a:buFont typeface="+mj-lt"/>
              <a:buAutoNum type="romanUcPeriod" startAt="2"/>
            </a:pPr>
            <a:r>
              <a:rPr lang="en-US" altLang="en-US" sz="4000" b="1" dirty="0">
                <a:solidFill>
                  <a:schemeClr val="bg1"/>
                </a:solidFill>
              </a:rPr>
              <a:t>The Christian’s Walk in Christ (4:1-6:24)</a:t>
            </a:r>
          </a:p>
          <a:p>
            <a:pPr marL="1028700" lvl="1" indent="-571500">
              <a:buFont typeface="+mj-lt"/>
              <a:buAutoNum type="alphaUcPeriod"/>
            </a:pPr>
            <a:r>
              <a:rPr lang="en-US" altLang="en-US" sz="3200" b="1" dirty="0">
                <a:solidFill>
                  <a:schemeClr val="accent4">
                    <a:lumMod val="60000"/>
                    <a:lumOff val="40000"/>
                  </a:schemeClr>
                </a:solidFill>
              </a:rPr>
              <a:t>Walk in Unity (4:1-16)</a:t>
            </a:r>
          </a:p>
          <a:p>
            <a:pPr marL="1028700" lvl="1" indent="-571500">
              <a:buFont typeface="+mj-lt"/>
              <a:buAutoNum type="alphaUcPeriod"/>
            </a:pPr>
            <a:r>
              <a:rPr lang="en-US" altLang="en-US" sz="3200" b="1" dirty="0">
                <a:solidFill>
                  <a:schemeClr val="accent4">
                    <a:lumMod val="60000"/>
                    <a:lumOff val="40000"/>
                  </a:schemeClr>
                </a:solidFill>
              </a:rPr>
              <a:t>Walk in Newness (4:17-32)</a:t>
            </a:r>
          </a:p>
          <a:p>
            <a:pPr marL="1028700" lvl="1" indent="-571500">
              <a:buFont typeface="+mj-lt"/>
              <a:buAutoNum type="alphaUcPeriod"/>
            </a:pPr>
            <a:r>
              <a:rPr lang="en-US" altLang="en-US" sz="3200" b="1" dirty="0">
                <a:solidFill>
                  <a:schemeClr val="accent4">
                    <a:lumMod val="60000"/>
                    <a:lumOff val="40000"/>
                  </a:schemeClr>
                </a:solidFill>
              </a:rPr>
              <a:t>Walk in Love (5:1-2)</a:t>
            </a:r>
          </a:p>
          <a:p>
            <a:pPr marL="1028700" lvl="1" indent="-571500">
              <a:buFont typeface="+mj-lt"/>
              <a:buAutoNum type="alphaUcPeriod"/>
            </a:pPr>
            <a:r>
              <a:rPr lang="en-US" altLang="en-US" sz="3200" b="1" dirty="0">
                <a:solidFill>
                  <a:schemeClr val="accent4">
                    <a:lumMod val="60000"/>
                    <a:lumOff val="40000"/>
                  </a:schemeClr>
                </a:solidFill>
              </a:rPr>
              <a:t>Walk in Light (5:3-14)</a:t>
            </a:r>
          </a:p>
          <a:p>
            <a:pPr marL="1028700" lvl="1" indent="-571500">
              <a:buFont typeface="+mj-lt"/>
              <a:buAutoNum type="alphaUcPeriod"/>
            </a:pPr>
            <a:r>
              <a:rPr lang="en-US" altLang="en-US" sz="3200" b="1" dirty="0">
                <a:solidFill>
                  <a:schemeClr val="accent4">
                    <a:lumMod val="60000"/>
                    <a:lumOff val="40000"/>
                  </a:schemeClr>
                </a:solidFill>
              </a:rPr>
              <a:t>Walk in Wisdom (5:15-17)</a:t>
            </a:r>
          </a:p>
          <a:p>
            <a:pPr marL="1028700" lvl="1" indent="-571500">
              <a:buFont typeface="+mj-lt"/>
              <a:buAutoNum type="alphaUcPeriod"/>
            </a:pPr>
            <a:r>
              <a:rPr lang="en-US" altLang="en-US" sz="3200" b="1" dirty="0">
                <a:solidFill>
                  <a:schemeClr val="accent4">
                    <a:lumMod val="60000"/>
                    <a:lumOff val="40000"/>
                  </a:schemeClr>
                </a:solidFill>
              </a:rPr>
              <a:t>Walk in the Spirit (5:18-21)</a:t>
            </a:r>
          </a:p>
          <a:p>
            <a:pPr marL="1028700" lvl="1" indent="-571500">
              <a:buFont typeface="+mj-lt"/>
              <a:buAutoNum type="alphaUcPeriod"/>
            </a:pPr>
            <a:r>
              <a:rPr lang="en-US" altLang="en-US" sz="3200" b="1" dirty="0">
                <a:solidFill>
                  <a:schemeClr val="accent4">
                    <a:lumMod val="60000"/>
                    <a:lumOff val="40000"/>
                  </a:schemeClr>
                </a:solidFill>
              </a:rPr>
              <a:t>Walk in Subjection and Love (5:22-33)</a:t>
            </a:r>
          </a:p>
          <a:p>
            <a:pPr marL="1028700" lvl="1" indent="-571500">
              <a:buFont typeface="+mj-lt"/>
              <a:buAutoNum type="alphaUcPeriod"/>
            </a:pPr>
            <a:r>
              <a:rPr lang="en-US" altLang="en-US" sz="3200" b="1" dirty="0">
                <a:solidFill>
                  <a:schemeClr val="accent4">
                    <a:lumMod val="60000"/>
                    <a:lumOff val="40000"/>
                  </a:schemeClr>
                </a:solidFill>
              </a:rPr>
              <a:t>Walk in Obedience (6:1-9)</a:t>
            </a:r>
          </a:p>
          <a:p>
            <a:pPr marL="1028700" lvl="1" indent="-571500">
              <a:buFont typeface="+mj-lt"/>
              <a:buAutoNum type="alphaUcPeriod"/>
            </a:pPr>
            <a:r>
              <a:rPr lang="en-US" altLang="en-US" sz="3200" b="1" dirty="0">
                <a:solidFill>
                  <a:schemeClr val="accent4">
                    <a:lumMod val="60000"/>
                    <a:lumOff val="40000"/>
                  </a:schemeClr>
                </a:solidFill>
              </a:rPr>
              <a:t>Walk in Warfare (6:10-20)</a:t>
            </a:r>
          </a:p>
          <a:p>
            <a:pPr marL="457200" lvl="1" indent="0">
              <a:buNone/>
            </a:pPr>
            <a:r>
              <a:rPr lang="en-US" altLang="en-US" sz="3200" b="1" dirty="0">
                <a:solidFill>
                  <a:schemeClr val="accent4">
                    <a:lumMod val="60000"/>
                    <a:lumOff val="40000"/>
                  </a:schemeClr>
                </a:solidFill>
              </a:rPr>
              <a:t>Closing Remarks (6:21-24)</a:t>
            </a:r>
          </a:p>
          <a:p>
            <a:pPr marL="0" indent="0" algn="r">
              <a:buNone/>
            </a:pPr>
            <a:r>
              <a:rPr lang="en-US" altLang="en-US" sz="2200" b="1" i="1" dirty="0">
                <a:solidFill>
                  <a:schemeClr val="bg1"/>
                </a:solidFill>
              </a:rPr>
              <a:t>Outline via James </a:t>
            </a:r>
            <a:r>
              <a:rPr lang="en-US" altLang="en-US" sz="2200" b="1" i="1" dirty="0" err="1">
                <a:solidFill>
                  <a:schemeClr val="bg1"/>
                </a:solidFill>
              </a:rPr>
              <a:t>Bullington</a:t>
            </a:r>
            <a:r>
              <a:rPr lang="en-US" altLang="en-US" sz="2200" b="1" i="1" dirty="0">
                <a:solidFill>
                  <a:schemeClr val="bg1"/>
                </a:solidFill>
              </a:rPr>
              <a:t>/Jeff Smith</a:t>
            </a:r>
          </a:p>
        </p:txBody>
      </p:sp>
    </p:spTree>
    <p:extLst>
      <p:ext uri="{BB962C8B-B14F-4D97-AF65-F5344CB8AC3E}">
        <p14:creationId xmlns:p14="http://schemas.microsoft.com/office/powerpoint/2010/main" val="4259381211"/>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2" y="104931"/>
            <a:ext cx="11682333" cy="1034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127416" y="914400"/>
            <a:ext cx="11937166" cy="5943599"/>
          </a:xfrm>
        </p:spPr>
        <p:txBody>
          <a:bodyPr>
            <a:noAutofit/>
          </a:bodyPr>
          <a:lstStyle/>
          <a:p>
            <a:pPr>
              <a:spcBef>
                <a:spcPct val="5000"/>
              </a:spcBef>
            </a:pPr>
            <a:r>
              <a:rPr lang="en-US" altLang="en-US" sz="3000" b="1" dirty="0">
                <a:solidFill>
                  <a:schemeClr val="bg1"/>
                </a:solidFill>
              </a:rPr>
              <a:t>Walk in Subjection and Love (5:22-33).</a:t>
            </a:r>
          </a:p>
          <a:p>
            <a:pPr marL="465138" lvl="1" indent="-239713">
              <a:spcBef>
                <a:spcPct val="5000"/>
              </a:spcBef>
            </a:pPr>
            <a:r>
              <a:rPr lang="en-US" altLang="en-US" sz="2900" b="1" i="1" dirty="0">
                <a:solidFill>
                  <a:schemeClr val="accent4">
                    <a:lumMod val="60000"/>
                    <a:lumOff val="40000"/>
                  </a:schemeClr>
                </a:solidFill>
              </a:rPr>
              <a:t>The husband /wife relationship is paralleled to the relationship between Christ and the church. </a:t>
            </a:r>
          </a:p>
          <a:p>
            <a:pPr marL="688975" lvl="2" indent="-284163">
              <a:spcBef>
                <a:spcPct val="5000"/>
              </a:spcBef>
            </a:pPr>
            <a:r>
              <a:rPr lang="en-US" altLang="en-US" sz="2800" b="1" dirty="0">
                <a:solidFill>
                  <a:schemeClr val="accent5">
                    <a:lumMod val="40000"/>
                    <a:lumOff val="60000"/>
                  </a:schemeClr>
                </a:solidFill>
              </a:rPr>
              <a:t>The </a:t>
            </a:r>
            <a:r>
              <a:rPr lang="en-US" altLang="en-US" sz="2800" b="1" dirty="0">
                <a:solidFill>
                  <a:schemeClr val="accent5">
                    <a:lumMod val="40000"/>
                    <a:lumOff val="60000"/>
                  </a:schemeClr>
                </a:solidFill>
                <a:effectLst>
                  <a:glow rad="228600">
                    <a:schemeClr val="accent2">
                      <a:satMod val="175000"/>
                      <a:alpha val="40000"/>
                    </a:schemeClr>
                  </a:glow>
                </a:effectLst>
              </a:rPr>
              <a:t>husband </a:t>
            </a:r>
            <a:r>
              <a:rPr lang="en-US" altLang="en-US" sz="2800" b="1" dirty="0">
                <a:solidFill>
                  <a:schemeClr val="accent5">
                    <a:lumMod val="40000"/>
                    <a:lumOff val="60000"/>
                  </a:schemeClr>
                </a:solidFill>
              </a:rPr>
              <a:t>is </a:t>
            </a:r>
            <a:r>
              <a:rPr lang="en-US" altLang="en-US" sz="2800" b="1" dirty="0">
                <a:solidFill>
                  <a:schemeClr val="accent5">
                    <a:lumMod val="40000"/>
                    <a:lumOff val="60000"/>
                  </a:schemeClr>
                </a:solidFill>
                <a:effectLst>
                  <a:glow rad="228600">
                    <a:schemeClr val="accent2">
                      <a:satMod val="175000"/>
                      <a:alpha val="40000"/>
                    </a:schemeClr>
                  </a:glow>
                </a:effectLst>
              </a:rPr>
              <a:t>head </a:t>
            </a:r>
            <a:r>
              <a:rPr lang="en-US" altLang="en-US" sz="2800" b="1" dirty="0">
                <a:solidFill>
                  <a:schemeClr val="accent5">
                    <a:lumMod val="40000"/>
                    <a:lumOff val="60000"/>
                  </a:schemeClr>
                </a:solidFill>
              </a:rPr>
              <a:t>of the wife </a:t>
            </a:r>
            <a:r>
              <a:rPr lang="en-US" altLang="en-US" sz="2800" b="1" u="sng" dirty="0">
                <a:solidFill>
                  <a:schemeClr val="accent5">
                    <a:lumMod val="40000"/>
                    <a:lumOff val="60000"/>
                  </a:schemeClr>
                </a:solidFill>
              </a:rPr>
              <a:t>as </a:t>
            </a:r>
            <a:r>
              <a:rPr lang="en-US" altLang="en-US" sz="2800" b="1" dirty="0">
                <a:solidFill>
                  <a:schemeClr val="accent5">
                    <a:lumMod val="40000"/>
                    <a:lumOff val="60000"/>
                  </a:schemeClr>
                </a:solidFill>
              </a:rPr>
              <a:t>Christ is head of the church (5:22-23).</a:t>
            </a:r>
          </a:p>
          <a:p>
            <a:pPr marL="974725" lvl="3" indent="-285750">
              <a:spcBef>
                <a:spcPct val="5000"/>
              </a:spcBef>
            </a:pPr>
            <a:r>
              <a:rPr lang="en-US" altLang="en-US" sz="2800" b="1" i="1" dirty="0">
                <a:solidFill>
                  <a:schemeClr val="accent6">
                    <a:lumMod val="40000"/>
                    <a:lumOff val="60000"/>
                  </a:schemeClr>
                </a:solidFill>
              </a:rPr>
              <a:t>NOTE: Christ is the savior of the body, the church (5:23; cf. 1:22-23)</a:t>
            </a:r>
          </a:p>
          <a:p>
            <a:pPr marL="688975" lvl="3" indent="-344488">
              <a:spcBef>
                <a:spcPct val="5000"/>
              </a:spcBef>
            </a:pPr>
            <a:r>
              <a:rPr lang="en-US" altLang="en-US" sz="2800" b="1" dirty="0">
                <a:solidFill>
                  <a:schemeClr val="accent5">
                    <a:lumMod val="40000"/>
                    <a:lumOff val="60000"/>
                  </a:schemeClr>
                </a:solidFill>
                <a:effectLst>
                  <a:glow rad="228600">
                    <a:schemeClr val="accent2">
                      <a:satMod val="175000"/>
                      <a:alpha val="40000"/>
                    </a:schemeClr>
                  </a:glow>
                </a:effectLst>
              </a:rPr>
              <a:t>Wives</a:t>
            </a:r>
            <a:r>
              <a:rPr lang="en-US" altLang="en-US" sz="2800" b="1" dirty="0">
                <a:solidFill>
                  <a:schemeClr val="accent5">
                    <a:lumMod val="40000"/>
                    <a:lumOff val="60000"/>
                  </a:schemeClr>
                </a:solidFill>
              </a:rPr>
              <a:t> are to be </a:t>
            </a:r>
            <a:r>
              <a:rPr lang="en-US" altLang="en-US" sz="2800" b="1" dirty="0">
                <a:solidFill>
                  <a:schemeClr val="accent5">
                    <a:lumMod val="40000"/>
                    <a:lumOff val="60000"/>
                  </a:schemeClr>
                </a:solidFill>
                <a:effectLst>
                  <a:glow rad="228600">
                    <a:schemeClr val="accent2">
                      <a:satMod val="175000"/>
                      <a:alpha val="40000"/>
                    </a:schemeClr>
                  </a:glow>
                </a:effectLst>
              </a:rPr>
              <a:t>subject</a:t>
            </a:r>
            <a:r>
              <a:rPr lang="en-US" altLang="en-US" sz="2800" b="1" dirty="0">
                <a:solidFill>
                  <a:schemeClr val="accent5">
                    <a:lumMod val="40000"/>
                    <a:lumOff val="60000"/>
                  </a:schemeClr>
                </a:solidFill>
              </a:rPr>
              <a:t> to their husbands in everything just </a:t>
            </a:r>
            <a:r>
              <a:rPr lang="en-US" altLang="en-US" sz="2800" b="1" u="sng" dirty="0">
                <a:solidFill>
                  <a:schemeClr val="accent5">
                    <a:lumMod val="40000"/>
                    <a:lumOff val="60000"/>
                  </a:schemeClr>
                </a:solidFill>
              </a:rPr>
              <a:t>as</a:t>
            </a:r>
            <a:r>
              <a:rPr lang="en-US" altLang="en-US" sz="2800" b="1" dirty="0">
                <a:solidFill>
                  <a:schemeClr val="accent5">
                    <a:lumMod val="40000"/>
                    <a:lumOff val="60000"/>
                  </a:schemeClr>
                </a:solidFill>
              </a:rPr>
              <a:t> the church is to be subject to Christ (5:24).</a:t>
            </a:r>
          </a:p>
          <a:p>
            <a:pPr marL="688975" lvl="2" indent="-284163">
              <a:spcBef>
                <a:spcPct val="5000"/>
              </a:spcBef>
            </a:pPr>
            <a:r>
              <a:rPr lang="en-US" altLang="en-US" sz="2800" b="1" dirty="0">
                <a:solidFill>
                  <a:schemeClr val="accent5">
                    <a:lumMod val="40000"/>
                    <a:lumOff val="60000"/>
                  </a:schemeClr>
                </a:solidFill>
                <a:effectLst>
                  <a:glow rad="228600">
                    <a:schemeClr val="accent2">
                      <a:satMod val="175000"/>
                      <a:alpha val="40000"/>
                    </a:schemeClr>
                  </a:glow>
                </a:effectLst>
              </a:rPr>
              <a:t>Husbands</a:t>
            </a:r>
            <a:r>
              <a:rPr lang="en-US" altLang="en-US" sz="2800" b="1" dirty="0">
                <a:solidFill>
                  <a:schemeClr val="accent5">
                    <a:lumMod val="40000"/>
                    <a:lumOff val="60000"/>
                  </a:schemeClr>
                </a:solidFill>
              </a:rPr>
              <a:t> are to </a:t>
            </a:r>
            <a:r>
              <a:rPr lang="en-US" altLang="en-US" sz="2800" b="1" dirty="0">
                <a:solidFill>
                  <a:schemeClr val="accent5">
                    <a:lumMod val="40000"/>
                    <a:lumOff val="60000"/>
                  </a:schemeClr>
                </a:solidFill>
                <a:effectLst>
                  <a:glow rad="228600">
                    <a:schemeClr val="accent2">
                      <a:satMod val="175000"/>
                      <a:alpha val="40000"/>
                    </a:schemeClr>
                  </a:glow>
                </a:effectLst>
              </a:rPr>
              <a:t>love</a:t>
            </a:r>
            <a:r>
              <a:rPr lang="en-US" altLang="en-US" sz="2800" b="1" dirty="0">
                <a:solidFill>
                  <a:schemeClr val="accent5">
                    <a:lumMod val="40000"/>
                    <a:lumOff val="60000"/>
                  </a:schemeClr>
                </a:solidFill>
              </a:rPr>
              <a:t> their wives </a:t>
            </a:r>
            <a:r>
              <a:rPr lang="en-US" altLang="en-US" sz="2800" b="1" u="sng" dirty="0">
                <a:solidFill>
                  <a:schemeClr val="accent5">
                    <a:lumMod val="40000"/>
                    <a:lumOff val="60000"/>
                  </a:schemeClr>
                </a:solidFill>
              </a:rPr>
              <a:t>as</a:t>
            </a:r>
            <a:r>
              <a:rPr lang="en-US" altLang="en-US" sz="2800" b="1" dirty="0">
                <a:solidFill>
                  <a:schemeClr val="accent5">
                    <a:lumMod val="40000"/>
                    <a:lumOff val="60000"/>
                  </a:schemeClr>
                </a:solidFill>
              </a:rPr>
              <a:t> Christ loved the church (5:25-31).</a:t>
            </a:r>
          </a:p>
          <a:p>
            <a:pPr marL="974725" lvl="3" indent="-285750">
              <a:spcBef>
                <a:spcPct val="5000"/>
              </a:spcBef>
            </a:pPr>
            <a:r>
              <a:rPr lang="en-US" altLang="en-US" sz="2800" i="1" dirty="0">
                <a:solidFill>
                  <a:schemeClr val="accent6">
                    <a:lumMod val="40000"/>
                    <a:lumOff val="60000"/>
                  </a:schemeClr>
                </a:solidFill>
              </a:rPr>
              <a:t>Christ sacrificed Himself for the church so that she could be what God intended – pure and glorious! (5:25-27).</a:t>
            </a:r>
          </a:p>
          <a:p>
            <a:pPr marL="974725" lvl="3" indent="-285750">
              <a:spcBef>
                <a:spcPct val="5000"/>
              </a:spcBef>
            </a:pPr>
            <a:r>
              <a:rPr lang="en-US" altLang="en-US" sz="2800" i="1" dirty="0">
                <a:solidFill>
                  <a:schemeClr val="accent6">
                    <a:lumMod val="40000"/>
                    <a:lumOff val="60000"/>
                  </a:schemeClr>
                </a:solidFill>
              </a:rPr>
              <a:t>Husbands are to love their wives as their own bodies (5:28-31).</a:t>
            </a:r>
            <a:endParaRPr lang="en-US" altLang="en-US" sz="2800" dirty="0">
              <a:solidFill>
                <a:schemeClr val="accent5">
                  <a:lumMod val="40000"/>
                  <a:lumOff val="60000"/>
                </a:schemeClr>
              </a:solidFill>
            </a:endParaRPr>
          </a:p>
          <a:p>
            <a:pPr marL="688975" lvl="2" indent="-284163">
              <a:spcBef>
                <a:spcPct val="5000"/>
              </a:spcBef>
            </a:pPr>
            <a:r>
              <a:rPr lang="en-US" altLang="en-US" sz="2800" b="1" dirty="0">
                <a:solidFill>
                  <a:schemeClr val="accent5">
                    <a:lumMod val="40000"/>
                    <a:lumOff val="60000"/>
                  </a:schemeClr>
                </a:solidFill>
              </a:rPr>
              <a:t>We are members of Christ’s body just </a:t>
            </a:r>
            <a:r>
              <a:rPr lang="en-US" altLang="en-US" sz="2800" b="1" u="sng" dirty="0">
                <a:solidFill>
                  <a:schemeClr val="accent5">
                    <a:lumMod val="40000"/>
                    <a:lumOff val="60000"/>
                  </a:schemeClr>
                </a:solidFill>
              </a:rPr>
              <a:t>as</a:t>
            </a:r>
            <a:r>
              <a:rPr lang="en-US" altLang="en-US" sz="2800" b="1" dirty="0">
                <a:solidFill>
                  <a:schemeClr val="accent5">
                    <a:lumMod val="40000"/>
                    <a:lumOff val="60000"/>
                  </a:schemeClr>
                </a:solidFill>
              </a:rPr>
              <a:t> husband and wife are </a:t>
            </a:r>
            <a:r>
              <a:rPr lang="en-US" altLang="en-US" sz="2800" b="1" dirty="0">
                <a:solidFill>
                  <a:schemeClr val="accent5">
                    <a:lumMod val="40000"/>
                    <a:lumOff val="60000"/>
                  </a:schemeClr>
                </a:solidFill>
                <a:effectLst>
                  <a:glow rad="228600">
                    <a:schemeClr val="accent2">
                      <a:satMod val="175000"/>
                      <a:alpha val="40000"/>
                    </a:schemeClr>
                  </a:glow>
                </a:effectLst>
              </a:rPr>
              <a:t>one flesh.</a:t>
            </a:r>
          </a:p>
          <a:p>
            <a:pPr marL="404812" lvl="2" indent="0">
              <a:spcBef>
                <a:spcPct val="5000"/>
              </a:spcBef>
              <a:buNone/>
            </a:pPr>
            <a:r>
              <a:rPr lang="en-US" altLang="en-US" sz="2900" b="1" dirty="0">
                <a:solidFill>
                  <a:schemeClr val="accent4">
                    <a:lumMod val="60000"/>
                    <a:lumOff val="40000"/>
                  </a:schemeClr>
                </a:solidFill>
              </a:rPr>
              <a:t>Summation: </a:t>
            </a:r>
            <a:r>
              <a:rPr lang="en-US" altLang="en-US" sz="2900" b="1" i="1" dirty="0">
                <a:solidFill>
                  <a:schemeClr val="accent4">
                    <a:lumMod val="60000"/>
                    <a:lumOff val="40000"/>
                  </a:schemeClr>
                </a:solidFill>
              </a:rPr>
              <a:t>Husbands are to </a:t>
            </a:r>
            <a:r>
              <a:rPr lang="en-US" altLang="en-US" sz="2900" b="1" i="1" dirty="0">
                <a:solidFill>
                  <a:schemeClr val="accent4">
                    <a:lumMod val="60000"/>
                    <a:lumOff val="40000"/>
                  </a:schemeClr>
                </a:solidFill>
                <a:effectLst>
                  <a:glow rad="228600">
                    <a:schemeClr val="accent2">
                      <a:satMod val="175000"/>
                      <a:alpha val="40000"/>
                    </a:schemeClr>
                  </a:glow>
                </a:effectLst>
              </a:rPr>
              <a:t>love </a:t>
            </a:r>
            <a:r>
              <a:rPr lang="en-US" altLang="en-US" sz="2900" b="1" i="1" dirty="0">
                <a:solidFill>
                  <a:schemeClr val="accent4">
                    <a:lumMod val="60000"/>
                    <a:lumOff val="40000"/>
                  </a:schemeClr>
                </a:solidFill>
              </a:rPr>
              <a:t>their wives as themselves, and wives are to </a:t>
            </a:r>
            <a:r>
              <a:rPr lang="en-US" altLang="en-US" sz="2900" b="1" i="1" dirty="0">
                <a:solidFill>
                  <a:schemeClr val="accent4">
                    <a:lumMod val="60000"/>
                    <a:lumOff val="40000"/>
                  </a:schemeClr>
                </a:solidFill>
                <a:effectLst>
                  <a:glow rad="228600">
                    <a:schemeClr val="accent2">
                      <a:satMod val="175000"/>
                      <a:alpha val="40000"/>
                    </a:schemeClr>
                  </a:glow>
                </a:effectLst>
              </a:rPr>
              <a:t>respect </a:t>
            </a:r>
            <a:r>
              <a:rPr lang="en-US" altLang="en-US" sz="2900" b="1" i="1" dirty="0">
                <a:solidFill>
                  <a:schemeClr val="accent4">
                    <a:lumMod val="60000"/>
                    <a:lumOff val="40000"/>
                  </a:schemeClr>
                </a:solidFill>
              </a:rPr>
              <a:t>their husbands</a:t>
            </a:r>
            <a:r>
              <a:rPr lang="en-US" altLang="en-US" sz="2800" b="1" i="1" dirty="0">
                <a:solidFill>
                  <a:schemeClr val="accent4">
                    <a:lumMod val="60000"/>
                    <a:lumOff val="40000"/>
                  </a:schemeClr>
                </a:solidFill>
              </a:rPr>
              <a:t>.</a:t>
            </a: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337605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103059"/>
            <a:ext cx="11682333" cy="841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66206" y="944380"/>
            <a:ext cx="12059585" cy="5973580"/>
          </a:xfrm>
        </p:spPr>
        <p:txBody>
          <a:bodyPr>
            <a:noAutofit/>
          </a:bodyPr>
          <a:lstStyle/>
          <a:p>
            <a:pPr>
              <a:spcBef>
                <a:spcPct val="5000"/>
              </a:spcBef>
            </a:pPr>
            <a:r>
              <a:rPr lang="en-US" altLang="en-US" sz="3200" b="1" dirty="0">
                <a:solidFill>
                  <a:schemeClr val="bg1"/>
                </a:solidFill>
              </a:rPr>
              <a:t>Walk in Obedience (6:1-9).</a:t>
            </a:r>
          </a:p>
          <a:p>
            <a:pPr marL="465138" lvl="1" indent="-239713">
              <a:spcBef>
                <a:spcPct val="5000"/>
              </a:spcBef>
            </a:pPr>
            <a:r>
              <a:rPr lang="en-US" altLang="en-US" sz="2900" b="1" i="1" dirty="0">
                <a:solidFill>
                  <a:schemeClr val="accent4">
                    <a:lumMod val="60000"/>
                    <a:lumOff val="40000"/>
                  </a:schemeClr>
                </a:solidFill>
              </a:rPr>
              <a:t>Children are to </a:t>
            </a:r>
            <a:r>
              <a:rPr lang="en-US" altLang="en-US" sz="2900" b="1" i="1" dirty="0">
                <a:solidFill>
                  <a:schemeClr val="accent4">
                    <a:lumMod val="60000"/>
                    <a:lumOff val="40000"/>
                  </a:schemeClr>
                </a:solidFill>
                <a:effectLst>
                  <a:glow rad="228600">
                    <a:schemeClr val="accent2">
                      <a:satMod val="175000"/>
                      <a:alpha val="40000"/>
                    </a:schemeClr>
                  </a:glow>
                </a:effectLst>
              </a:rPr>
              <a:t>obey</a:t>
            </a:r>
            <a:r>
              <a:rPr lang="en-US" altLang="en-US" sz="2900" b="1" i="1" dirty="0">
                <a:solidFill>
                  <a:schemeClr val="accent4">
                    <a:lumMod val="60000"/>
                    <a:lumOff val="40000"/>
                  </a:schemeClr>
                </a:solidFill>
              </a:rPr>
              <a:t> their parents (6:1-3).</a:t>
            </a:r>
          </a:p>
          <a:p>
            <a:pPr marL="688975" lvl="2" indent="-284163">
              <a:spcBef>
                <a:spcPct val="5000"/>
              </a:spcBef>
            </a:pPr>
            <a:r>
              <a:rPr lang="en-US" altLang="en-US" sz="2800" b="1" dirty="0">
                <a:solidFill>
                  <a:schemeClr val="accent5">
                    <a:lumMod val="40000"/>
                    <a:lumOff val="60000"/>
                  </a:schemeClr>
                </a:solidFill>
              </a:rPr>
              <a:t>It is RIGHT for them to obey “in the Lord” and “in all things” (cf. Col. 3:20). </a:t>
            </a:r>
          </a:p>
          <a:p>
            <a:pPr marL="688975" lvl="2" indent="-284163">
              <a:spcBef>
                <a:spcPct val="5000"/>
              </a:spcBef>
            </a:pPr>
            <a:r>
              <a:rPr lang="en-US" altLang="en-US" sz="2800" b="1" dirty="0">
                <a:solidFill>
                  <a:schemeClr val="accent5">
                    <a:lumMod val="40000"/>
                    <a:lumOff val="60000"/>
                  </a:schemeClr>
                </a:solidFill>
                <a:effectLst>
                  <a:glow rad="228600">
                    <a:schemeClr val="accent2">
                      <a:satMod val="175000"/>
                      <a:alpha val="40000"/>
                    </a:schemeClr>
                  </a:glow>
                </a:effectLst>
              </a:rPr>
              <a:t>Honor </a:t>
            </a:r>
            <a:r>
              <a:rPr lang="en-US" altLang="en-US" sz="2800" b="1" dirty="0">
                <a:solidFill>
                  <a:schemeClr val="accent5">
                    <a:lumMod val="40000"/>
                    <a:lumOff val="60000"/>
                  </a:schemeClr>
                </a:solidFill>
              </a:rPr>
              <a:t>must be shown to both parents (Pro. 19:26; 20:20; 23:22; 30:17).</a:t>
            </a:r>
          </a:p>
          <a:p>
            <a:pPr marL="688975" lvl="2" indent="-284163">
              <a:spcBef>
                <a:spcPct val="5000"/>
              </a:spcBef>
            </a:pPr>
            <a:r>
              <a:rPr lang="en-US" altLang="en-US" sz="2800" b="1" dirty="0">
                <a:solidFill>
                  <a:schemeClr val="accent5">
                    <a:lumMod val="40000"/>
                    <a:lumOff val="60000"/>
                  </a:schemeClr>
                </a:solidFill>
              </a:rPr>
              <a:t>Obeying and honoring bring a long, well-lived life (cf. Deut. 5:16).</a:t>
            </a:r>
            <a:endParaRPr lang="en-US" altLang="en-US" sz="2600" b="1" dirty="0">
              <a:solidFill>
                <a:schemeClr val="accent5">
                  <a:lumMod val="40000"/>
                  <a:lumOff val="60000"/>
                </a:schemeClr>
              </a:solidFill>
            </a:endParaRPr>
          </a:p>
          <a:p>
            <a:pPr marL="465138" lvl="2" indent="-239713">
              <a:spcBef>
                <a:spcPct val="5000"/>
              </a:spcBef>
            </a:pPr>
            <a:r>
              <a:rPr lang="en-US" altLang="en-US" sz="2900" b="1" i="1" dirty="0">
                <a:solidFill>
                  <a:schemeClr val="accent4">
                    <a:lumMod val="60000"/>
                    <a:lumOff val="40000"/>
                  </a:schemeClr>
                </a:solidFill>
              </a:rPr>
              <a:t>Fathers are </a:t>
            </a:r>
            <a:r>
              <a:rPr lang="en-US" altLang="en-US" sz="2900" b="1" i="1" dirty="0">
                <a:solidFill>
                  <a:schemeClr val="accent4">
                    <a:lumMod val="60000"/>
                    <a:lumOff val="40000"/>
                  </a:schemeClr>
                </a:solidFill>
                <a:effectLst>
                  <a:glow rad="228600">
                    <a:schemeClr val="accent2">
                      <a:satMod val="175000"/>
                      <a:alpha val="40000"/>
                    </a:schemeClr>
                  </a:glow>
                </a:effectLst>
              </a:rPr>
              <a:t>not to provoke </a:t>
            </a:r>
            <a:r>
              <a:rPr lang="en-US" altLang="en-US" sz="2900" b="1" i="1" dirty="0">
                <a:solidFill>
                  <a:schemeClr val="accent4">
                    <a:lumMod val="60000"/>
                    <a:lumOff val="40000"/>
                  </a:schemeClr>
                </a:solidFill>
              </a:rPr>
              <a:t>their children to wrath but bring them up in the </a:t>
            </a:r>
            <a:r>
              <a:rPr lang="en-US" altLang="en-US" sz="2900" b="1" i="1" dirty="0">
                <a:solidFill>
                  <a:schemeClr val="accent4">
                    <a:lumMod val="60000"/>
                    <a:lumOff val="40000"/>
                  </a:schemeClr>
                </a:solidFill>
                <a:effectLst>
                  <a:glow rad="228600">
                    <a:schemeClr val="accent2">
                      <a:satMod val="175000"/>
                      <a:alpha val="40000"/>
                    </a:schemeClr>
                  </a:glow>
                </a:effectLst>
              </a:rPr>
              <a:t>training</a:t>
            </a:r>
            <a:r>
              <a:rPr lang="en-US" altLang="en-US" sz="2900" b="1" i="1" dirty="0">
                <a:solidFill>
                  <a:schemeClr val="accent4">
                    <a:lumMod val="60000"/>
                    <a:lumOff val="40000"/>
                  </a:schemeClr>
                </a:solidFill>
              </a:rPr>
              <a:t> and </a:t>
            </a:r>
            <a:r>
              <a:rPr lang="en-US" altLang="en-US" sz="2900" b="1" i="1" dirty="0">
                <a:solidFill>
                  <a:schemeClr val="accent4">
                    <a:lumMod val="60000"/>
                    <a:lumOff val="40000"/>
                  </a:schemeClr>
                </a:solidFill>
                <a:effectLst>
                  <a:glow rad="228600">
                    <a:schemeClr val="accent2">
                      <a:satMod val="175000"/>
                      <a:alpha val="40000"/>
                    </a:schemeClr>
                  </a:glow>
                </a:effectLst>
              </a:rPr>
              <a:t>admonition </a:t>
            </a:r>
            <a:r>
              <a:rPr lang="en-US" altLang="en-US" sz="2900" b="1" i="1" dirty="0">
                <a:solidFill>
                  <a:schemeClr val="accent4">
                    <a:lumMod val="60000"/>
                    <a:lumOff val="40000"/>
                  </a:schemeClr>
                </a:solidFill>
              </a:rPr>
              <a:t>of the Lord (6:4).</a:t>
            </a:r>
          </a:p>
          <a:p>
            <a:pPr marL="688975" lvl="3" indent="-284163">
              <a:spcBef>
                <a:spcPct val="5000"/>
              </a:spcBef>
            </a:pPr>
            <a:r>
              <a:rPr lang="en-US" altLang="en-US" sz="2800" b="1" dirty="0">
                <a:solidFill>
                  <a:schemeClr val="accent1">
                    <a:lumMod val="40000"/>
                    <a:lumOff val="60000"/>
                  </a:schemeClr>
                </a:solidFill>
              </a:rPr>
              <a:t>“Provoking to wrath” can be done by unreasonable demands, unjust or abusive punishment, or punishment that is inflicted out of anger.</a:t>
            </a:r>
          </a:p>
          <a:p>
            <a:pPr marL="688975" lvl="3" indent="-284163">
              <a:spcBef>
                <a:spcPct val="5000"/>
              </a:spcBef>
            </a:pPr>
            <a:r>
              <a:rPr lang="en-US" altLang="en-US" sz="2800" b="1" dirty="0">
                <a:solidFill>
                  <a:schemeClr val="accent1">
                    <a:lumMod val="40000"/>
                    <a:lumOff val="60000"/>
                  </a:schemeClr>
                </a:solidFill>
              </a:rPr>
              <a:t>The training and admonition given is to be “of the Lord.”</a:t>
            </a:r>
          </a:p>
          <a:p>
            <a:pPr marL="517525" lvl="2" indent="-292100">
              <a:spcBef>
                <a:spcPct val="5000"/>
              </a:spcBef>
            </a:pPr>
            <a:r>
              <a:rPr lang="en-US" altLang="en-US" sz="2900" b="1" i="1" dirty="0">
                <a:solidFill>
                  <a:schemeClr val="accent4">
                    <a:lumMod val="60000"/>
                    <a:lumOff val="40000"/>
                  </a:schemeClr>
                </a:solidFill>
              </a:rPr>
              <a:t>Servants are to </a:t>
            </a:r>
            <a:r>
              <a:rPr lang="en-US" altLang="en-US" sz="2900" b="1" i="1" dirty="0">
                <a:solidFill>
                  <a:schemeClr val="accent4">
                    <a:lumMod val="60000"/>
                    <a:lumOff val="40000"/>
                  </a:schemeClr>
                </a:solidFill>
                <a:effectLst>
                  <a:glow rad="228600">
                    <a:schemeClr val="accent2">
                      <a:satMod val="175000"/>
                      <a:alpha val="40000"/>
                    </a:schemeClr>
                  </a:glow>
                </a:effectLst>
              </a:rPr>
              <a:t>obey </a:t>
            </a:r>
            <a:r>
              <a:rPr lang="en-US" altLang="en-US" sz="2900" b="1" i="1" dirty="0">
                <a:solidFill>
                  <a:schemeClr val="accent4">
                    <a:lumMod val="60000"/>
                    <a:lumOff val="40000"/>
                  </a:schemeClr>
                </a:solidFill>
              </a:rPr>
              <a:t>and serve their masters respectfully and with good will, as they would the Lord Himself (6:5-9).</a:t>
            </a:r>
          </a:p>
          <a:p>
            <a:pPr marL="688975" lvl="3" indent="-284163">
              <a:spcBef>
                <a:spcPct val="5000"/>
              </a:spcBef>
            </a:pPr>
            <a:r>
              <a:rPr lang="en-US" altLang="en-US" sz="2800" b="1" dirty="0">
                <a:solidFill>
                  <a:schemeClr val="accent1">
                    <a:lumMod val="40000"/>
                    <a:lumOff val="60000"/>
                  </a:schemeClr>
                </a:solidFill>
              </a:rPr>
              <a:t>This same principle applies to “anyone,” whether slave or free (6:9).</a:t>
            </a:r>
          </a:p>
          <a:p>
            <a:pPr marL="688975" lvl="3" indent="-284163">
              <a:spcBef>
                <a:spcPct val="5000"/>
              </a:spcBef>
            </a:pPr>
            <a:r>
              <a:rPr lang="en-US" altLang="en-US" sz="2800" b="1" dirty="0">
                <a:solidFill>
                  <a:schemeClr val="accent1">
                    <a:lumMod val="40000"/>
                    <a:lumOff val="60000"/>
                  </a:schemeClr>
                </a:solidFill>
              </a:rPr>
              <a:t>Masters are to do the same toward servants – treating them as the Lord.</a:t>
            </a:r>
          </a:p>
          <a:p>
            <a:pPr marL="688975" lvl="3" indent="-284163">
              <a:spcBef>
                <a:spcPct val="5000"/>
              </a:spcBef>
            </a:pPr>
            <a:endParaRPr lang="en-US" altLang="en-US" sz="2800" b="1" dirty="0">
              <a:solidFill>
                <a:schemeClr val="accent1">
                  <a:lumMod val="40000"/>
                  <a:lumOff val="60000"/>
                </a:schemeClr>
              </a:solidFill>
            </a:endParaRPr>
          </a:p>
        </p:txBody>
      </p:sp>
    </p:spTree>
    <p:extLst>
      <p:ext uri="{BB962C8B-B14F-4D97-AF65-F5344CB8AC3E}">
        <p14:creationId xmlns:p14="http://schemas.microsoft.com/office/powerpoint/2010/main" val="32271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841321"/>
          </a:xfrm>
        </p:spPr>
        <p:txBody>
          <a:bodyPr>
            <a:normAutofit/>
          </a:bodyPr>
          <a:lstStyle/>
          <a:p>
            <a:pPr algn="ctr"/>
            <a:r>
              <a:rPr lang="en-US" sz="4000" dirty="0">
                <a:solidFill>
                  <a:schemeClr val="bg1"/>
                </a:solidFill>
              </a:rPr>
              <a:t>The Christian’s Walk in Christ</a:t>
            </a:r>
          </a:p>
        </p:txBody>
      </p:sp>
      <p:sp>
        <p:nvSpPr>
          <p:cNvPr id="3" name="Content Placeholder 2"/>
          <p:cNvSpPr>
            <a:spLocks noGrp="1"/>
          </p:cNvSpPr>
          <p:nvPr>
            <p:ph idx="1"/>
          </p:nvPr>
        </p:nvSpPr>
        <p:spPr>
          <a:xfrm>
            <a:off x="254833" y="1006212"/>
            <a:ext cx="11682333" cy="5851788"/>
          </a:xfrm>
        </p:spPr>
        <p:txBody>
          <a:bodyPr>
            <a:noAutofit/>
          </a:bodyPr>
          <a:lstStyle/>
          <a:p>
            <a:pPr>
              <a:spcBef>
                <a:spcPct val="5000"/>
              </a:spcBef>
            </a:pPr>
            <a:r>
              <a:rPr lang="en-US" altLang="en-US" sz="3200" b="1" dirty="0">
                <a:solidFill>
                  <a:schemeClr val="bg1"/>
                </a:solidFill>
              </a:rPr>
              <a:t>Walk in Warfare (6:10-20).</a:t>
            </a:r>
          </a:p>
          <a:p>
            <a:pPr marL="465138" lvl="1" indent="-239713">
              <a:spcBef>
                <a:spcPct val="5000"/>
              </a:spcBef>
            </a:pPr>
            <a:r>
              <a:rPr lang="en-US" altLang="en-US" sz="2900" b="1" i="1" dirty="0">
                <a:solidFill>
                  <a:schemeClr val="accent4">
                    <a:lumMod val="60000"/>
                    <a:lumOff val="40000"/>
                  </a:schemeClr>
                </a:solidFill>
              </a:rPr>
              <a:t>We need </a:t>
            </a:r>
            <a:r>
              <a:rPr lang="en-US" altLang="en-US" sz="2900" b="1" i="1" dirty="0">
                <a:solidFill>
                  <a:schemeClr val="accent4">
                    <a:lumMod val="60000"/>
                    <a:lumOff val="40000"/>
                  </a:schemeClr>
                </a:solidFill>
                <a:effectLst>
                  <a:glow rad="228600">
                    <a:schemeClr val="accent2">
                      <a:satMod val="175000"/>
                      <a:alpha val="40000"/>
                    </a:schemeClr>
                  </a:glow>
                </a:effectLst>
              </a:rPr>
              <a:t>God’s strength </a:t>
            </a:r>
            <a:r>
              <a:rPr lang="en-US" altLang="en-US" sz="2900" b="1" i="1" dirty="0">
                <a:solidFill>
                  <a:schemeClr val="accent4">
                    <a:lumMod val="60000"/>
                    <a:lumOff val="40000"/>
                  </a:schemeClr>
                </a:solidFill>
              </a:rPr>
              <a:t>as we combat the </a:t>
            </a:r>
            <a:r>
              <a:rPr lang="en-US" altLang="en-US" sz="2900" b="1" i="1" dirty="0">
                <a:solidFill>
                  <a:schemeClr val="accent4">
                    <a:lumMod val="60000"/>
                    <a:lumOff val="40000"/>
                  </a:schemeClr>
                </a:solidFill>
                <a:effectLst>
                  <a:glow rad="228600">
                    <a:schemeClr val="accent2">
                      <a:satMod val="175000"/>
                      <a:alpha val="40000"/>
                    </a:schemeClr>
                  </a:glow>
                </a:effectLst>
              </a:rPr>
              <a:t>wiles of the devil </a:t>
            </a:r>
            <a:r>
              <a:rPr lang="en-US" altLang="en-US" sz="2900" b="1" i="1" dirty="0">
                <a:solidFill>
                  <a:schemeClr val="accent4">
                    <a:lumMod val="60000"/>
                    <a:lumOff val="40000"/>
                  </a:schemeClr>
                </a:solidFill>
              </a:rPr>
              <a:t>(6:10-11).</a:t>
            </a:r>
          </a:p>
          <a:p>
            <a:pPr marL="465138" lvl="2" indent="-239713">
              <a:spcBef>
                <a:spcPct val="5000"/>
              </a:spcBef>
            </a:pPr>
            <a:r>
              <a:rPr lang="en-US" altLang="en-US" sz="2900" b="1" i="1" dirty="0">
                <a:solidFill>
                  <a:schemeClr val="accent4">
                    <a:lumMod val="60000"/>
                    <a:lumOff val="40000"/>
                  </a:schemeClr>
                </a:solidFill>
              </a:rPr>
              <a:t>We are wrestling against powerful spiritual foes (6:12; cf. 1:21; 2:2).</a:t>
            </a:r>
            <a:endParaRPr lang="en-US" altLang="en-US" sz="2800" b="1" dirty="0">
              <a:solidFill>
                <a:schemeClr val="accent1">
                  <a:lumMod val="40000"/>
                  <a:lumOff val="60000"/>
                </a:schemeClr>
              </a:solidFill>
            </a:endParaRPr>
          </a:p>
          <a:p>
            <a:pPr marL="457200" lvl="2" indent="-231775">
              <a:spcBef>
                <a:spcPct val="5000"/>
              </a:spcBef>
            </a:pPr>
            <a:r>
              <a:rPr lang="en-US" altLang="en-US" sz="2900" b="1" i="1" dirty="0">
                <a:solidFill>
                  <a:schemeClr val="accent4">
                    <a:lumMod val="60000"/>
                    <a:lumOff val="40000"/>
                  </a:schemeClr>
                </a:solidFill>
              </a:rPr>
              <a:t>In order to </a:t>
            </a:r>
            <a:r>
              <a:rPr lang="en-US" altLang="en-US" sz="2900" b="1" i="1" dirty="0">
                <a:solidFill>
                  <a:schemeClr val="accent4">
                    <a:lumMod val="60000"/>
                    <a:lumOff val="40000"/>
                  </a:schemeClr>
                </a:solidFill>
                <a:effectLst>
                  <a:glow rad="228600">
                    <a:schemeClr val="accent2">
                      <a:satMod val="175000"/>
                      <a:alpha val="40000"/>
                    </a:schemeClr>
                  </a:glow>
                </a:effectLst>
              </a:rPr>
              <a:t>stand, </a:t>
            </a:r>
            <a:r>
              <a:rPr lang="en-US" altLang="en-US" sz="2900" b="1" i="1" dirty="0">
                <a:solidFill>
                  <a:schemeClr val="accent4">
                    <a:lumMod val="60000"/>
                    <a:lumOff val="40000"/>
                  </a:schemeClr>
                </a:solidFill>
              </a:rPr>
              <a:t>we must take </a:t>
            </a:r>
            <a:r>
              <a:rPr lang="en-US" altLang="en-US" sz="2900" b="1" i="1" dirty="0">
                <a:solidFill>
                  <a:schemeClr val="accent4">
                    <a:lumMod val="60000"/>
                    <a:lumOff val="40000"/>
                  </a:schemeClr>
                </a:solidFill>
                <a:effectLst>
                  <a:glow rad="228600">
                    <a:schemeClr val="accent2">
                      <a:satMod val="175000"/>
                      <a:alpha val="40000"/>
                    </a:schemeClr>
                  </a:glow>
                </a:effectLst>
              </a:rPr>
              <a:t>“the whole armor” </a:t>
            </a:r>
            <a:r>
              <a:rPr lang="en-US" altLang="en-US" sz="2900" b="1" i="1" dirty="0">
                <a:solidFill>
                  <a:schemeClr val="accent4">
                    <a:lumMod val="60000"/>
                    <a:lumOff val="40000"/>
                  </a:schemeClr>
                </a:solidFill>
              </a:rPr>
              <a:t>of God and be </a:t>
            </a:r>
            <a:r>
              <a:rPr lang="en-US" altLang="en-US" sz="2900" b="1" i="1" dirty="0">
                <a:solidFill>
                  <a:schemeClr val="accent4">
                    <a:lumMod val="60000"/>
                    <a:lumOff val="40000"/>
                  </a:schemeClr>
                </a:solidFill>
                <a:effectLst>
                  <a:glow rad="228600">
                    <a:schemeClr val="accent2">
                      <a:satMod val="175000"/>
                      <a:alpha val="40000"/>
                    </a:schemeClr>
                  </a:glow>
                </a:effectLst>
              </a:rPr>
              <a:t>steadfast in prayer </a:t>
            </a:r>
            <a:r>
              <a:rPr lang="en-US" altLang="en-US" sz="2900" b="1" i="1" dirty="0">
                <a:solidFill>
                  <a:schemeClr val="accent4">
                    <a:lumMod val="60000"/>
                    <a:lumOff val="40000"/>
                  </a:schemeClr>
                </a:solidFill>
              </a:rPr>
              <a:t>for all who wield the sword of the Spirit (6:13-20).</a:t>
            </a:r>
          </a:p>
          <a:p>
            <a:pPr marL="2803525" lvl="3" indent="-285750">
              <a:spcBef>
                <a:spcPct val="5000"/>
              </a:spcBef>
            </a:pPr>
            <a:r>
              <a:rPr lang="en-US" altLang="en-US" sz="2800" b="1" dirty="0">
                <a:solidFill>
                  <a:schemeClr val="accent5">
                    <a:lumMod val="40000"/>
                    <a:lumOff val="60000"/>
                  </a:schemeClr>
                </a:solidFill>
              </a:rPr>
              <a:t>Girded with truth.</a:t>
            </a:r>
          </a:p>
          <a:p>
            <a:pPr marL="2803525" lvl="3" indent="-285750">
              <a:spcBef>
                <a:spcPct val="5000"/>
              </a:spcBef>
            </a:pPr>
            <a:r>
              <a:rPr lang="en-US" altLang="en-US" sz="2800" b="1" dirty="0">
                <a:solidFill>
                  <a:schemeClr val="accent5">
                    <a:lumMod val="40000"/>
                    <a:lumOff val="60000"/>
                  </a:schemeClr>
                </a:solidFill>
              </a:rPr>
              <a:t>The breastplate of righteousness. </a:t>
            </a:r>
          </a:p>
          <a:p>
            <a:pPr marL="2803525" lvl="3" indent="-285750">
              <a:spcBef>
                <a:spcPct val="5000"/>
              </a:spcBef>
            </a:pPr>
            <a:r>
              <a:rPr lang="en-US" altLang="en-US" sz="2800" b="1" dirty="0">
                <a:solidFill>
                  <a:schemeClr val="accent5">
                    <a:lumMod val="40000"/>
                    <a:lumOff val="60000"/>
                  </a:schemeClr>
                </a:solidFill>
              </a:rPr>
              <a:t>Feet shod with the preparation of the gospel of peace.</a:t>
            </a:r>
          </a:p>
          <a:p>
            <a:pPr marL="2803525" lvl="3" indent="-285750">
              <a:spcBef>
                <a:spcPct val="5000"/>
              </a:spcBef>
            </a:pPr>
            <a:r>
              <a:rPr lang="en-US" altLang="en-US" sz="2800" b="1" dirty="0">
                <a:solidFill>
                  <a:schemeClr val="accent5">
                    <a:lumMod val="40000"/>
                    <a:lumOff val="60000"/>
                  </a:schemeClr>
                </a:solidFill>
              </a:rPr>
              <a:t>The shield of faith (to quench all the fiery darts of Satan). </a:t>
            </a:r>
          </a:p>
          <a:p>
            <a:pPr marL="2803525" lvl="3" indent="-285750">
              <a:spcBef>
                <a:spcPct val="5000"/>
              </a:spcBef>
            </a:pPr>
            <a:r>
              <a:rPr lang="en-US" altLang="en-US" sz="2800" b="1" dirty="0">
                <a:solidFill>
                  <a:schemeClr val="accent5">
                    <a:lumMod val="40000"/>
                    <a:lumOff val="60000"/>
                  </a:schemeClr>
                </a:solidFill>
              </a:rPr>
              <a:t>The helmet of salvation.</a:t>
            </a:r>
          </a:p>
          <a:p>
            <a:pPr marL="2803525" lvl="3" indent="-285750">
              <a:spcBef>
                <a:spcPct val="5000"/>
              </a:spcBef>
            </a:pPr>
            <a:r>
              <a:rPr lang="en-US" altLang="en-US" sz="2800" b="1" dirty="0">
                <a:solidFill>
                  <a:schemeClr val="accent5">
                    <a:lumMod val="40000"/>
                    <a:lumOff val="60000"/>
                  </a:schemeClr>
                </a:solidFill>
              </a:rPr>
              <a:t>The sword of the Spirit (the Word of God).</a:t>
            </a:r>
          </a:p>
          <a:p>
            <a:pPr marL="2346325" lvl="2" indent="-285750">
              <a:spcBef>
                <a:spcPct val="5000"/>
              </a:spcBef>
            </a:pPr>
            <a:r>
              <a:rPr lang="en-US" altLang="en-US" sz="3000" b="1" i="1" dirty="0">
                <a:solidFill>
                  <a:schemeClr val="accent4">
                    <a:lumMod val="60000"/>
                    <a:lumOff val="40000"/>
                  </a:schemeClr>
                </a:solidFill>
              </a:rPr>
              <a:t>Closing Remarks: Tychicus’ assignment and greetings of peace, love, and grace.</a:t>
            </a:r>
          </a:p>
          <a:p>
            <a:pPr marL="914400" lvl="3" indent="-231775">
              <a:spcBef>
                <a:spcPct val="5000"/>
              </a:spcBef>
            </a:pPr>
            <a:endParaRPr lang="en-US" altLang="en-US" sz="2700" b="1" i="1" dirty="0">
              <a:solidFill>
                <a:schemeClr val="accent4">
                  <a:lumMod val="60000"/>
                  <a:lumOff val="40000"/>
                </a:schemeClr>
              </a:solidFill>
            </a:endParaRPr>
          </a:p>
          <a:p>
            <a:pPr marL="914400" lvl="3" indent="-231775">
              <a:spcBef>
                <a:spcPct val="5000"/>
              </a:spcBef>
            </a:pPr>
            <a:endParaRPr lang="en-US" altLang="en-US" sz="2700" b="1" i="1" dirty="0">
              <a:solidFill>
                <a:schemeClr val="accent4">
                  <a:lumMod val="60000"/>
                  <a:lumOff val="40000"/>
                </a:schemeClr>
              </a:solidFill>
            </a:endParaRPr>
          </a:p>
          <a:p>
            <a:pPr marL="225425" lvl="2" indent="0">
              <a:spcBef>
                <a:spcPct val="5000"/>
              </a:spcBef>
              <a:buNone/>
            </a:pPr>
            <a:endParaRPr lang="en-US" altLang="en-US" sz="2900" b="1" i="1" dirty="0">
              <a:solidFill>
                <a:schemeClr val="accent4">
                  <a:lumMod val="60000"/>
                  <a:lumOff val="40000"/>
                </a:schemeClr>
              </a:solidFill>
            </a:endParaRPr>
          </a:p>
          <a:p>
            <a:pPr marL="688975" lvl="3" indent="-284163">
              <a:spcBef>
                <a:spcPct val="5000"/>
              </a:spcBef>
            </a:pPr>
            <a:endParaRPr lang="en-US" altLang="en-US" sz="2800" b="1" dirty="0">
              <a:solidFill>
                <a:schemeClr val="accent1">
                  <a:lumMod val="40000"/>
                  <a:lumOff val="60000"/>
                </a:schemeClr>
              </a:solidFill>
            </a:endParaRPr>
          </a:p>
        </p:txBody>
      </p:sp>
      <p:pic>
        <p:nvPicPr>
          <p:cNvPr id="4" name="Picture 3">
            <a:extLst>
              <a:ext uri="{FF2B5EF4-FFF2-40B4-BE49-F238E27FC236}">
                <a16:creationId xmlns:a16="http://schemas.microsoft.com/office/drawing/2014/main" id="{D6E93B8C-69D8-49F7-8F26-D5093D1619DD}"/>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1000"/>
                    </a14:imgEffect>
                    <a14:imgEffect>
                      <a14:brightnessContrast bright="20000"/>
                    </a14:imgEffect>
                  </a14:imgLayer>
                </a14:imgProps>
              </a:ext>
            </a:extLst>
          </a:blip>
          <a:srcRect l="9454" r="38743"/>
          <a:stretch/>
        </p:blipFill>
        <p:spPr>
          <a:xfrm>
            <a:off x="443461" y="3357796"/>
            <a:ext cx="2191136" cy="3172293"/>
          </a:xfrm>
          <a:prstGeom prst="rect">
            <a:avLst/>
          </a:prstGeom>
        </p:spPr>
      </p:pic>
    </p:spTree>
    <p:extLst>
      <p:ext uri="{BB962C8B-B14F-4D97-AF65-F5344CB8AC3E}">
        <p14:creationId xmlns:p14="http://schemas.microsoft.com/office/powerpoint/2010/main" val="33386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434715" y="1053297"/>
            <a:ext cx="11512446" cy="5804703"/>
          </a:xfrm>
        </p:spPr>
        <p:txBody>
          <a:bodyPr>
            <a:normAutofit/>
          </a:bodyPr>
          <a:lstStyle/>
          <a:p>
            <a:r>
              <a:rPr lang="en-US" sz="3000" b="1" dirty="0">
                <a:solidFill>
                  <a:schemeClr val="bg1"/>
                </a:solidFill>
              </a:rPr>
              <a:t>The relationship between </a:t>
            </a:r>
            <a:r>
              <a:rPr lang="en-US" sz="3000" b="1" dirty="0">
                <a:solidFill>
                  <a:schemeClr val="bg1"/>
                </a:solidFill>
                <a:effectLst>
                  <a:glow rad="228600">
                    <a:schemeClr val="accent2">
                      <a:satMod val="175000"/>
                      <a:alpha val="40000"/>
                    </a:schemeClr>
                  </a:glow>
                </a:effectLst>
              </a:rPr>
              <a:t>husband and wife </a:t>
            </a:r>
            <a:r>
              <a:rPr lang="en-US" sz="3000" b="1" dirty="0">
                <a:solidFill>
                  <a:schemeClr val="bg1"/>
                </a:solidFill>
              </a:rPr>
              <a:t>is parallel to the relationship between </a:t>
            </a:r>
            <a:r>
              <a:rPr lang="en-US" sz="3000" b="1" dirty="0">
                <a:solidFill>
                  <a:schemeClr val="bg1"/>
                </a:solidFill>
                <a:effectLst>
                  <a:glow rad="228600">
                    <a:schemeClr val="accent2">
                      <a:satMod val="175000"/>
                      <a:alpha val="40000"/>
                    </a:schemeClr>
                  </a:glow>
                </a:effectLst>
              </a:rPr>
              <a:t>Christ and the church </a:t>
            </a:r>
            <a:r>
              <a:rPr lang="en-US" sz="3000" b="1" dirty="0">
                <a:solidFill>
                  <a:schemeClr val="bg1"/>
                </a:solidFill>
              </a:rPr>
              <a:t>in headship/submission and sacrificial love/respect.</a:t>
            </a:r>
            <a:endParaRPr lang="en-US" sz="3000" b="1" dirty="0">
              <a:solidFill>
                <a:schemeClr val="bg1"/>
              </a:solidFill>
              <a:effectLst/>
            </a:endParaRPr>
          </a:p>
          <a:p>
            <a:r>
              <a:rPr lang="en-US" sz="3000" b="1" dirty="0">
                <a:solidFill>
                  <a:schemeClr val="bg1"/>
                </a:solidFill>
                <a:effectLst>
                  <a:glow rad="228600">
                    <a:schemeClr val="accent2">
                      <a:satMod val="175000"/>
                      <a:alpha val="40000"/>
                    </a:schemeClr>
                  </a:glow>
                </a:effectLst>
              </a:rPr>
              <a:t>Children</a:t>
            </a:r>
            <a:r>
              <a:rPr lang="en-US" sz="3000" b="1" dirty="0">
                <a:solidFill>
                  <a:schemeClr val="bg1"/>
                </a:solidFill>
              </a:rPr>
              <a:t> are to </a:t>
            </a:r>
            <a:r>
              <a:rPr lang="en-US" sz="3000" b="1" dirty="0">
                <a:solidFill>
                  <a:schemeClr val="bg1"/>
                </a:solidFill>
                <a:effectLst>
                  <a:glow rad="228600">
                    <a:schemeClr val="accent2">
                      <a:satMod val="175000"/>
                      <a:alpha val="40000"/>
                    </a:schemeClr>
                  </a:glow>
                </a:effectLst>
              </a:rPr>
              <a:t>honor and obey parents.</a:t>
            </a:r>
          </a:p>
          <a:p>
            <a:r>
              <a:rPr lang="en-US" sz="3000" b="1" dirty="0">
                <a:solidFill>
                  <a:schemeClr val="bg1"/>
                </a:solidFill>
                <a:effectLst/>
              </a:rPr>
              <a:t>Fathers must </a:t>
            </a:r>
            <a:r>
              <a:rPr lang="en-US" sz="3000" b="1" dirty="0">
                <a:solidFill>
                  <a:schemeClr val="bg1"/>
                </a:solidFill>
                <a:effectLst>
                  <a:glow rad="228600">
                    <a:schemeClr val="accent2">
                      <a:satMod val="175000"/>
                      <a:alpha val="40000"/>
                    </a:schemeClr>
                  </a:glow>
                </a:effectLst>
              </a:rPr>
              <a:t>not provoke </a:t>
            </a:r>
            <a:r>
              <a:rPr lang="en-US" sz="3000" b="1" dirty="0">
                <a:solidFill>
                  <a:schemeClr val="bg1"/>
                </a:solidFill>
                <a:effectLst/>
              </a:rPr>
              <a:t>their children but </a:t>
            </a:r>
            <a:r>
              <a:rPr lang="en-US" sz="3000" b="1" dirty="0">
                <a:solidFill>
                  <a:schemeClr val="bg1"/>
                </a:solidFill>
                <a:effectLst>
                  <a:glow rad="228600">
                    <a:schemeClr val="accent2">
                      <a:satMod val="175000"/>
                      <a:alpha val="40000"/>
                    </a:schemeClr>
                  </a:glow>
                </a:effectLst>
              </a:rPr>
              <a:t>train</a:t>
            </a:r>
            <a:r>
              <a:rPr lang="en-US" sz="3000" b="1" dirty="0">
                <a:solidFill>
                  <a:schemeClr val="bg1"/>
                </a:solidFill>
                <a:effectLst/>
              </a:rPr>
              <a:t> them in the ways of the Lord.</a:t>
            </a:r>
            <a:endParaRPr lang="en-US" sz="3000" b="1" dirty="0">
              <a:solidFill>
                <a:schemeClr val="bg1"/>
              </a:solidFill>
              <a:effectLst>
                <a:glow rad="228600">
                  <a:schemeClr val="accent2">
                    <a:satMod val="175000"/>
                    <a:alpha val="40000"/>
                  </a:schemeClr>
                </a:glow>
              </a:effectLst>
            </a:endParaRPr>
          </a:p>
          <a:p>
            <a:r>
              <a:rPr lang="en-US" sz="3000" b="1" dirty="0">
                <a:solidFill>
                  <a:schemeClr val="bg1"/>
                </a:solidFill>
              </a:rPr>
              <a:t>We should perform our </a:t>
            </a:r>
            <a:r>
              <a:rPr lang="en-US" sz="3000" b="1" dirty="0">
                <a:solidFill>
                  <a:schemeClr val="bg1"/>
                </a:solidFill>
                <a:effectLst>
                  <a:glow rad="228600">
                    <a:schemeClr val="accent2">
                      <a:satMod val="175000"/>
                      <a:alpha val="40000"/>
                    </a:schemeClr>
                  </a:glow>
                </a:effectLst>
              </a:rPr>
              <a:t>work </a:t>
            </a:r>
            <a:r>
              <a:rPr lang="en-US" sz="3000" b="1" dirty="0">
                <a:solidFill>
                  <a:schemeClr val="bg1"/>
                </a:solidFill>
              </a:rPr>
              <a:t>and service to others </a:t>
            </a:r>
            <a:r>
              <a:rPr lang="en-US" sz="3000" b="1" dirty="0">
                <a:solidFill>
                  <a:schemeClr val="bg1"/>
                </a:solidFill>
                <a:effectLst>
                  <a:glow rad="228600">
                    <a:schemeClr val="accent2">
                      <a:satMod val="175000"/>
                      <a:alpha val="40000"/>
                    </a:schemeClr>
                  </a:glow>
                </a:effectLst>
              </a:rPr>
              <a:t>as if doing it for the Lord.</a:t>
            </a:r>
          </a:p>
          <a:p>
            <a:r>
              <a:rPr lang="en-US" sz="3000" b="1" dirty="0">
                <a:solidFill>
                  <a:schemeClr val="bg1"/>
                </a:solidFill>
                <a:effectLst/>
              </a:rPr>
              <a:t>We are at </a:t>
            </a:r>
            <a:r>
              <a:rPr lang="en-US" sz="3000" b="1" dirty="0">
                <a:solidFill>
                  <a:schemeClr val="bg1"/>
                </a:solidFill>
                <a:effectLst>
                  <a:glow rad="228600">
                    <a:schemeClr val="accent2">
                      <a:satMod val="175000"/>
                      <a:alpha val="40000"/>
                    </a:schemeClr>
                  </a:glow>
                </a:effectLst>
              </a:rPr>
              <a:t>war</a:t>
            </a:r>
            <a:r>
              <a:rPr lang="en-US" sz="3000" b="1" dirty="0">
                <a:solidFill>
                  <a:schemeClr val="bg1"/>
                </a:solidFill>
                <a:effectLst/>
              </a:rPr>
              <a:t> with powerful spiritual foes, and we need to use all  the power and protection God provides in order to stand.</a:t>
            </a:r>
          </a:p>
          <a:p>
            <a:endParaRPr lang="en-US" sz="2600" b="1" dirty="0">
              <a:solidFill>
                <a:schemeClr val="bg1"/>
              </a:solidFill>
              <a:effectLst/>
            </a:endParaRPr>
          </a:p>
          <a:p>
            <a:endParaRPr lang="en-US" sz="2600" b="1" dirty="0">
              <a:solidFill>
                <a:schemeClr val="bg1"/>
              </a:solidFill>
            </a:endParaRP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13452</TotalTime>
  <Words>1541</Words>
  <Application>Microsoft Office PowerPoint</Application>
  <PresentationFormat>Widescreen</PresentationFormat>
  <Paragraphs>115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Constantia</vt:lpstr>
      <vt:lpstr>Franklin Gothic Book</vt:lpstr>
      <vt:lpstr>Wingdings</vt:lpstr>
      <vt:lpstr>Office Theme</vt:lpstr>
      <vt:lpstr>Studies in the Epistles</vt:lpstr>
      <vt:lpstr>The Epistle to the Ephesians</vt:lpstr>
      <vt:lpstr>Outline of Ephesians</vt:lpstr>
      <vt:lpstr>Outline of Ephesians</vt:lpstr>
      <vt:lpstr>The Christian’s Walk in Christ</vt:lpstr>
      <vt:lpstr>The Christian’s Walk in Christ</vt:lpstr>
      <vt:lpstr>The Christian’s Walk in Christ</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370</cp:revision>
  <cp:lastPrinted>2022-03-09T19:26:37Z</cp:lastPrinted>
  <dcterms:created xsi:type="dcterms:W3CDTF">2021-08-25T18:02:30Z</dcterms:created>
  <dcterms:modified xsi:type="dcterms:W3CDTF">2022-03-09T19:47:48Z</dcterms:modified>
</cp:coreProperties>
</file>