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9" r:id="rId2"/>
    <p:sldId id="575" r:id="rId3"/>
    <p:sldId id="561" r:id="rId4"/>
    <p:sldId id="304" r:id="rId5"/>
    <p:sldId id="576" r:id="rId6"/>
    <p:sldId id="577" r:id="rId7"/>
    <p:sldId id="578" r:id="rId8"/>
    <p:sldId id="579" r:id="rId9"/>
    <p:sldId id="580" r:id="rId10"/>
    <p:sldId id="581" r:id="rId11"/>
    <p:sldId id="582" r:id="rId12"/>
    <p:sldId id="583" r:id="rId13"/>
    <p:sldId id="266" r:id="rId14"/>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630" autoAdjust="0"/>
  </p:normalViewPr>
  <p:slideViewPr>
    <p:cSldViewPr snapToGrid="0">
      <p:cViewPr varScale="1">
        <p:scale>
          <a:sx n="45" d="100"/>
          <a:sy n="45" d="100"/>
        </p:scale>
        <p:origin x="8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6/14/2022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Jesus and His apostles pointed to the Bible prophecies as proof that Jesus is the Christ.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5:39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search the Scriptures, for in them you think you have eternal life; and these are they which testify of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Luke 24:44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Then He said to them, "These are the words which I spoke to you while I was still with you, that all things must be fulfilled which were written in the Law of Moses and the Prophets and the Psalms concerning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3:18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those things which God foretold by the mouth of all His prophets, that the Christ would suffer, He has thus fulfilled.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8:30-35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26:22-23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having obtained help from God, to this day I stand, witnessing both to small and great, saying no other things than those which the prophets and Moses said would come—  (23)  that the Christ would suffer, that He would be the first to rise from the dead, and would proclaim light to the Jewish people and to the Gentiles."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26:27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King Agrippa, do you believe the prophets? I know that you do believe.“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28:23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when they had appointed him a day, many came to him at his lodging, to whom he explained and solemnly testified of the kingdom of God, persuading them concerning Jesus from both the Law of Moses and the Prophets, from morning till evening.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36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Jeremiah 14:14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the LORD said to me, "The prophets prophesy lies in My name. I have not sent them, commanded them, nor spoken to them; they prophesy to you a false vision, divination, a worthless thing, and the deceit of their heart.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7:15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"Beware of false prophets, who come to you in sheep's clothing, but inwardly they are ravenous wolves.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this occurred because of false brethren secretly brought in (who came in by stealth to spy out our liberty which we have in Christ Jesus, that they might bring us into bondage),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Titus 1:16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They profess to know God, but in works they deny Him, being abominable, disobedient, and disqualified for every good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Corinthians 11:13-15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such men are false apostles, deceitful workmen, disguising themselves as apostles of Christ.  (14)  And no wonder, for even Satan disguises himself as an angel of light.  (15)  So it is no surprise if his servants, also, disguise themselves as servants of righteousness. Their end will correspond to their deeds.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10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6:5-8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Then the LORD saw that the wickedness of man was great in the earth, and that every intent of the thoughts of his heart was only evil continually.  (6)  And the LORD was sorry that He had made man on the earth, and He was grieved in His heart.  (7)  So the LORD said, "I will destroy man whom I have created from the face of the earth, both man and beast, creeping thing and birds of the air, for I am sorry that I have made them."  (8)  But Noah found grace in the eyes of the LORD.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7:20-22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waters prevailed fifteen cubits upward, and the mountains were covered.  (21)  And all flesh died that moved on the earth: birds and cattle and beasts and every creeping thing that creeps on the earth, and every man.  (22)  All in whose nostrils was the breath of the spirit of life, all that was on the dry land, died.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13:13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the men of Sodom were exceedingly wicked and sinful against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18:20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the LORD said, "Because the outcry against Sodom and Gomorrah is great, and because their sin is very grave,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19:24-25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Then the LORD rained brimstone and fire on Sodom and Gomorrah, from the LORD out of the heavens.  (25)  So He overthrew those cities, all the plain, all the inhabitants of the cities, and what grew on the ground.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76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78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4687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55936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Knowledge from God helps us grow in the qualities that will keep us faithful. (2 Peter 1:1-11)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1:15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as He who called you is holy, you also be holy in all your conduct,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who called you out of darkness into His marvelous 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3:9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were called to this, that you may inherit a blessing.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5:10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may the God of all grace, who called us to His eternal glory by Christ Jesus, after you have suffered a while, perfect, establish, strengthen, and settle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Robertson notes: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his own glory and virtue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doxēs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kai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aretēs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So B K L, but Aleph A C P read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idiāi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doxēi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kai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aretēi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(either instrumental case “by” or dative “to”). Peter is fond of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idios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(own, 1Pe_3:1, 1Pe_3:5; 2Pe_2:16, 2Pe_2:22, etc.).” [Word Pictures of the 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ALL THINGS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What does this passage do to those who claim “latter revelations” such as Joseph Smith (Latter Day Saints), Charles Russell (Jehovah’s Witnesses) and Ellen White (Seventh Day Adventists)  and Pentecostals (2 Timothy 3:16.17,Galatians 1:8, 2 John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Great and precious promises: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Pardon from sin, help in trials, a glorious resurrection, eternity in heaven. [All of which were discussed in Peter’s first epistle].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John 4:17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Love has been perfected among us in this: that we may have boldness in the day of judgment; because as He is, so are we in this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12:10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[God chastens us for our profit] “that we may be partakers of His holiness.”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1:15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as He who called you is holy, you also be holy in all your conduct,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03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Gnosis as opposed to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epignosis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used in verses 2 &amp; 3 which seems to reflect to precise and correct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SELF CONTROL: Acts 24:25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as he reasoned about righteousness, self-control, and the judgment to come, Felix was afraid and answered, "Go away for now; when I have a convenient time I will call for you.“</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05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 “Philadelphia”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Corinthians 13:4-8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Love suffers long and is kind; love does not envy; love does not parade itself, is not puffed up;  (5)  does not behave rudely, does not seek its own, is not provoked, thinks no evil;  (6)  does not rejoice in iniquity, but rejoices in the truth;  (7)  bears all things, believes all things, hopes all things, endures all things.  (8)  Love never fails. But whether there are prophecies, they will fail; whether there are tongues, they will cease; whether there is knowledge, it will vanish away.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2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can bear fruit and still be unfruitful because the fruit is no good!!!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7:19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Every tree that does not bear</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good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fruit is cut down and thrown into the fire.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15:2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Every branch in Me that does not bear fruit He takes away; and every branch that bears fruit He prunes, that it may bear more fruit.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15:4-5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Abide in Me, and I in you. As the branch cannot bear fruit of itself, unless it abides in the vine, neither can you, unless you abide in Me.  (5)  "I am the vine, you are the branches. He who abides in Me, and I in him, bears much fruit; for without Me you can do nothing.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29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need to be reminded of known truths – “present truth” is the truth that is present with you, “the truth that you have.”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Paul’s contemplation of his time “in this tent” made him very aware of the need to always please the Lord! (2 Corinthians 5:1-10)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21:18-19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Most assuredly, I say to you, when you were younger, you girded yourself and walked where you wished; but when you are old, you will stretch out your hands, and another will gird you and carry you where you do not wish."  (19)  This He spoke, signifying by what death he would glorify God. And when He had spoken this, He said to him, "Follow 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Nero’s full reign was from 37-68 AD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68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17:1-9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after six days Jesus took Peter, James, and John his brother, led them up on a high mountain by themselves;  (2)  and He was transfigured before them. His face shone like the sun, and His clothes became as white as the light.  (3)  And behold, Moses and Elijah appeared to them, talking with Him.  (4)  Then Peter answered and said to Jesus, "Lord, it is good for us to be here; if You wish, let us make here three tabernacles: one for You, one for Moses, and one for Elijah."  (5)  While he was still speaking, behold, a bright cloud overshadowed them; and suddenly a voice came out of the cloud, saying, "This is My beloved Son, in whom I am well pleased. Hear Him!"  (6)  And when the disciples heard it, they fell on their faces and were greatly afraid.  (7)  But Jesus came and touched them and said, "Arise, and do not be afraid."  (8)  When they had lifted up their eyes, they saw no one but Jesus only.  (9)  Now as they came down from the mountain, Jesus commanded them, saying, "Tell the vision to no one until the Son of Man is risen from the dead."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38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6/14/2022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6/14/2022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17</a:t>
            </a:r>
          </a:p>
          <a:p>
            <a:r>
              <a:rPr lang="en-US" sz="3200" dirty="0">
                <a:solidFill>
                  <a:schemeClr val="bg1"/>
                </a:solidFill>
                <a:effectLst>
                  <a:glow rad="228600">
                    <a:schemeClr val="accent1">
                      <a:lumMod val="50000"/>
                      <a:alpha val="40000"/>
                    </a:schemeClr>
                  </a:glow>
                </a:effectLst>
              </a:rPr>
              <a:t>Lesson 11: Second Peter 1</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9286875" cy="1142999"/>
          </a:xfrm>
        </p:spPr>
        <p:txBody>
          <a:bodyPr>
            <a:normAutofit/>
          </a:bodyPr>
          <a:lstStyle/>
          <a:p>
            <a:pPr eaLnBrk="1" hangingPunct="1">
              <a:lnSpc>
                <a:spcPct val="90000"/>
              </a:lnSpc>
            </a:pPr>
            <a:r>
              <a:rPr lang="en-US" altLang="en-US" sz="4000" b="1" dirty="0">
                <a:solidFill>
                  <a:schemeClr val="bg1"/>
                </a:solidFill>
              </a:rPr>
              <a:t>The Reliability of our Source of Truth</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1:16-21)</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295400"/>
            <a:ext cx="11658600" cy="5529261"/>
          </a:xfrm>
        </p:spPr>
        <p:txBody>
          <a:bodyPr anchor="t">
            <a:noAutofit/>
          </a:bodyPr>
          <a:lstStyle/>
          <a:p>
            <a:pPr marL="0" indent="0" algn="ctr">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 Reliability of the Old Testament Prophets</a:t>
            </a:r>
            <a:endParaRPr lang="en-US" altLang="en-US" sz="3200" b="1" dirty="0">
              <a:solidFill>
                <a:schemeClr val="bg1"/>
              </a:solidFill>
              <a:latin typeface="Calibri" panose="020F0502020204030204" pitchFamily="34" charset="0"/>
              <a:cs typeface="Calibri" panose="020F0502020204030204" pitchFamily="34" charset="0"/>
            </a:endParaRP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Confirmed prophecies verify the reliability of Scripture as well as Peter’s testimony (1:19-21)</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Pay attention to prophecy like it’s a lamp in a dark room; continue to look into Scripture until fully illuminated.</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Scripture is not of private interpretation because it is not of human origination – the Holy Spirit moved men!</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gospel of Christ is verified in prophecy (John 5:39; Luke 24:44). </a:t>
            </a:r>
          </a:p>
          <a:p>
            <a:pPr marL="800100" lvl="2" indent="-285750">
              <a:spcBef>
                <a:spcPts val="300"/>
              </a:spcBef>
            </a:pPr>
            <a:r>
              <a:rPr lang="en-US" altLang="en-US" sz="2800" b="1" dirty="0">
                <a:solidFill>
                  <a:schemeClr val="bg1"/>
                </a:solidFill>
                <a:latin typeface="Calibri" panose="020F0502020204030204" pitchFamily="34" charset="0"/>
                <a:cs typeface="Calibri" panose="020F0502020204030204" pitchFamily="34" charset="0"/>
              </a:rPr>
              <a:t>The Ethiopian could see Christ in Isaiah 53 (Acts 8:30-35).</a:t>
            </a:r>
          </a:p>
          <a:p>
            <a:pPr marL="800100" lvl="2" indent="-285750">
              <a:spcBef>
                <a:spcPts val="300"/>
              </a:spcBef>
            </a:pPr>
            <a:r>
              <a:rPr lang="en-US" altLang="en-US" sz="2800" b="1" dirty="0">
                <a:solidFill>
                  <a:schemeClr val="bg1"/>
                </a:solidFill>
                <a:latin typeface="Calibri" panose="020F0502020204030204" pitchFamily="34" charset="0"/>
                <a:cs typeface="Calibri" panose="020F0502020204030204" pitchFamily="34" charset="0"/>
              </a:rPr>
              <a:t>The Bereans could discern the truth by examining Scripture (Acts 17:11).</a:t>
            </a:r>
          </a:p>
          <a:p>
            <a:pPr marL="800100" lvl="2" indent="-285750">
              <a:spcBef>
                <a:spcPts val="300"/>
              </a:spcBef>
            </a:pPr>
            <a:r>
              <a:rPr lang="en-US" altLang="en-US" sz="2800" b="1" dirty="0">
                <a:solidFill>
                  <a:schemeClr val="bg1"/>
                </a:solidFill>
                <a:latin typeface="Calibri" panose="020F0502020204030204" pitchFamily="34" charset="0"/>
                <a:cs typeface="Calibri" panose="020F0502020204030204" pitchFamily="34" charset="0"/>
              </a:rPr>
              <a:t>Herod Agrippa could believe in Christ if he believed the prophets              (Acts 26:22-27, cf. 28:23).</a:t>
            </a:r>
          </a:p>
          <a:p>
            <a:pPr>
              <a:spcBef>
                <a:spcPts val="300"/>
              </a:spcBef>
            </a:pPr>
            <a:endParaRPr lang="en-US" altLang="en-US" sz="3200" b="1" dirty="0">
              <a:solidFill>
                <a:schemeClr val="bg1"/>
              </a:solidFill>
              <a:latin typeface="Calibri" panose="020F0502020204030204" pitchFamily="34" charset="0"/>
              <a:cs typeface="Calibri" panose="020F0502020204030204" pitchFamily="34" charset="0"/>
            </a:endParaRP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9925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00">
                                            <p:txEl>
                                              <p:pRg st="3" end="3"/>
                                            </p:txEl>
                                          </p:spTgt>
                                        </p:tgtEl>
                                        <p:attrNameLst>
                                          <p:attrName>style.visibility</p:attrName>
                                        </p:attrNameLst>
                                      </p:cBhvr>
                                      <p:to>
                                        <p:strVal val="visible"/>
                                      </p:to>
                                    </p:set>
                                    <p:animEffect transition="in" filter="fade">
                                      <p:cBhvr>
                                        <p:cTn id="26" dur="1000"/>
                                        <p:tgtEl>
                                          <p:spTgt spid="4100">
                                            <p:txEl>
                                              <p:pRg st="3" end="3"/>
                                            </p:txEl>
                                          </p:spTgt>
                                        </p:tgtEl>
                                      </p:cBhvr>
                                    </p:animEffect>
                                    <p:anim calcmode="lin" valueType="num">
                                      <p:cBhvr>
                                        <p:cTn id="27"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00">
                                            <p:txEl>
                                              <p:pRg st="4" end="4"/>
                                            </p:txEl>
                                          </p:spTgt>
                                        </p:tgtEl>
                                        <p:attrNameLst>
                                          <p:attrName>style.visibility</p:attrName>
                                        </p:attrNameLst>
                                      </p:cBhvr>
                                      <p:to>
                                        <p:strVal val="visible"/>
                                      </p:to>
                                    </p:set>
                                    <p:animEffect transition="in" filter="fade">
                                      <p:cBhvr>
                                        <p:cTn id="33" dur="1000"/>
                                        <p:tgtEl>
                                          <p:spTgt spid="4100">
                                            <p:txEl>
                                              <p:pRg st="4" end="4"/>
                                            </p:txEl>
                                          </p:spTgt>
                                        </p:tgtEl>
                                      </p:cBhvr>
                                    </p:animEffect>
                                    <p:anim calcmode="lin" valueType="num">
                                      <p:cBhvr>
                                        <p:cTn id="34"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100">
                                            <p:txEl>
                                              <p:pRg st="5" end="5"/>
                                            </p:txEl>
                                          </p:spTgt>
                                        </p:tgtEl>
                                        <p:attrNameLst>
                                          <p:attrName>style.visibility</p:attrName>
                                        </p:attrNameLst>
                                      </p:cBhvr>
                                      <p:to>
                                        <p:strVal val="visible"/>
                                      </p:to>
                                    </p:set>
                                    <p:animEffect transition="in" filter="fade">
                                      <p:cBhvr>
                                        <p:cTn id="38" dur="1000"/>
                                        <p:tgtEl>
                                          <p:spTgt spid="4100">
                                            <p:txEl>
                                              <p:pRg st="5" end="5"/>
                                            </p:txEl>
                                          </p:spTgt>
                                        </p:tgtEl>
                                      </p:cBhvr>
                                    </p:animEffect>
                                    <p:anim calcmode="lin" valueType="num">
                                      <p:cBhvr>
                                        <p:cTn id="39"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00">
                                            <p:txEl>
                                              <p:pRg st="6" end="6"/>
                                            </p:txEl>
                                          </p:spTgt>
                                        </p:tgtEl>
                                        <p:attrNameLst>
                                          <p:attrName>style.visibility</p:attrName>
                                        </p:attrNameLst>
                                      </p:cBhvr>
                                      <p:to>
                                        <p:strVal val="visible"/>
                                      </p:to>
                                    </p:set>
                                    <p:animEffect transition="in" filter="fade">
                                      <p:cBhvr>
                                        <p:cTn id="43" dur="1000"/>
                                        <p:tgtEl>
                                          <p:spTgt spid="4100">
                                            <p:txEl>
                                              <p:pRg st="6" end="6"/>
                                            </p:txEl>
                                          </p:spTgt>
                                        </p:tgtEl>
                                      </p:cBhvr>
                                    </p:animEffect>
                                    <p:anim calcmode="lin" valueType="num">
                                      <p:cBhvr>
                                        <p:cTn id="44"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100">
                                            <p:txEl>
                                              <p:pRg st="7" end="7"/>
                                            </p:txEl>
                                          </p:spTgt>
                                        </p:tgtEl>
                                        <p:attrNameLst>
                                          <p:attrName>style.visibility</p:attrName>
                                        </p:attrNameLst>
                                      </p:cBhvr>
                                      <p:to>
                                        <p:strVal val="visible"/>
                                      </p:to>
                                    </p:set>
                                    <p:animEffect transition="in" filter="fade">
                                      <p:cBhvr>
                                        <p:cTn id="48" dur="1000"/>
                                        <p:tgtEl>
                                          <p:spTgt spid="4100">
                                            <p:txEl>
                                              <p:pRg st="7" end="7"/>
                                            </p:txEl>
                                          </p:spTgt>
                                        </p:tgtEl>
                                      </p:cBhvr>
                                    </p:animEffect>
                                    <p:anim calcmode="lin" valueType="num">
                                      <p:cBhvr>
                                        <p:cTn id="49"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9286875" cy="1142999"/>
          </a:xfrm>
        </p:spPr>
        <p:txBody>
          <a:bodyPr>
            <a:normAutofit/>
          </a:bodyPr>
          <a:lstStyle/>
          <a:p>
            <a:pPr eaLnBrk="1" hangingPunct="1">
              <a:lnSpc>
                <a:spcPct val="90000"/>
              </a:lnSpc>
            </a:pPr>
            <a:r>
              <a:rPr lang="en-US" altLang="en-US" sz="4000" b="1" dirty="0">
                <a:solidFill>
                  <a:schemeClr val="bg1"/>
                </a:solidFill>
              </a:rPr>
              <a:t>The Danger of False Prophets</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2:1-3)</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295400"/>
            <a:ext cx="11658600" cy="5529261"/>
          </a:xfrm>
        </p:spPr>
        <p:txBody>
          <a:bodyPr anchor="t">
            <a:noAutofit/>
          </a:bodyPr>
          <a:lstStyle/>
          <a:p>
            <a:pPr marL="0" indent="0" algn="ctr">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False Teachers are Inevitable! </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Just as there were false prophets among God’s people of old, there will be false teachers among us (Jeremiah 4:14; Matthew 7:15).</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Their well-worn motives and methodology:</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Secretly introduce destructive heresies (Gal 2:4).</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Deny the Master (Titus 1:16; 2 Cor. 11:13-15).</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Many will follow them.</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Characterized by sensuality.</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Way of truth maligned because of them.</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Motivated by greed and covetousness, they will  exploit you with false words.</a:t>
            </a: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1722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Effect transition="in" filter="fade">
                                      <p:cBhvr>
                                        <p:cTn id="14" dur="1000"/>
                                        <p:tgtEl>
                                          <p:spTgt spid="4100">
                                            <p:txEl>
                                              <p:pRg st="2" end="2"/>
                                            </p:txEl>
                                          </p:spTgt>
                                        </p:tgtEl>
                                      </p:cBhvr>
                                    </p:animEffect>
                                    <p:anim calcmode="lin" valueType="num">
                                      <p:cBhvr>
                                        <p:cTn id="15"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animEffect transition="in" filter="fade">
                                      <p:cBhvr>
                                        <p:cTn id="19" dur="1000"/>
                                        <p:tgtEl>
                                          <p:spTgt spid="4100">
                                            <p:txEl>
                                              <p:pRg st="3" end="3"/>
                                            </p:txEl>
                                          </p:spTgt>
                                        </p:tgtEl>
                                      </p:cBhvr>
                                    </p:animEffect>
                                    <p:anim calcmode="lin" valueType="num">
                                      <p:cBhvr>
                                        <p:cTn id="20"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4" end="4"/>
                                            </p:txEl>
                                          </p:spTgt>
                                        </p:tgtEl>
                                        <p:attrNameLst>
                                          <p:attrName>style.visibility</p:attrName>
                                        </p:attrNameLst>
                                      </p:cBhvr>
                                      <p:to>
                                        <p:strVal val="visible"/>
                                      </p:to>
                                    </p:set>
                                    <p:animEffect transition="in" filter="fade">
                                      <p:cBhvr>
                                        <p:cTn id="24" dur="1000"/>
                                        <p:tgtEl>
                                          <p:spTgt spid="4100">
                                            <p:txEl>
                                              <p:pRg st="4" end="4"/>
                                            </p:txEl>
                                          </p:spTgt>
                                        </p:tgtEl>
                                      </p:cBhvr>
                                    </p:animEffect>
                                    <p:anim calcmode="lin" valueType="num">
                                      <p:cBhvr>
                                        <p:cTn id="25"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5" end="5"/>
                                            </p:txEl>
                                          </p:spTgt>
                                        </p:tgtEl>
                                        <p:attrNameLst>
                                          <p:attrName>style.visibility</p:attrName>
                                        </p:attrNameLst>
                                      </p:cBhvr>
                                      <p:to>
                                        <p:strVal val="visible"/>
                                      </p:to>
                                    </p:set>
                                    <p:animEffect transition="in" filter="fade">
                                      <p:cBhvr>
                                        <p:cTn id="29" dur="1000"/>
                                        <p:tgtEl>
                                          <p:spTgt spid="4100">
                                            <p:txEl>
                                              <p:pRg st="5" end="5"/>
                                            </p:txEl>
                                          </p:spTgt>
                                        </p:tgtEl>
                                      </p:cBhvr>
                                    </p:animEffect>
                                    <p:anim calcmode="lin" valueType="num">
                                      <p:cBhvr>
                                        <p:cTn id="30"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6" end="6"/>
                                            </p:txEl>
                                          </p:spTgt>
                                        </p:tgtEl>
                                        <p:attrNameLst>
                                          <p:attrName>style.visibility</p:attrName>
                                        </p:attrNameLst>
                                      </p:cBhvr>
                                      <p:to>
                                        <p:strVal val="visible"/>
                                      </p:to>
                                    </p:set>
                                    <p:animEffect transition="in" filter="fade">
                                      <p:cBhvr>
                                        <p:cTn id="34" dur="1000"/>
                                        <p:tgtEl>
                                          <p:spTgt spid="4100">
                                            <p:txEl>
                                              <p:pRg st="6" end="6"/>
                                            </p:txEl>
                                          </p:spTgt>
                                        </p:tgtEl>
                                      </p:cBhvr>
                                    </p:animEffect>
                                    <p:anim calcmode="lin" valueType="num">
                                      <p:cBhvr>
                                        <p:cTn id="35"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0">
                                            <p:txEl>
                                              <p:pRg st="7" end="7"/>
                                            </p:txEl>
                                          </p:spTgt>
                                        </p:tgtEl>
                                        <p:attrNameLst>
                                          <p:attrName>style.visibility</p:attrName>
                                        </p:attrNameLst>
                                      </p:cBhvr>
                                      <p:to>
                                        <p:strVal val="visible"/>
                                      </p:to>
                                    </p:set>
                                    <p:animEffect transition="in" filter="fade">
                                      <p:cBhvr>
                                        <p:cTn id="39" dur="1000"/>
                                        <p:tgtEl>
                                          <p:spTgt spid="4100">
                                            <p:txEl>
                                              <p:pRg st="7" end="7"/>
                                            </p:txEl>
                                          </p:spTgt>
                                        </p:tgtEl>
                                      </p:cBhvr>
                                    </p:animEffect>
                                    <p:anim calcmode="lin" valueType="num">
                                      <p:cBhvr>
                                        <p:cTn id="40"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100">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100">
                                            <p:txEl>
                                              <p:pRg st="8" end="8"/>
                                            </p:txEl>
                                          </p:spTgt>
                                        </p:tgtEl>
                                        <p:attrNameLst>
                                          <p:attrName>style.visibility</p:attrName>
                                        </p:attrNameLst>
                                      </p:cBhvr>
                                      <p:to>
                                        <p:strVal val="visible"/>
                                      </p:to>
                                    </p:set>
                                    <p:animEffect transition="in" filter="fade">
                                      <p:cBhvr>
                                        <p:cTn id="44" dur="1000"/>
                                        <p:tgtEl>
                                          <p:spTgt spid="4100">
                                            <p:txEl>
                                              <p:pRg st="8" end="8"/>
                                            </p:txEl>
                                          </p:spTgt>
                                        </p:tgtEl>
                                      </p:cBhvr>
                                    </p:animEffect>
                                    <p:anim calcmode="lin" valueType="num">
                                      <p:cBhvr>
                                        <p:cTn id="45"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410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9286875" cy="1142999"/>
          </a:xfrm>
        </p:spPr>
        <p:txBody>
          <a:bodyPr>
            <a:normAutofit/>
          </a:bodyPr>
          <a:lstStyle/>
          <a:p>
            <a:pPr eaLnBrk="1" hangingPunct="1">
              <a:lnSpc>
                <a:spcPct val="90000"/>
              </a:lnSpc>
            </a:pPr>
            <a:r>
              <a:rPr lang="en-US" altLang="en-US" sz="4000" b="1" dirty="0">
                <a:solidFill>
                  <a:schemeClr val="bg1"/>
                </a:solidFill>
              </a:rPr>
              <a:t>The Danger of False Prophets</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2:4-9)</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295400"/>
            <a:ext cx="11834812" cy="5529261"/>
          </a:xfrm>
        </p:spPr>
        <p:txBody>
          <a:bodyPr anchor="t">
            <a:noAutofit/>
          </a:bodyPr>
          <a:lstStyle/>
          <a:p>
            <a:pPr marL="0" indent="0" algn="ctr">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 Doom of False Prophets</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God’s judgment awaits false teachers!</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The Lord has repeatedly shown His willingness to punish sinners and spare the righteous:</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angels who sinned (2:4).</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Punishing the ungodly of Noah’s day while sparing Noah and his family (2:5; Gen. 6:5-8; 7:20-22).</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Making an example of Sodom and Gomorrah by destroying them while sparing Lot (2:6-7; Gen. 13:12; 18:20; 19:24-25).</a:t>
            </a:r>
          </a:p>
          <a:p>
            <a:pPr marL="0" indent="0" algn="ctr">
              <a:spcBef>
                <a:spcPts val="300"/>
              </a:spcBef>
              <a:buNone/>
            </a:pPr>
            <a:endParaRPr lang="en-US" altLang="en-US" sz="1000" b="1" i="1" dirty="0">
              <a:solidFill>
                <a:srgbClr val="FFFF00"/>
              </a:solidFill>
              <a:latin typeface="Calibri" panose="020F0502020204030204" pitchFamily="34" charset="0"/>
              <a:cs typeface="Calibri" panose="020F0502020204030204" pitchFamily="34" charset="0"/>
            </a:endParaRPr>
          </a:p>
          <a:p>
            <a:pPr marL="0" indent="0" algn="ctr">
              <a:spcBef>
                <a:spcPts val="300"/>
              </a:spcBef>
              <a:buNone/>
            </a:pPr>
            <a:r>
              <a:rPr lang="en-US" altLang="en-US" sz="3200" b="1" i="1" dirty="0">
                <a:solidFill>
                  <a:srgbClr val="FFFF00"/>
                </a:solidFill>
                <a:latin typeface="Calibri" panose="020F0502020204030204" pitchFamily="34" charset="0"/>
                <a:cs typeface="Calibri" panose="020F0502020204030204" pitchFamily="34" charset="0"/>
              </a:rPr>
              <a:t>“The Lord knows how to deliver the godly out of	 temptations and   to reserve the unjust under punishment for the day of judgment.”</a:t>
            </a:r>
          </a:p>
          <a:p>
            <a:pPr marL="0" indent="0">
              <a:spcBef>
                <a:spcPts val="300"/>
              </a:spcBef>
              <a:buNone/>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231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Effect transition="in" filter="fade">
                                      <p:cBhvr>
                                        <p:cTn id="14" dur="1000"/>
                                        <p:tgtEl>
                                          <p:spTgt spid="4100">
                                            <p:txEl>
                                              <p:pRg st="2" end="2"/>
                                            </p:txEl>
                                          </p:spTgt>
                                        </p:tgtEl>
                                      </p:cBhvr>
                                    </p:animEffect>
                                    <p:anim calcmode="lin" valueType="num">
                                      <p:cBhvr>
                                        <p:cTn id="15"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animEffect transition="in" filter="fade">
                                      <p:cBhvr>
                                        <p:cTn id="19" dur="1000"/>
                                        <p:tgtEl>
                                          <p:spTgt spid="4100">
                                            <p:txEl>
                                              <p:pRg st="3" end="3"/>
                                            </p:txEl>
                                          </p:spTgt>
                                        </p:tgtEl>
                                      </p:cBhvr>
                                    </p:animEffect>
                                    <p:anim calcmode="lin" valueType="num">
                                      <p:cBhvr>
                                        <p:cTn id="20"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4" end="4"/>
                                            </p:txEl>
                                          </p:spTgt>
                                        </p:tgtEl>
                                        <p:attrNameLst>
                                          <p:attrName>style.visibility</p:attrName>
                                        </p:attrNameLst>
                                      </p:cBhvr>
                                      <p:to>
                                        <p:strVal val="visible"/>
                                      </p:to>
                                    </p:set>
                                    <p:animEffect transition="in" filter="fade">
                                      <p:cBhvr>
                                        <p:cTn id="24" dur="1000"/>
                                        <p:tgtEl>
                                          <p:spTgt spid="4100">
                                            <p:txEl>
                                              <p:pRg st="4" end="4"/>
                                            </p:txEl>
                                          </p:spTgt>
                                        </p:tgtEl>
                                      </p:cBhvr>
                                    </p:animEffect>
                                    <p:anim calcmode="lin" valueType="num">
                                      <p:cBhvr>
                                        <p:cTn id="25"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5" end="5"/>
                                            </p:txEl>
                                          </p:spTgt>
                                        </p:tgtEl>
                                        <p:attrNameLst>
                                          <p:attrName>style.visibility</p:attrName>
                                        </p:attrNameLst>
                                      </p:cBhvr>
                                      <p:to>
                                        <p:strVal val="visible"/>
                                      </p:to>
                                    </p:set>
                                    <p:animEffect transition="in" filter="fade">
                                      <p:cBhvr>
                                        <p:cTn id="29" dur="1000"/>
                                        <p:tgtEl>
                                          <p:spTgt spid="4100">
                                            <p:txEl>
                                              <p:pRg st="5" end="5"/>
                                            </p:txEl>
                                          </p:spTgt>
                                        </p:tgtEl>
                                      </p:cBhvr>
                                    </p:animEffect>
                                    <p:anim calcmode="lin" valueType="num">
                                      <p:cBhvr>
                                        <p:cTn id="30"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00">
                                            <p:txEl>
                                              <p:pRg st="7" end="7"/>
                                            </p:txEl>
                                          </p:spTgt>
                                        </p:tgtEl>
                                        <p:attrNameLst>
                                          <p:attrName>style.visibility</p:attrName>
                                        </p:attrNameLst>
                                      </p:cBhvr>
                                      <p:to>
                                        <p:strVal val="visible"/>
                                      </p:to>
                                    </p:set>
                                    <p:animEffect transition="in" filter="fade">
                                      <p:cBhvr>
                                        <p:cTn id="36" dur="1000"/>
                                        <p:tgtEl>
                                          <p:spTgt spid="4100">
                                            <p:txEl>
                                              <p:pRg st="7" end="7"/>
                                            </p:txEl>
                                          </p:spTgt>
                                        </p:tgtEl>
                                      </p:cBhvr>
                                    </p:animEffect>
                                    <p:anim calcmode="lin" valueType="num">
                                      <p:cBhvr>
                                        <p:cTn id="37"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b="1"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682334" cy="5804703"/>
          </a:xfrm>
        </p:spPr>
        <p:txBody>
          <a:bodyPr>
            <a:normAutofit/>
          </a:bodyPr>
          <a:lstStyle/>
          <a:p>
            <a:r>
              <a:rPr lang="en-US" sz="3200" b="1" dirty="0">
                <a:solidFill>
                  <a:schemeClr val="bg1"/>
                </a:solidFill>
              </a:rPr>
              <a:t>To make certain of our salvation, we must </a:t>
            </a:r>
            <a:r>
              <a:rPr lang="en-US" sz="3200" b="1" dirty="0">
                <a:solidFill>
                  <a:schemeClr val="bg1"/>
                </a:solidFill>
                <a:effectLst>
                  <a:glow rad="228600">
                    <a:schemeClr val="accent2">
                      <a:satMod val="175000"/>
                      <a:alpha val="40000"/>
                    </a:schemeClr>
                  </a:glow>
                </a:effectLst>
              </a:rPr>
              <a:t>grow </a:t>
            </a:r>
            <a:r>
              <a:rPr lang="en-US" sz="3200" b="1" dirty="0">
                <a:solidFill>
                  <a:schemeClr val="bg1"/>
                </a:solidFill>
              </a:rPr>
              <a:t>in grace and knowledge, </a:t>
            </a:r>
            <a:r>
              <a:rPr lang="en-US" sz="3200" b="1" dirty="0">
                <a:solidFill>
                  <a:schemeClr val="bg1"/>
                </a:solidFill>
                <a:effectLst>
                  <a:glow rad="228600">
                    <a:schemeClr val="accent2">
                      <a:satMod val="175000"/>
                      <a:alpha val="40000"/>
                    </a:schemeClr>
                  </a:glow>
                </a:effectLst>
              </a:rPr>
              <a:t>guard</a:t>
            </a:r>
            <a:r>
              <a:rPr lang="en-US" sz="3200" b="1" dirty="0">
                <a:solidFill>
                  <a:schemeClr val="bg1"/>
                </a:solidFill>
              </a:rPr>
              <a:t> against false teachers, </a:t>
            </a:r>
            <a:r>
              <a:rPr lang="en-US" sz="3200" b="1" dirty="0">
                <a:solidFill>
                  <a:schemeClr val="bg1"/>
                </a:solidFill>
                <a:effectLst>
                  <a:glow rad="228600">
                    <a:schemeClr val="accent2">
                      <a:satMod val="175000"/>
                      <a:alpha val="40000"/>
                    </a:schemeClr>
                  </a:glow>
                </a:effectLst>
              </a:rPr>
              <a:t>remember</a:t>
            </a:r>
            <a:r>
              <a:rPr lang="en-US" sz="3200" b="1" dirty="0">
                <a:solidFill>
                  <a:schemeClr val="bg1"/>
                </a:solidFill>
              </a:rPr>
              <a:t> what we have learned, and </a:t>
            </a:r>
            <a:r>
              <a:rPr lang="en-US" sz="3200" b="1" dirty="0">
                <a:solidFill>
                  <a:schemeClr val="bg1"/>
                </a:solidFill>
                <a:effectLst>
                  <a:glow rad="228600">
                    <a:schemeClr val="accent2">
                      <a:satMod val="175000"/>
                      <a:alpha val="40000"/>
                    </a:schemeClr>
                  </a:glow>
                </a:effectLst>
              </a:rPr>
              <a:t>look forward </a:t>
            </a:r>
            <a:r>
              <a:rPr lang="en-US" sz="3200" b="1" dirty="0">
                <a:solidFill>
                  <a:schemeClr val="bg1"/>
                </a:solidFill>
              </a:rPr>
              <a:t>to the Judgment Day.</a:t>
            </a:r>
          </a:p>
          <a:p>
            <a:r>
              <a:rPr lang="en-US" sz="3200" b="1" dirty="0">
                <a:solidFill>
                  <a:schemeClr val="bg1"/>
                </a:solidFill>
              </a:rPr>
              <a:t>We must add to our faith virtue, knowledge, self-control,  perseverance, godliness, brotherly kindness, and love. </a:t>
            </a:r>
          </a:p>
          <a:p>
            <a:r>
              <a:rPr lang="en-US" sz="3200" b="1" dirty="0">
                <a:solidFill>
                  <a:schemeClr val="bg1"/>
                </a:solidFill>
              </a:rPr>
              <a:t>We need to be reminded of things we already know.</a:t>
            </a:r>
          </a:p>
          <a:p>
            <a:r>
              <a:rPr lang="en-US" sz="3200" b="1" dirty="0">
                <a:solidFill>
                  <a:schemeClr val="bg1"/>
                </a:solidFill>
              </a:rPr>
              <a:t>God’s word is 100% reliable.  </a:t>
            </a:r>
          </a:p>
          <a:p>
            <a:pPr marL="514350" lvl="1"/>
            <a:r>
              <a:rPr lang="en-US" sz="2800" b="1" i="1" dirty="0">
                <a:solidFill>
                  <a:srgbClr val="FFFF00"/>
                </a:solidFill>
              </a:rPr>
              <a:t>The gospel of Christ was delivered by qualified witnesses -- the apostles.</a:t>
            </a:r>
          </a:p>
          <a:p>
            <a:pPr marL="514350" lvl="1"/>
            <a:r>
              <a:rPr lang="en-US" sz="2800" b="1" i="1" dirty="0">
                <a:solidFill>
                  <a:srgbClr val="FFFF00"/>
                </a:solidFill>
              </a:rPr>
              <a:t>The Scriptures are verified by fulfilled prophecy.</a:t>
            </a:r>
          </a:p>
          <a:p>
            <a:r>
              <a:rPr lang="en-US" sz="3200" b="1" dirty="0">
                <a:solidFill>
                  <a:schemeClr val="bg1"/>
                </a:solidFill>
              </a:rPr>
              <a:t>False teachers will cause many to be lost, but God will punish them.</a:t>
            </a:r>
          </a:p>
          <a:p>
            <a:endParaRPr lang="en-US" dirty="0"/>
          </a:p>
        </p:txBody>
      </p:sp>
    </p:spTree>
    <p:extLst>
      <p:ext uri="{BB962C8B-B14F-4D97-AF65-F5344CB8AC3E}">
        <p14:creationId xmlns:p14="http://schemas.microsoft.com/office/powerpoint/2010/main" val="28897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57214" y="271281"/>
            <a:ext cx="11634786" cy="1000308"/>
          </a:xfrm>
        </p:spPr>
        <p:txBody>
          <a:bodyPr>
            <a:normAutofit/>
          </a:bodyPr>
          <a:lstStyle/>
          <a:p>
            <a:pPr eaLnBrk="1" hangingPunct="1">
              <a:lnSpc>
                <a:spcPct val="90000"/>
              </a:lnSpc>
            </a:pPr>
            <a:r>
              <a:rPr lang="en-US" altLang="en-US" b="1" dirty="0">
                <a:solidFill>
                  <a:schemeClr val="bg1"/>
                </a:solidFill>
              </a:rPr>
              <a:t>Background to 2 Peter</a:t>
            </a:r>
            <a:endParaRPr lang="en-US" altLang="en-US" sz="3100" i="1" dirty="0">
              <a:solidFill>
                <a:schemeClr val="bg1"/>
              </a:solidFill>
              <a:latin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57214" y="1071563"/>
            <a:ext cx="11401424" cy="5672137"/>
          </a:xfrm>
        </p:spPr>
        <p:txBody>
          <a:bodyPr anchor="t">
            <a:noAutofit/>
          </a:bodyPr>
          <a:lstStyle/>
          <a:p>
            <a:pPr>
              <a:lnSpc>
                <a:spcPct val="95000"/>
              </a:lnSpc>
              <a:spcBef>
                <a:spcPts val="300"/>
              </a:spcBef>
            </a:pPr>
            <a:r>
              <a:rPr lang="en-US" altLang="en-US" sz="3200" b="1" dirty="0">
                <a:solidFill>
                  <a:schemeClr val="bg1"/>
                </a:solidFill>
                <a:latin typeface="Calibri" panose="020F0502020204030204" pitchFamily="34" charset="0"/>
                <a:cs typeface="Calibri" panose="020F0502020204030204" pitchFamily="34" charset="0"/>
              </a:rPr>
              <a:t>The Writer and those to Whom He Wrote:</a:t>
            </a:r>
          </a:p>
          <a:p>
            <a:pPr marL="571500" lvl="1" indent="-285750">
              <a:lnSpc>
                <a:spcPct val="95000"/>
              </a:lnSpc>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Simon Peter identifies himself as the writer and as a servant and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apostle</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 of Jesus Christ.</a:t>
            </a:r>
          </a:p>
          <a:p>
            <a:pPr marL="571500" lvl="1" indent="-285750">
              <a:lnSpc>
                <a:spcPct val="95000"/>
              </a:lnSpc>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Most scholars believe that this second epistle was written sometime between 64 – 68 A.D.</a:t>
            </a:r>
          </a:p>
          <a:p>
            <a:pPr>
              <a:lnSpc>
                <a:spcPct val="95000"/>
              </a:lnSpc>
              <a:spcBef>
                <a:spcPts val="300"/>
              </a:spcBef>
            </a:pPr>
            <a:r>
              <a:rPr lang="en-US" altLang="en-US" sz="3200" b="1" dirty="0">
                <a:solidFill>
                  <a:schemeClr val="bg1"/>
                </a:solidFill>
                <a:latin typeface="Calibri" panose="020F0502020204030204" pitchFamily="34" charset="0"/>
                <a:cs typeface="Calibri" panose="020F0502020204030204" pitchFamily="34" charset="0"/>
              </a:rPr>
              <a:t>Peter states that it was his second letter (2 Peter 3:1).</a:t>
            </a:r>
          </a:p>
          <a:p>
            <a:pPr marL="514350" lvl="1" indent="-285750">
              <a:lnSpc>
                <a:spcPct val="95000"/>
              </a:lnSpc>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He states that his death was imminent (2 Peter 1:14-15).</a:t>
            </a:r>
          </a:p>
          <a:p>
            <a:pPr marL="514350" lvl="1" indent="-285750">
              <a:lnSpc>
                <a:spcPct val="95000"/>
              </a:lnSpc>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Secular history indicates he died between A.D. 64-68.</a:t>
            </a:r>
          </a:p>
          <a:p>
            <a:pPr>
              <a:lnSpc>
                <a:spcPct val="95000"/>
              </a:lnSpc>
              <a:spcBef>
                <a:spcPts val="300"/>
              </a:spcBef>
            </a:pPr>
            <a:r>
              <a:rPr lang="en-US" altLang="en-US" sz="3200" b="1" dirty="0">
                <a:solidFill>
                  <a:schemeClr val="bg1"/>
                </a:solidFill>
                <a:latin typeface="Calibri" panose="020F0502020204030204" pitchFamily="34" charset="0"/>
                <a:cs typeface="Calibri" panose="020F0502020204030204" pitchFamily="34" charset="0"/>
              </a:rPr>
              <a:t>Peter writes </a:t>
            </a: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“to those who have obtained a like precious faith,”</a:t>
            </a:r>
            <a:r>
              <a:rPr lang="en-US" altLang="en-US" sz="3200" b="1" dirty="0">
                <a:solidFill>
                  <a:schemeClr val="bg1"/>
                </a:solidFill>
                <a:latin typeface="Calibri" panose="020F0502020204030204" pitchFamily="34" charset="0"/>
                <a:cs typeface="Calibri" panose="020F0502020204030204" pitchFamily="34" charset="0"/>
              </a:rPr>
              <a:t> and he deals with the challenges of growing, maintaining faith, and resisting false teachers. </a:t>
            </a:r>
          </a:p>
          <a:p>
            <a:endParaRPr lang="en-US" altLang="en-US"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7419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fade">
                                      <p:cBhvr>
                                        <p:cTn id="34" dur="1000"/>
                                        <p:tgtEl>
                                          <p:spTgt spid="4100">
                                            <p:txEl>
                                              <p:pRg st="5" end="5"/>
                                            </p:txEl>
                                          </p:spTgt>
                                        </p:tgtEl>
                                      </p:cBhvr>
                                    </p:animEffect>
                                    <p:anim calcmode="lin" valueType="num">
                                      <p:cBhvr>
                                        <p:cTn id="35"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100">
                                            <p:txEl>
                                              <p:pRg st="6" end="6"/>
                                            </p:txEl>
                                          </p:spTgt>
                                        </p:tgtEl>
                                        <p:attrNameLst>
                                          <p:attrName>style.visibility</p:attrName>
                                        </p:attrNameLst>
                                      </p:cBhvr>
                                      <p:to>
                                        <p:strVal val="visible"/>
                                      </p:to>
                                    </p:set>
                                    <p:animEffect transition="in" filter="fade">
                                      <p:cBhvr>
                                        <p:cTn id="41" dur="1000"/>
                                        <p:tgtEl>
                                          <p:spTgt spid="4100">
                                            <p:txEl>
                                              <p:pRg st="6" end="6"/>
                                            </p:txEl>
                                          </p:spTgt>
                                        </p:tgtEl>
                                      </p:cBhvr>
                                    </p:animEffect>
                                    <p:anim calcmode="lin" valueType="num">
                                      <p:cBhvr>
                                        <p:cTn id="42"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57214" y="271281"/>
            <a:ext cx="11634786" cy="1100320"/>
          </a:xfrm>
        </p:spPr>
        <p:txBody>
          <a:bodyPr>
            <a:normAutofit/>
          </a:bodyPr>
          <a:lstStyle/>
          <a:p>
            <a:pPr eaLnBrk="1" hangingPunct="1">
              <a:lnSpc>
                <a:spcPct val="90000"/>
              </a:lnSpc>
            </a:pPr>
            <a:r>
              <a:rPr lang="en-US" altLang="en-US" b="1" dirty="0">
                <a:solidFill>
                  <a:schemeClr val="bg1"/>
                </a:solidFill>
              </a:rPr>
              <a:t>Theme &amp; Purpose</a:t>
            </a:r>
            <a:endParaRPr lang="en-US" altLang="en-US" sz="3100" i="1" dirty="0">
              <a:solidFill>
                <a:schemeClr val="bg1"/>
              </a:solidFill>
              <a:latin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1000126" y="1371600"/>
            <a:ext cx="10191748" cy="5372099"/>
          </a:xfrm>
        </p:spPr>
        <p:txBody>
          <a:bodyPr anchor="t">
            <a:noAutofit/>
          </a:bodyPr>
          <a:lstStyle/>
          <a:p>
            <a:pPr marL="0" indent="0" algn="ctr">
              <a:spcBef>
                <a:spcPts val="300"/>
              </a:spcBef>
              <a:buNone/>
            </a:pPr>
            <a:r>
              <a:rPr lang="en-US" altLang="en-US" sz="4000" b="1" dirty="0">
                <a:solidFill>
                  <a:srgbClr val="FFFF00"/>
                </a:solidFill>
                <a:latin typeface="Calibri" panose="020F0502020204030204" pitchFamily="34" charset="0"/>
                <a:cs typeface="Calibri" panose="020F0502020204030204" pitchFamily="34" charset="0"/>
              </a:rPr>
              <a:t>“Make Your Calling and Election Sure”                       </a:t>
            </a:r>
            <a:r>
              <a:rPr lang="en-US" altLang="en-US" sz="3600" b="1" dirty="0">
                <a:solidFill>
                  <a:srgbClr val="FFFF00"/>
                </a:solidFill>
                <a:latin typeface="Calibri" panose="020F0502020204030204" pitchFamily="34" charset="0"/>
                <a:cs typeface="Calibri" panose="020F0502020204030204" pitchFamily="34" charset="0"/>
              </a:rPr>
              <a:t>(2 Peter 1:10)</a:t>
            </a:r>
          </a:p>
          <a:p>
            <a:pPr marL="0" indent="0" algn="ctr">
              <a:spcBef>
                <a:spcPts val="300"/>
              </a:spcBef>
              <a:buNone/>
            </a:pPr>
            <a:endParaRPr lang="en-US" altLang="en-US" sz="1200" b="1" dirty="0">
              <a:solidFill>
                <a:schemeClr val="bg1"/>
              </a:solidFill>
              <a:latin typeface="Calibri" panose="020F0502020204030204" pitchFamily="34" charset="0"/>
              <a:cs typeface="Calibri" panose="020F0502020204030204" pitchFamily="34" charset="0"/>
            </a:endParaRPr>
          </a:p>
          <a:p>
            <a:pPr>
              <a:spcBef>
                <a:spcPts val="300"/>
              </a:spcBef>
            </a:pP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Grow</a:t>
            </a:r>
            <a:r>
              <a:rPr lang="en-US" altLang="en-US" sz="3200" b="1" dirty="0">
                <a:solidFill>
                  <a:schemeClr val="bg1"/>
                </a:solidFill>
                <a:latin typeface="Calibri" panose="020F0502020204030204" pitchFamily="34" charset="0"/>
                <a:cs typeface="Calibri" panose="020F0502020204030204" pitchFamily="34" charset="0"/>
              </a:rPr>
              <a:t> in grace and knowledge (1:5-11; 3:18)</a:t>
            </a:r>
          </a:p>
          <a:p>
            <a:pPr>
              <a:spcBef>
                <a:spcPts val="300"/>
              </a:spcBef>
            </a:pP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Guard </a:t>
            </a:r>
            <a:r>
              <a:rPr lang="en-US" altLang="en-US" sz="3200" b="1" dirty="0">
                <a:solidFill>
                  <a:schemeClr val="bg1"/>
                </a:solidFill>
                <a:latin typeface="Calibri" panose="020F0502020204030204" pitchFamily="34" charset="0"/>
                <a:cs typeface="Calibri" panose="020F0502020204030204" pitchFamily="34" charset="0"/>
              </a:rPr>
              <a:t>against false teachers (2:1-22; 3:3-5)</a:t>
            </a:r>
          </a:p>
          <a:p>
            <a:pPr>
              <a:spcBef>
                <a:spcPts val="300"/>
              </a:spcBef>
            </a:pP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Look back </a:t>
            </a:r>
            <a:r>
              <a:rPr lang="en-US" altLang="en-US" sz="3200" b="1" dirty="0">
                <a:solidFill>
                  <a:schemeClr val="bg1"/>
                </a:solidFill>
                <a:latin typeface="Calibri" panose="020F0502020204030204" pitchFamily="34" charset="0"/>
                <a:cs typeface="Calibri" panose="020F0502020204030204" pitchFamily="34" charset="0"/>
              </a:rPr>
              <a:t>and remember what has been learned                          (1:12-15; 3:1-2, 8)</a:t>
            </a:r>
          </a:p>
          <a:p>
            <a:pPr>
              <a:spcBef>
                <a:spcPts val="300"/>
              </a:spcBef>
            </a:pP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Look forward </a:t>
            </a:r>
            <a:r>
              <a:rPr lang="en-US" altLang="en-US" sz="3200" b="1" dirty="0">
                <a:solidFill>
                  <a:schemeClr val="bg1"/>
                </a:solidFill>
                <a:latin typeface="Calibri" panose="020F0502020204030204" pitchFamily="34" charset="0"/>
                <a:cs typeface="Calibri" panose="020F0502020204030204" pitchFamily="34" charset="0"/>
              </a:rPr>
              <a:t>to the day of Judgment (2:1-9; 3:9-14)</a:t>
            </a:r>
          </a:p>
          <a:p>
            <a:pPr marL="0" indent="0" algn="ctr">
              <a:spcBef>
                <a:spcPts val="300"/>
              </a:spcBef>
              <a:buNone/>
            </a:pPr>
            <a:endParaRPr lang="en-US" altLang="en-US" sz="3200" b="1" i="1" dirty="0">
              <a:solidFill>
                <a:schemeClr val="accent4">
                  <a:lumMod val="60000"/>
                  <a:lumOff val="40000"/>
                </a:schemeClr>
              </a:solidFill>
              <a:latin typeface="Calibri" panose="020F0502020204030204" pitchFamily="34" charset="0"/>
              <a:cs typeface="Calibri" panose="020F0502020204030204" pitchFamily="34" charset="0"/>
            </a:endParaRPr>
          </a:p>
          <a:p>
            <a:pPr marL="0" indent="0" algn="ctr">
              <a:spcBef>
                <a:spcPts val="300"/>
              </a:spcBef>
              <a:buNone/>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Peter concludes the epistle by emphasizing these themes    (3:12, 17-18)</a:t>
            </a:r>
          </a:p>
          <a:p>
            <a:endParaRPr lang="en-US" altLang="en-US"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50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Effect transition="in" filter="fade">
                                      <p:cBhvr>
                                        <p:cTn id="14" dur="1000"/>
                                        <p:tgtEl>
                                          <p:spTgt spid="4100">
                                            <p:txEl>
                                              <p:pRg st="2" end="2"/>
                                            </p:txEl>
                                          </p:spTgt>
                                        </p:tgtEl>
                                      </p:cBhvr>
                                    </p:animEffect>
                                    <p:anim calcmode="lin" valueType="num">
                                      <p:cBhvr>
                                        <p:cTn id="15"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3" end="3"/>
                                            </p:txEl>
                                          </p:spTgt>
                                        </p:tgtEl>
                                        <p:attrNameLst>
                                          <p:attrName>style.visibility</p:attrName>
                                        </p:attrNameLst>
                                      </p:cBhvr>
                                      <p:to>
                                        <p:strVal val="visible"/>
                                      </p:to>
                                    </p:set>
                                    <p:animEffect transition="in" filter="fade">
                                      <p:cBhvr>
                                        <p:cTn id="21" dur="1000"/>
                                        <p:tgtEl>
                                          <p:spTgt spid="4100">
                                            <p:txEl>
                                              <p:pRg st="3" end="3"/>
                                            </p:txEl>
                                          </p:spTgt>
                                        </p:tgtEl>
                                      </p:cBhvr>
                                    </p:animEffect>
                                    <p:anim calcmode="lin" valueType="num">
                                      <p:cBhvr>
                                        <p:cTn id="22"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00">
                                            <p:txEl>
                                              <p:pRg st="4" end="4"/>
                                            </p:txEl>
                                          </p:spTgt>
                                        </p:tgtEl>
                                        <p:attrNameLst>
                                          <p:attrName>style.visibility</p:attrName>
                                        </p:attrNameLst>
                                      </p:cBhvr>
                                      <p:to>
                                        <p:strVal val="visible"/>
                                      </p:to>
                                    </p:set>
                                    <p:animEffect transition="in" filter="fade">
                                      <p:cBhvr>
                                        <p:cTn id="28" dur="1000"/>
                                        <p:tgtEl>
                                          <p:spTgt spid="4100">
                                            <p:txEl>
                                              <p:pRg st="4" end="4"/>
                                            </p:txEl>
                                          </p:spTgt>
                                        </p:tgtEl>
                                      </p:cBhvr>
                                    </p:animEffect>
                                    <p:anim calcmode="lin" valueType="num">
                                      <p:cBhvr>
                                        <p:cTn id="29"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00">
                                            <p:txEl>
                                              <p:pRg st="5" end="5"/>
                                            </p:txEl>
                                          </p:spTgt>
                                        </p:tgtEl>
                                        <p:attrNameLst>
                                          <p:attrName>style.visibility</p:attrName>
                                        </p:attrNameLst>
                                      </p:cBhvr>
                                      <p:to>
                                        <p:strVal val="visible"/>
                                      </p:to>
                                    </p:set>
                                    <p:animEffect transition="in" filter="fade">
                                      <p:cBhvr>
                                        <p:cTn id="35" dur="1000"/>
                                        <p:tgtEl>
                                          <p:spTgt spid="4100">
                                            <p:txEl>
                                              <p:pRg st="5" end="5"/>
                                            </p:txEl>
                                          </p:spTgt>
                                        </p:tgtEl>
                                      </p:cBhvr>
                                    </p:animEffect>
                                    <p:anim calcmode="lin" valueType="num">
                                      <p:cBhvr>
                                        <p:cTn id="36"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100">
                                            <p:txEl>
                                              <p:pRg st="7" end="7"/>
                                            </p:txEl>
                                          </p:spTgt>
                                        </p:tgtEl>
                                        <p:attrNameLst>
                                          <p:attrName>style.visibility</p:attrName>
                                        </p:attrNameLst>
                                      </p:cBhvr>
                                      <p:to>
                                        <p:strVal val="visible"/>
                                      </p:to>
                                    </p:set>
                                    <p:animEffect transition="in" filter="fade">
                                      <p:cBhvr>
                                        <p:cTn id="42" dur="1000"/>
                                        <p:tgtEl>
                                          <p:spTgt spid="4100">
                                            <p:txEl>
                                              <p:pRg st="7" end="7"/>
                                            </p:txEl>
                                          </p:spTgt>
                                        </p:tgtEl>
                                      </p:cBhvr>
                                    </p:animEffect>
                                    <p:anim calcmode="lin" valueType="num">
                                      <p:cBhvr>
                                        <p:cTn id="43"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8586787" cy="1142999"/>
          </a:xfrm>
        </p:spPr>
        <p:txBody>
          <a:bodyPr>
            <a:normAutofit/>
          </a:bodyPr>
          <a:lstStyle/>
          <a:p>
            <a:pPr eaLnBrk="1" hangingPunct="1">
              <a:lnSpc>
                <a:spcPct val="90000"/>
              </a:lnSpc>
            </a:pPr>
            <a:r>
              <a:rPr lang="en-US" altLang="en-US" sz="4000" b="1" dirty="0">
                <a:solidFill>
                  <a:schemeClr val="bg1"/>
                </a:solidFill>
              </a:rPr>
              <a:t> Benefits of the Knowledge of God </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1:1-4)</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400174"/>
            <a:ext cx="11172826" cy="5424487"/>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Grace and Peace are multiplied in the knowledge of God (1:2)</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Through the knowledge of God…</a:t>
            </a:r>
          </a:p>
          <a:p>
            <a:pPr marL="57150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Who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called us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by” or “to” His glory and virtue (cf. 1 Peter 1:15; 2:9; 3:9; 5:10)</a:t>
            </a:r>
          </a:p>
          <a:p>
            <a:pPr marL="57150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His divine power has given us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ALL THINGS</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 that pertain to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LIFE</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 and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GODLINESS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(cf. 2 Tim. 3:16-17).</a:t>
            </a:r>
          </a:p>
          <a:p>
            <a:pPr marL="57150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We have been given great and precious promises </a:t>
            </a:r>
            <a:r>
              <a:rPr lang="en-US" altLang="en-US" sz="3000" b="1" i="1" dirty="0">
                <a:solidFill>
                  <a:srgbClr val="FFFF00"/>
                </a:solidFill>
                <a:latin typeface="Calibri" panose="020F0502020204030204" pitchFamily="34" charset="0"/>
                <a:cs typeface="Calibri" panose="020F0502020204030204" pitchFamily="34" charset="0"/>
              </a:rPr>
              <a:t>– forgiveness, help in trials, a home in heaven.</a:t>
            </a:r>
          </a:p>
          <a:p>
            <a:pPr marL="57150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We may become partakers of the divine nature </a:t>
            </a:r>
            <a:r>
              <a:rPr lang="en-US" altLang="en-US" sz="3000" b="1" i="1" dirty="0">
                <a:solidFill>
                  <a:srgbClr val="FFFF00"/>
                </a:solidFill>
                <a:latin typeface="Calibri" panose="020F0502020204030204" pitchFamily="34" charset="0"/>
                <a:cs typeface="Calibri" panose="020F0502020204030204" pitchFamily="34" charset="0"/>
              </a:rPr>
              <a:t>– love and holiness (1 Jn. 4:17; Heb. 12:10).</a:t>
            </a:r>
          </a:p>
          <a:p>
            <a:pPr marL="57150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We have escaped the corruption in the world.</a:t>
            </a:r>
          </a:p>
          <a:p>
            <a:pPr>
              <a:spcBef>
                <a:spcPts val="300"/>
              </a:spcBef>
            </a:pPr>
            <a:endParaRPr lang="en-US" altLang="en-US" sz="3200" b="1" dirty="0">
              <a:solidFill>
                <a:schemeClr val="bg1"/>
              </a:solidFill>
              <a:latin typeface="Calibri" panose="020F0502020204030204" pitchFamily="34" charset="0"/>
              <a:cs typeface="Calibri" panose="020F0502020204030204" pitchFamily="34" charset="0"/>
            </a:endParaRP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55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22" dur="500"/>
                                        <p:tgtEl>
                                          <p:spTgt spid="4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7" dur="500"/>
                                        <p:tgtEl>
                                          <p:spTgt spid="4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32" dur="500"/>
                                        <p:tgtEl>
                                          <p:spTgt spid="41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100">
                                            <p:txEl>
                                              <p:pRg st="6" end="6"/>
                                            </p:txEl>
                                          </p:spTgt>
                                        </p:tgtEl>
                                        <p:attrNameLst>
                                          <p:attrName>style.visibility</p:attrName>
                                        </p:attrNameLst>
                                      </p:cBhvr>
                                      <p:to>
                                        <p:strVal val="visible"/>
                                      </p:to>
                                    </p:set>
                                    <p:animEffect transition="in" filter="randombar(horizontal)">
                                      <p:cBhvr>
                                        <p:cTn id="37"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8586787" cy="1142999"/>
          </a:xfrm>
        </p:spPr>
        <p:txBody>
          <a:bodyPr>
            <a:normAutofit/>
          </a:bodyPr>
          <a:lstStyle/>
          <a:p>
            <a:pPr eaLnBrk="1" hangingPunct="1">
              <a:lnSpc>
                <a:spcPct val="90000"/>
              </a:lnSpc>
            </a:pPr>
            <a:r>
              <a:rPr lang="en-US" altLang="en-US" sz="4000" b="1" dirty="0">
                <a:solidFill>
                  <a:schemeClr val="bg1"/>
                </a:solidFill>
              </a:rPr>
              <a:t>The Need for Diligent Growth</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1:5-11)</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400174"/>
            <a:ext cx="11172826" cy="5424487"/>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We gain hold of the promises and become more attuned to the Divine Nature by </a:t>
            </a: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Giving all Diligence </a:t>
            </a:r>
            <a:r>
              <a:rPr lang="en-US" altLang="en-US" sz="3200" b="1" dirty="0">
                <a:solidFill>
                  <a:schemeClr val="bg1"/>
                </a:solidFill>
                <a:latin typeface="Calibri" panose="020F0502020204030204" pitchFamily="34" charset="0"/>
                <a:cs typeface="Calibri" panose="020F0502020204030204" pitchFamily="34" charset="0"/>
              </a:rPr>
              <a:t>to add to our faith…</a:t>
            </a:r>
          </a:p>
          <a:p>
            <a:pPr marL="57150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Virtue:  Moral excellence or goodness.</a:t>
            </a:r>
          </a:p>
          <a:p>
            <a:pPr marL="57150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Knowledge: “Of spiritual truth”, “seeking to know”. (Vine). “Of deeper more perfect and enlarged knowledge” (Thayer). </a:t>
            </a:r>
          </a:p>
          <a:p>
            <a:pPr marL="57150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Self-Control: Temperance in KJV. </a:t>
            </a:r>
          </a:p>
          <a:p>
            <a:pPr marL="857250" lvl="2" indent="-285750">
              <a:spcBef>
                <a:spcPts val="300"/>
              </a:spcBef>
            </a:pPr>
            <a:r>
              <a:rPr lang="en-US" altLang="en-US" sz="2800" b="1" dirty="0">
                <a:solidFill>
                  <a:schemeClr val="accent6">
                    <a:lumMod val="40000"/>
                    <a:lumOff val="60000"/>
                  </a:schemeClr>
                </a:solidFill>
                <a:latin typeface="Calibri" panose="020F0502020204030204" pitchFamily="34" charset="0"/>
                <a:cs typeface="Calibri" panose="020F0502020204030204" pitchFamily="34" charset="0"/>
              </a:rPr>
              <a:t>Self-discipline.  The will exercising control over conduct to achieve good and productive ends. </a:t>
            </a:r>
          </a:p>
          <a:p>
            <a:pPr marL="857250" lvl="2" indent="-285750">
              <a:spcBef>
                <a:spcPts val="300"/>
              </a:spcBef>
            </a:pPr>
            <a:r>
              <a:rPr lang="en-US" altLang="en-US" sz="2800" b="1" dirty="0">
                <a:solidFill>
                  <a:schemeClr val="accent6">
                    <a:lumMod val="40000"/>
                    <a:lumOff val="60000"/>
                  </a:schemeClr>
                </a:solidFill>
                <a:latin typeface="Calibri" panose="020F0502020204030204" pitchFamily="34" charset="0"/>
                <a:cs typeface="Calibri" panose="020F0502020204030204" pitchFamily="34" charset="0"/>
              </a:rPr>
              <a:t>Following  knowledge in this list may suggest that we should put what we learn into practice</a:t>
            </a: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a:t>
            </a:r>
          </a:p>
          <a:p>
            <a:pPr>
              <a:spcBef>
                <a:spcPts val="300"/>
              </a:spcBef>
            </a:pPr>
            <a:endParaRPr lang="en-US" altLang="en-US" sz="3200" b="1" dirty="0">
              <a:solidFill>
                <a:schemeClr val="bg1"/>
              </a:solidFill>
              <a:latin typeface="Calibri" panose="020F0502020204030204" pitchFamily="34" charset="0"/>
              <a:cs typeface="Calibri" panose="020F0502020204030204" pitchFamily="34" charset="0"/>
            </a:endParaRP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285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100">
                                            <p:txEl>
                                              <p:pRg st="3" end="3"/>
                                            </p:txEl>
                                          </p:spTgt>
                                        </p:tgtEl>
                                        <p:attrNameLst>
                                          <p:attrName>style.visibility</p:attrName>
                                        </p:attrNameLst>
                                      </p:cBhvr>
                                      <p:to>
                                        <p:strVal val="visible"/>
                                      </p:to>
                                    </p:set>
                                    <p:animEffect transition="in" filter="fade">
                                      <p:cBhvr>
                                        <p:cTn id="26" dur="1000"/>
                                        <p:tgtEl>
                                          <p:spTgt spid="4100">
                                            <p:txEl>
                                              <p:pRg st="3" end="3"/>
                                            </p:txEl>
                                          </p:spTgt>
                                        </p:tgtEl>
                                      </p:cBhvr>
                                    </p:animEffect>
                                    <p:anim calcmode="lin" valueType="num">
                                      <p:cBhvr>
                                        <p:cTn id="27"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100">
                                            <p:txEl>
                                              <p:pRg st="4" end="4"/>
                                            </p:txEl>
                                          </p:spTgt>
                                        </p:tgtEl>
                                        <p:attrNameLst>
                                          <p:attrName>style.visibility</p:attrName>
                                        </p:attrNameLst>
                                      </p:cBhvr>
                                      <p:to>
                                        <p:strVal val="visible"/>
                                      </p:to>
                                    </p:set>
                                    <p:animEffect transition="in" filter="fade">
                                      <p:cBhvr>
                                        <p:cTn id="31" dur="1000"/>
                                        <p:tgtEl>
                                          <p:spTgt spid="4100">
                                            <p:txEl>
                                              <p:pRg st="4" end="4"/>
                                            </p:txEl>
                                          </p:spTgt>
                                        </p:tgtEl>
                                      </p:cBhvr>
                                    </p:animEffect>
                                    <p:anim calcmode="lin" valueType="num">
                                      <p:cBhvr>
                                        <p:cTn id="32"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100">
                                            <p:txEl>
                                              <p:pRg st="5" end="5"/>
                                            </p:txEl>
                                          </p:spTgt>
                                        </p:tgtEl>
                                        <p:attrNameLst>
                                          <p:attrName>style.visibility</p:attrName>
                                        </p:attrNameLst>
                                      </p:cBhvr>
                                      <p:to>
                                        <p:strVal val="visible"/>
                                      </p:to>
                                    </p:set>
                                    <p:animEffect transition="in" filter="fade">
                                      <p:cBhvr>
                                        <p:cTn id="36" dur="1000"/>
                                        <p:tgtEl>
                                          <p:spTgt spid="4100">
                                            <p:txEl>
                                              <p:pRg st="5" end="5"/>
                                            </p:txEl>
                                          </p:spTgt>
                                        </p:tgtEl>
                                      </p:cBhvr>
                                    </p:animEffect>
                                    <p:anim calcmode="lin" valueType="num">
                                      <p:cBhvr>
                                        <p:cTn id="37"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8586787" cy="1142999"/>
          </a:xfrm>
        </p:spPr>
        <p:txBody>
          <a:bodyPr>
            <a:normAutofit/>
          </a:bodyPr>
          <a:lstStyle/>
          <a:p>
            <a:pPr eaLnBrk="1" hangingPunct="1">
              <a:lnSpc>
                <a:spcPct val="90000"/>
              </a:lnSpc>
            </a:pPr>
            <a:r>
              <a:rPr lang="en-US" altLang="en-US" sz="4000" b="1" dirty="0">
                <a:solidFill>
                  <a:schemeClr val="bg1"/>
                </a:solidFill>
              </a:rPr>
              <a:t>The Need for Diligent Growth</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1:5-11)</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400174"/>
            <a:ext cx="11172826" cy="5424487"/>
          </a:xfrm>
        </p:spPr>
        <p:txBody>
          <a:bodyPr anchor="t">
            <a:noAutofit/>
          </a:bodyPr>
          <a:lstStyle/>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Giving all Diligence to add to our faith…</a:t>
            </a:r>
          </a:p>
          <a:p>
            <a:pPr marL="576263" lvl="1">
              <a:lnSpc>
                <a:spcPct val="95000"/>
              </a:lnSpc>
              <a:spcBef>
                <a:spcPct val="10000"/>
              </a:spcBef>
            </a:pPr>
            <a:r>
              <a:rPr lang="en-US" altLang="en-US" sz="3000" b="1" dirty="0">
                <a:solidFill>
                  <a:schemeClr val="bg1"/>
                </a:solidFill>
                <a:latin typeface="Calibri" panose="020F0502020204030204" pitchFamily="34" charset="0"/>
                <a:cs typeface="Calibri" panose="020F0502020204030204" pitchFamily="34" charset="0"/>
              </a:rPr>
              <a:t>Perseverance: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“Patience” [KJV] or “Steadfastness” [ESV]. Endurance in faithful service.</a:t>
            </a:r>
          </a:p>
          <a:p>
            <a:pPr marL="576263" lvl="1">
              <a:lnSpc>
                <a:spcPct val="95000"/>
              </a:lnSpc>
              <a:spcBef>
                <a:spcPct val="10000"/>
              </a:spcBef>
            </a:pPr>
            <a:r>
              <a:rPr lang="en-US" altLang="en-US" sz="3000" b="1" dirty="0">
                <a:solidFill>
                  <a:schemeClr val="bg1"/>
                </a:solidFill>
                <a:latin typeface="Calibri" panose="020F0502020204030204" pitchFamily="34" charset="0"/>
                <a:cs typeface="Calibri" panose="020F0502020204030204" pitchFamily="34" charset="0"/>
              </a:rPr>
              <a:t>Godliness: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To be devout.  It is characterized by a Godward attitude, and it does what is pleasing to God.</a:t>
            </a:r>
          </a:p>
          <a:p>
            <a:pPr marL="576263" lvl="1">
              <a:lnSpc>
                <a:spcPct val="95000"/>
              </a:lnSpc>
              <a:spcBef>
                <a:spcPct val="10000"/>
              </a:spcBef>
            </a:pPr>
            <a:r>
              <a:rPr lang="en-US" altLang="en-US" sz="3000" b="1" dirty="0">
                <a:solidFill>
                  <a:schemeClr val="bg1"/>
                </a:solidFill>
                <a:latin typeface="Calibri" panose="020F0502020204030204" pitchFamily="34" charset="0"/>
                <a:cs typeface="Calibri" panose="020F0502020204030204" pitchFamily="34" charset="0"/>
              </a:rPr>
              <a:t>Brotherly Kindness*: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Mutual affection or brotherly love.</a:t>
            </a:r>
          </a:p>
          <a:p>
            <a:pPr marL="576263" lvl="1">
              <a:lnSpc>
                <a:spcPct val="95000"/>
              </a:lnSpc>
              <a:spcBef>
                <a:spcPct val="10000"/>
              </a:spcBef>
            </a:pPr>
            <a:r>
              <a:rPr lang="en-US" altLang="en-US" sz="3000" b="1" dirty="0">
                <a:solidFill>
                  <a:schemeClr val="bg1"/>
                </a:solidFill>
                <a:latin typeface="Calibri" panose="020F0502020204030204" pitchFamily="34" charset="0"/>
                <a:cs typeface="Calibri" panose="020F0502020204030204" pitchFamily="34" charset="0"/>
              </a:rPr>
              <a:t>Love: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love God had for His Son and for the whole world (John 3:16; Romans 5:8). </a:t>
            </a:r>
          </a:p>
          <a:p>
            <a:pPr marL="857250" lvl="2" indent="-285750">
              <a:lnSpc>
                <a:spcPct val="95000"/>
              </a:lnSpc>
              <a:spcBef>
                <a:spcPct val="10000"/>
              </a:spcBef>
            </a:pPr>
            <a:r>
              <a:rPr lang="en-US" altLang="en-US" sz="2800" b="1" i="1" dirty="0">
                <a:solidFill>
                  <a:srgbClr val="FFFF00"/>
                </a:solidFill>
                <a:latin typeface="Calibri" panose="020F0502020204030204" pitchFamily="34" charset="0"/>
                <a:cs typeface="Calibri" panose="020F0502020204030204" pitchFamily="34" charset="0"/>
              </a:rPr>
              <a:t>It can be known by the action it prompts (1 Cor. 13:4-8).</a:t>
            </a:r>
          </a:p>
          <a:p>
            <a:pPr marL="857250" lvl="2" indent="-285750">
              <a:lnSpc>
                <a:spcPct val="95000"/>
              </a:lnSpc>
              <a:spcBef>
                <a:spcPct val="10000"/>
              </a:spcBef>
            </a:pPr>
            <a:r>
              <a:rPr lang="en-US" altLang="en-US" sz="2800" b="1" i="1" dirty="0">
                <a:solidFill>
                  <a:srgbClr val="FFFF00"/>
                </a:solidFill>
                <a:latin typeface="Calibri" panose="020F0502020204030204" pitchFamily="34" charset="0"/>
                <a:cs typeface="Calibri" panose="020F0502020204030204" pitchFamily="34" charset="0"/>
              </a:rPr>
              <a:t>Not based merely on feeling.  It is a decision to do what is best for another.</a:t>
            </a:r>
          </a:p>
          <a:p>
            <a:pPr>
              <a:spcBef>
                <a:spcPts val="300"/>
              </a:spcBef>
            </a:pPr>
            <a:endParaRPr lang="en-US" altLang="en-US" sz="3200" b="1" dirty="0">
              <a:solidFill>
                <a:schemeClr val="bg1"/>
              </a:solidFill>
              <a:latin typeface="Calibri" panose="020F0502020204030204" pitchFamily="34" charset="0"/>
              <a:cs typeface="Calibri" panose="020F0502020204030204" pitchFamily="34" charset="0"/>
            </a:endParaRP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657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Effect transition="in" filter="fade">
                                      <p:cBhvr>
                                        <p:cTn id="14" dur="1000"/>
                                        <p:tgtEl>
                                          <p:spTgt spid="4100">
                                            <p:txEl>
                                              <p:pRg st="2" end="2"/>
                                            </p:txEl>
                                          </p:spTgt>
                                        </p:tgtEl>
                                      </p:cBhvr>
                                    </p:animEffect>
                                    <p:anim calcmode="lin" valueType="num">
                                      <p:cBhvr>
                                        <p:cTn id="15"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xEl>
                                              <p:pRg st="3" end="3"/>
                                            </p:txEl>
                                          </p:spTgt>
                                        </p:tgtEl>
                                        <p:attrNameLst>
                                          <p:attrName>style.visibility</p:attrName>
                                        </p:attrNameLst>
                                      </p:cBhvr>
                                      <p:to>
                                        <p:strVal val="visible"/>
                                      </p:to>
                                    </p:set>
                                    <p:animEffect transition="in" filter="fade">
                                      <p:cBhvr>
                                        <p:cTn id="21" dur="1000"/>
                                        <p:tgtEl>
                                          <p:spTgt spid="4100">
                                            <p:txEl>
                                              <p:pRg st="3" end="3"/>
                                            </p:txEl>
                                          </p:spTgt>
                                        </p:tgtEl>
                                      </p:cBhvr>
                                    </p:animEffect>
                                    <p:anim calcmode="lin" valueType="num">
                                      <p:cBhvr>
                                        <p:cTn id="22"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0">
                                            <p:txEl>
                                              <p:pRg st="4" end="4"/>
                                            </p:txEl>
                                          </p:spTgt>
                                        </p:tgtEl>
                                        <p:attrNameLst>
                                          <p:attrName>style.visibility</p:attrName>
                                        </p:attrNameLst>
                                      </p:cBhvr>
                                      <p:to>
                                        <p:strVal val="visible"/>
                                      </p:to>
                                    </p:set>
                                    <p:animEffect transition="in" filter="fade">
                                      <p:cBhvr>
                                        <p:cTn id="28" dur="1000"/>
                                        <p:tgtEl>
                                          <p:spTgt spid="4100">
                                            <p:txEl>
                                              <p:pRg st="4" end="4"/>
                                            </p:txEl>
                                          </p:spTgt>
                                        </p:tgtEl>
                                      </p:cBhvr>
                                    </p:animEffect>
                                    <p:anim calcmode="lin" valueType="num">
                                      <p:cBhvr>
                                        <p:cTn id="29"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100">
                                            <p:txEl>
                                              <p:pRg st="5" end="5"/>
                                            </p:txEl>
                                          </p:spTgt>
                                        </p:tgtEl>
                                        <p:attrNameLst>
                                          <p:attrName>style.visibility</p:attrName>
                                        </p:attrNameLst>
                                      </p:cBhvr>
                                      <p:to>
                                        <p:strVal val="visible"/>
                                      </p:to>
                                    </p:set>
                                    <p:animEffect transition="in" filter="fade">
                                      <p:cBhvr>
                                        <p:cTn id="35" dur="1000"/>
                                        <p:tgtEl>
                                          <p:spTgt spid="4100">
                                            <p:txEl>
                                              <p:pRg st="5" end="5"/>
                                            </p:txEl>
                                          </p:spTgt>
                                        </p:tgtEl>
                                      </p:cBhvr>
                                    </p:animEffect>
                                    <p:anim calcmode="lin" valueType="num">
                                      <p:cBhvr>
                                        <p:cTn id="36"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100">
                                            <p:txEl>
                                              <p:pRg st="6" end="6"/>
                                            </p:txEl>
                                          </p:spTgt>
                                        </p:tgtEl>
                                        <p:attrNameLst>
                                          <p:attrName>style.visibility</p:attrName>
                                        </p:attrNameLst>
                                      </p:cBhvr>
                                      <p:to>
                                        <p:strVal val="visible"/>
                                      </p:to>
                                    </p:set>
                                    <p:animEffect transition="in" filter="fade">
                                      <p:cBhvr>
                                        <p:cTn id="42" dur="1000"/>
                                        <p:tgtEl>
                                          <p:spTgt spid="4100">
                                            <p:txEl>
                                              <p:pRg st="6" end="6"/>
                                            </p:txEl>
                                          </p:spTgt>
                                        </p:tgtEl>
                                      </p:cBhvr>
                                    </p:animEffect>
                                    <p:anim calcmode="lin" valueType="num">
                                      <p:cBhvr>
                                        <p:cTn id="43"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8586787" cy="1142999"/>
          </a:xfrm>
        </p:spPr>
        <p:txBody>
          <a:bodyPr>
            <a:normAutofit/>
          </a:bodyPr>
          <a:lstStyle/>
          <a:p>
            <a:pPr eaLnBrk="1" hangingPunct="1">
              <a:lnSpc>
                <a:spcPct val="90000"/>
              </a:lnSpc>
            </a:pPr>
            <a:r>
              <a:rPr lang="en-US" altLang="en-US" sz="4000" b="1" dirty="0">
                <a:solidFill>
                  <a:schemeClr val="bg1"/>
                </a:solidFill>
              </a:rPr>
              <a:t>The Need for Diligent Growth</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1:5-11)</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400174"/>
            <a:ext cx="11172826" cy="5424487"/>
          </a:xfrm>
        </p:spPr>
        <p:txBody>
          <a:bodyPr anchor="t">
            <a:noAutofit/>
          </a:bodyPr>
          <a:lstStyle/>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Growth in these qualities secures our salvation</a:t>
            </a:r>
            <a:r>
              <a:rPr lang="en-US" altLang="en-US" sz="3000" b="1" dirty="0">
                <a:solidFill>
                  <a:schemeClr val="bg1"/>
                </a:solidFill>
                <a:latin typeface="Calibri" panose="020F0502020204030204" pitchFamily="34" charset="0"/>
                <a:cs typeface="Calibri" panose="020F0502020204030204" pitchFamily="34" charset="0"/>
              </a:rPr>
              <a:t>.</a:t>
            </a:r>
          </a:p>
          <a:p>
            <a:pPr marL="338138" indent="-338138">
              <a:lnSpc>
                <a:spcPct val="95000"/>
              </a:lnSpc>
              <a:spcBef>
                <a:spcPct val="100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They will keep us from being barren and unfruitful (1:2-3;    Matthew 7:19; John 15:2-5). </a:t>
            </a:r>
          </a:p>
          <a:p>
            <a:pPr lvl="1" indent="-285750">
              <a:lnSpc>
                <a:spcPct val="95000"/>
              </a:lnSpc>
              <a:spcBef>
                <a:spcPct val="10000"/>
              </a:spcBef>
            </a:pPr>
            <a:r>
              <a:rPr lang="en-US" altLang="en-US" sz="2800" b="1" i="1" dirty="0">
                <a:solidFill>
                  <a:schemeClr val="accent6">
                    <a:lumMod val="40000"/>
                    <a:lumOff val="60000"/>
                  </a:schemeClr>
                </a:solidFill>
                <a:latin typeface="Calibri" panose="020F0502020204030204" pitchFamily="34" charset="0"/>
                <a:cs typeface="Calibri" panose="020F0502020204030204" pitchFamily="34" charset="0"/>
              </a:rPr>
              <a:t>One who lacks these qualities is so nearsighted that he is blind – failing to remember the precious forgiveness of his old sins.</a:t>
            </a:r>
          </a:p>
          <a:p>
            <a:pPr marL="338138" indent="-338138">
              <a:lnSpc>
                <a:spcPct val="95000"/>
              </a:lnSpc>
              <a:spcBef>
                <a:spcPct val="100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They will secure our salvation.</a:t>
            </a:r>
          </a:p>
          <a:p>
            <a:pPr marL="338138" indent="-338138">
              <a:lnSpc>
                <a:spcPct val="95000"/>
              </a:lnSpc>
              <a:spcBef>
                <a:spcPct val="100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They will prevent us from stumbling.</a:t>
            </a:r>
          </a:p>
          <a:p>
            <a:pPr marL="338138" indent="-338138">
              <a:lnSpc>
                <a:spcPct val="95000"/>
              </a:lnSpc>
              <a:spcBef>
                <a:spcPct val="100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They will provide an entrance “abundantly into the everlasting kingdom of our Lord and Savior Jesus Christ. ” </a:t>
            </a:r>
          </a:p>
          <a:p>
            <a:pPr marL="0" indent="0" algn="ctr">
              <a:lnSpc>
                <a:spcPct val="95000"/>
              </a:lnSpc>
              <a:spcBef>
                <a:spcPct val="10000"/>
              </a:spcBef>
              <a:buNone/>
            </a:pPr>
            <a:r>
              <a:rPr lang="en-US" altLang="en-US" sz="3200" b="1" dirty="0">
                <a:solidFill>
                  <a:schemeClr val="bg1"/>
                </a:solidFill>
                <a:latin typeface="Calibri" panose="020F0502020204030204" pitchFamily="34" charset="0"/>
                <a:cs typeface="Calibri" panose="020F0502020204030204" pitchFamily="34" charset="0"/>
              </a:rPr>
              <a:t>Confirm Your Election and Calling!</a:t>
            </a:r>
          </a:p>
          <a:p>
            <a:pPr>
              <a:spcBef>
                <a:spcPts val="300"/>
              </a:spcBef>
            </a:pPr>
            <a:endParaRPr lang="en-US" altLang="en-US" sz="3200" b="1" dirty="0">
              <a:solidFill>
                <a:schemeClr val="bg1"/>
              </a:solidFill>
              <a:latin typeface="Calibri" panose="020F0502020204030204" pitchFamily="34" charset="0"/>
              <a:cs typeface="Calibri" panose="020F0502020204030204" pitchFamily="34" charset="0"/>
            </a:endParaRP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2007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fade">
                                      <p:cBhvr>
                                        <p:cTn id="12" dur="1000"/>
                                        <p:tgtEl>
                                          <p:spTgt spid="4100">
                                            <p:txEl>
                                              <p:pRg st="2" end="2"/>
                                            </p:txEl>
                                          </p:spTgt>
                                        </p:tgtEl>
                                      </p:cBhvr>
                                    </p:animEffect>
                                    <p:anim calcmode="lin" valueType="num">
                                      <p:cBhvr>
                                        <p:cTn id="13"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animEffect transition="in" filter="fade">
                                      <p:cBhvr>
                                        <p:cTn id="19" dur="1000"/>
                                        <p:tgtEl>
                                          <p:spTgt spid="4100">
                                            <p:txEl>
                                              <p:pRg st="3" end="3"/>
                                            </p:txEl>
                                          </p:spTgt>
                                        </p:tgtEl>
                                      </p:cBhvr>
                                    </p:animEffect>
                                    <p:anim calcmode="lin" valueType="num">
                                      <p:cBhvr>
                                        <p:cTn id="20"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100">
                                            <p:txEl>
                                              <p:pRg st="4" end="4"/>
                                            </p:txEl>
                                          </p:spTgt>
                                        </p:tgtEl>
                                        <p:attrNameLst>
                                          <p:attrName>style.visibility</p:attrName>
                                        </p:attrNameLst>
                                      </p:cBhvr>
                                      <p:to>
                                        <p:strVal val="visible"/>
                                      </p:to>
                                    </p:set>
                                    <p:animEffect transition="in" filter="fade">
                                      <p:cBhvr>
                                        <p:cTn id="26" dur="1000"/>
                                        <p:tgtEl>
                                          <p:spTgt spid="4100">
                                            <p:txEl>
                                              <p:pRg st="4" end="4"/>
                                            </p:txEl>
                                          </p:spTgt>
                                        </p:tgtEl>
                                      </p:cBhvr>
                                    </p:animEffect>
                                    <p:anim calcmode="lin" valueType="num">
                                      <p:cBhvr>
                                        <p:cTn id="27"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100">
                                            <p:txEl>
                                              <p:pRg st="5" end="5"/>
                                            </p:txEl>
                                          </p:spTgt>
                                        </p:tgtEl>
                                        <p:attrNameLst>
                                          <p:attrName>style.visibility</p:attrName>
                                        </p:attrNameLst>
                                      </p:cBhvr>
                                      <p:to>
                                        <p:strVal val="visible"/>
                                      </p:to>
                                    </p:set>
                                    <p:animEffect transition="in" filter="fade">
                                      <p:cBhvr>
                                        <p:cTn id="33" dur="1000"/>
                                        <p:tgtEl>
                                          <p:spTgt spid="4100">
                                            <p:txEl>
                                              <p:pRg st="5" end="5"/>
                                            </p:txEl>
                                          </p:spTgt>
                                        </p:tgtEl>
                                      </p:cBhvr>
                                    </p:animEffect>
                                    <p:anim calcmode="lin" valueType="num">
                                      <p:cBhvr>
                                        <p:cTn id="34"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100">
                                            <p:txEl>
                                              <p:pRg st="6" end="6"/>
                                            </p:txEl>
                                          </p:spTgt>
                                        </p:tgtEl>
                                        <p:attrNameLst>
                                          <p:attrName>style.visibility</p:attrName>
                                        </p:attrNameLst>
                                      </p:cBhvr>
                                      <p:to>
                                        <p:strVal val="visible"/>
                                      </p:to>
                                    </p:set>
                                    <p:animEffect transition="in" filter="fade">
                                      <p:cBhvr>
                                        <p:cTn id="40" dur="1000"/>
                                        <p:tgtEl>
                                          <p:spTgt spid="4100">
                                            <p:txEl>
                                              <p:pRg st="6" end="6"/>
                                            </p:txEl>
                                          </p:spTgt>
                                        </p:tgtEl>
                                      </p:cBhvr>
                                    </p:animEffect>
                                    <p:anim calcmode="lin" valueType="num">
                                      <p:cBhvr>
                                        <p:cTn id="41"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8586787" cy="1142999"/>
          </a:xfrm>
        </p:spPr>
        <p:txBody>
          <a:bodyPr>
            <a:normAutofit/>
          </a:bodyPr>
          <a:lstStyle/>
          <a:p>
            <a:pPr eaLnBrk="1" hangingPunct="1">
              <a:lnSpc>
                <a:spcPct val="90000"/>
              </a:lnSpc>
            </a:pPr>
            <a:r>
              <a:rPr lang="en-US" altLang="en-US" sz="4000" b="1" dirty="0">
                <a:solidFill>
                  <a:schemeClr val="bg1"/>
                </a:solidFill>
              </a:rPr>
              <a:t>The Need to be Reminded of Truth</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1:12-15)</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400174"/>
            <a:ext cx="11172826" cy="5424487"/>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Peter has a duty to remind his readers of truths they already know (1:12-13).</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They were established in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the truth.</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But as long as Peter was “in this tent,” he felt the need to “stir” them up (cf. 2 Cor. 5:1-10).</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Peter’s death was imminent (1:14-15).</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Jesus had previously told Peter how he would die  (John 21:18-19).</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Secular sources of history indicate Peter died near the end of Nero’s reign (between 64-68 A.D.).</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Peter wanted those of like precious faith to “always have a reminder” of these important truths. </a:t>
            </a:r>
          </a:p>
          <a:p>
            <a:pPr>
              <a:spcBef>
                <a:spcPts val="300"/>
              </a:spcBef>
            </a:pPr>
            <a:endParaRPr lang="en-US" altLang="en-US" sz="3200" b="1" dirty="0">
              <a:solidFill>
                <a:schemeClr val="bg1"/>
              </a:solidFill>
              <a:latin typeface="Calibri" panose="020F0502020204030204" pitchFamily="34" charset="0"/>
              <a:cs typeface="Calibri" panose="020F0502020204030204" pitchFamily="34" charset="0"/>
            </a:endParaRP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9882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fade">
                                      <p:cBhvr>
                                        <p:cTn id="34" dur="1000"/>
                                        <p:tgtEl>
                                          <p:spTgt spid="4100">
                                            <p:txEl>
                                              <p:pRg st="5" end="5"/>
                                            </p:txEl>
                                          </p:spTgt>
                                        </p:tgtEl>
                                      </p:cBhvr>
                                    </p:animEffect>
                                    <p:anim calcmode="lin" valueType="num">
                                      <p:cBhvr>
                                        <p:cTn id="35"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0">
                                            <p:txEl>
                                              <p:pRg st="6" end="6"/>
                                            </p:txEl>
                                          </p:spTgt>
                                        </p:tgtEl>
                                        <p:attrNameLst>
                                          <p:attrName>style.visibility</p:attrName>
                                        </p:attrNameLst>
                                      </p:cBhvr>
                                      <p:to>
                                        <p:strVal val="visible"/>
                                      </p:to>
                                    </p:set>
                                    <p:animEffect transition="in" filter="fade">
                                      <p:cBhvr>
                                        <p:cTn id="39" dur="1000"/>
                                        <p:tgtEl>
                                          <p:spTgt spid="4100">
                                            <p:txEl>
                                              <p:pRg st="6" end="6"/>
                                            </p:txEl>
                                          </p:spTgt>
                                        </p:tgtEl>
                                      </p:cBhvr>
                                    </p:animEffect>
                                    <p:anim calcmode="lin" valueType="num">
                                      <p:cBhvr>
                                        <p:cTn id="40"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9286875" cy="1142999"/>
          </a:xfrm>
        </p:spPr>
        <p:txBody>
          <a:bodyPr>
            <a:normAutofit/>
          </a:bodyPr>
          <a:lstStyle/>
          <a:p>
            <a:pPr eaLnBrk="1" hangingPunct="1">
              <a:lnSpc>
                <a:spcPct val="90000"/>
              </a:lnSpc>
            </a:pPr>
            <a:r>
              <a:rPr lang="en-US" altLang="en-US" sz="4000" b="1" dirty="0">
                <a:solidFill>
                  <a:schemeClr val="bg1"/>
                </a:solidFill>
              </a:rPr>
              <a:t>The Reliability of our Source of Truth</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(2 Peter 1:16-21)</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400174"/>
            <a:ext cx="11172826" cy="5424487"/>
          </a:xfrm>
        </p:spPr>
        <p:txBody>
          <a:bodyPr anchor="t">
            <a:noAutofit/>
          </a:bodyPr>
          <a:lstStyle/>
          <a:p>
            <a:pPr marL="0" indent="0" algn="ctr">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The Reliability of the Apostles</a:t>
            </a:r>
          </a:p>
          <a:p>
            <a:pPr marL="0" indent="0" algn="ctr">
              <a:spcBef>
                <a:spcPts val="300"/>
              </a:spcBef>
              <a:buNone/>
            </a:pPr>
            <a:endParaRPr lang="en-US" altLang="en-US" sz="1200" b="1" dirty="0">
              <a:solidFill>
                <a:schemeClr val="bg1"/>
              </a:solidFill>
              <a:latin typeface="Calibri" panose="020F0502020204030204" pitchFamily="34" charset="0"/>
              <a:cs typeface="Calibri" panose="020F0502020204030204" pitchFamily="34" charset="0"/>
            </a:endParaRP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Peter declares, “We did not follow cunningly devised fables” (1:16-18)</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We were eyewitnesses of His majesty! </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Peter, James and John saw Jesus transfigured and heard the voice from heaven (Matthew 17:1-9; </a:t>
            </a:r>
            <a:r>
              <a:rPr lang="en-US" altLang="en-US" sz="3000" i="1" dirty="0">
                <a:solidFill>
                  <a:schemeClr val="accent4">
                    <a:lumMod val="60000"/>
                    <a:lumOff val="40000"/>
                  </a:schemeClr>
                </a:solidFill>
                <a:latin typeface="Calibri" panose="020F0502020204030204" pitchFamily="34" charset="0"/>
                <a:cs typeface="Calibri" panose="020F0502020204030204" pitchFamily="34" charset="0"/>
              </a:rPr>
              <a:t>cf. Mark 9:2-7; Luke 9:28-36).</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They were also witnesses of Jesus’ resurrection (John 20:1-7,                 19-31; 21:1-2; Acts 1:1-3).</a:t>
            </a:r>
          </a:p>
          <a:p>
            <a:pPr>
              <a:spcBef>
                <a:spcPts val="300"/>
              </a:spcBef>
            </a:pPr>
            <a:endParaRPr lang="en-US" altLang="en-US" sz="3200" b="1" dirty="0">
              <a:solidFill>
                <a:schemeClr val="bg1"/>
              </a:solidFill>
              <a:latin typeface="Calibri" panose="020F0502020204030204" pitchFamily="34" charset="0"/>
              <a:cs typeface="Calibri" panose="020F0502020204030204" pitchFamily="34" charset="0"/>
            </a:endParaRP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4064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Effect transition="in" filter="fade">
                                      <p:cBhvr>
                                        <p:cTn id="7" dur="1000"/>
                                        <p:tgtEl>
                                          <p:spTgt spid="4100">
                                            <p:txEl>
                                              <p:pRg st="2" end="2"/>
                                            </p:txEl>
                                          </p:spTgt>
                                        </p:tgtEl>
                                      </p:cBhvr>
                                    </p:animEffect>
                                    <p:anim calcmode="lin" valueType="num">
                                      <p:cBhvr>
                                        <p:cTn id="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3" end="3"/>
                                            </p:txEl>
                                          </p:spTgt>
                                        </p:tgtEl>
                                        <p:attrNameLst>
                                          <p:attrName>style.visibility</p:attrName>
                                        </p:attrNameLst>
                                      </p:cBhvr>
                                      <p:to>
                                        <p:strVal val="visible"/>
                                      </p:to>
                                    </p:set>
                                    <p:animEffect transition="in" filter="fade">
                                      <p:cBhvr>
                                        <p:cTn id="12" dur="1000"/>
                                        <p:tgtEl>
                                          <p:spTgt spid="4100">
                                            <p:txEl>
                                              <p:pRg st="3" end="3"/>
                                            </p:txEl>
                                          </p:spTgt>
                                        </p:tgtEl>
                                      </p:cBhvr>
                                    </p:animEffect>
                                    <p:anim calcmode="lin" valueType="num">
                                      <p:cBhvr>
                                        <p:cTn id="13"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0">
                                            <p:txEl>
                                              <p:pRg st="4" end="4"/>
                                            </p:txEl>
                                          </p:spTgt>
                                        </p:tgtEl>
                                        <p:attrNameLst>
                                          <p:attrName>style.visibility</p:attrName>
                                        </p:attrNameLst>
                                      </p:cBhvr>
                                      <p:to>
                                        <p:strVal val="visible"/>
                                      </p:to>
                                    </p:set>
                                    <p:animEffect transition="in" filter="fade">
                                      <p:cBhvr>
                                        <p:cTn id="17" dur="1000"/>
                                        <p:tgtEl>
                                          <p:spTgt spid="4100">
                                            <p:txEl>
                                              <p:pRg st="4" end="4"/>
                                            </p:txEl>
                                          </p:spTgt>
                                        </p:tgtEl>
                                      </p:cBhvr>
                                    </p:animEffect>
                                    <p:anim calcmode="lin" valueType="num">
                                      <p:cBhvr>
                                        <p:cTn id="18"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fade">
                                      <p:cBhvr>
                                        <p:cTn id="22" dur="1000"/>
                                        <p:tgtEl>
                                          <p:spTgt spid="4100">
                                            <p:txEl>
                                              <p:pRg st="5" end="5"/>
                                            </p:txEl>
                                          </p:spTgt>
                                        </p:tgtEl>
                                      </p:cBhvr>
                                    </p:animEffect>
                                    <p:anim calcmode="lin" valueType="num">
                                      <p:cBhvr>
                                        <p:cTn id="23"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24745</TotalTime>
  <Words>3198</Words>
  <Application>Microsoft Office PowerPoint</Application>
  <PresentationFormat>Widescreen</PresentationFormat>
  <Paragraphs>158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Constantia</vt:lpstr>
      <vt:lpstr>Franklin Gothic Book</vt:lpstr>
      <vt:lpstr>Times New Roman</vt:lpstr>
      <vt:lpstr>Office Theme</vt:lpstr>
      <vt:lpstr>Studies in the Epistles</vt:lpstr>
      <vt:lpstr>Background to 2 Peter</vt:lpstr>
      <vt:lpstr>Theme &amp; Purpose</vt:lpstr>
      <vt:lpstr> Benefits of the Knowledge of God  (2 Peter 1:1-4)</vt:lpstr>
      <vt:lpstr>The Need for Diligent Growth (2 Peter 1:5-11)</vt:lpstr>
      <vt:lpstr>The Need for Diligent Growth (2 Peter 1:5-11)</vt:lpstr>
      <vt:lpstr>The Need for Diligent Growth (2 Peter 1:5-11)</vt:lpstr>
      <vt:lpstr>The Need to be Reminded of Truth (2 Peter 1:12-15)</vt:lpstr>
      <vt:lpstr>The Reliability of our Source of Truth (2 Peter 1:16-21)</vt:lpstr>
      <vt:lpstr>The Reliability of our Source of Truth (2 Peter 1:16-21)</vt:lpstr>
      <vt:lpstr>The Danger of False Prophets (2 Peter 2:1-3)</vt:lpstr>
      <vt:lpstr>The Danger of False Prophets (2 Peter 2:4-9)</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593</cp:revision>
  <cp:lastPrinted>2022-06-11T18:47:09Z</cp:lastPrinted>
  <dcterms:created xsi:type="dcterms:W3CDTF">2021-08-25T18:02:30Z</dcterms:created>
  <dcterms:modified xsi:type="dcterms:W3CDTF">2022-06-14T19:00:13Z</dcterms:modified>
</cp:coreProperties>
</file>