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561" r:id="rId3"/>
    <p:sldId id="582" r:id="rId4"/>
    <p:sldId id="583" r:id="rId5"/>
    <p:sldId id="584" r:id="rId6"/>
    <p:sldId id="592" r:id="rId7"/>
    <p:sldId id="585" r:id="rId8"/>
    <p:sldId id="586" r:id="rId9"/>
    <p:sldId id="587" r:id="rId10"/>
    <p:sldId id="588" r:id="rId11"/>
    <p:sldId id="589" r:id="rId12"/>
    <p:sldId id="596" r:id="rId13"/>
    <p:sldId id="591" r:id="rId14"/>
    <p:sldId id="593" r:id="rId15"/>
    <p:sldId id="590" r:id="rId16"/>
    <p:sldId id="594" r:id="rId17"/>
    <p:sldId id="595" r:id="rId18"/>
    <p:sldId id="266" r:id="rId19"/>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630" autoAdjust="0"/>
  </p:normalViewPr>
  <p:slideViewPr>
    <p:cSldViewPr snapToGrid="0">
      <p:cViewPr varScale="1">
        <p:scale>
          <a:sx n="45" d="100"/>
          <a:sy n="45" d="100"/>
        </p:scale>
        <p:origin x="8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6/17/2022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4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Compare 2 Peter 2:10-12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“Dreamers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applied to these persons as holding doctrines and opinions which sustained the same relation to truth which dreams do to good sense. Their doctrines were the fruits of mere imagination, foolish vagaries and fancies.” (Barnes)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11:4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faith Abel offered to God a more excellent sacrifice than Cain, through which he obtained witness that he was righteous, God testifying of his gifts; and through it he being dead still speaks.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John 3:12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 as Cain who was of the wicked one and murdered his brother. And why did he murder him? Because his works were evil and his brother's righteous.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Compare Balaam here with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Peter 2:15-16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They have forsaken the right way and gone astray, following the way of Balaam the son of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Beor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who loved the wages of unrighteousness;  (16)  but he was rebuked for his iniquity: a dumb donkey speaking with a man's voice restrained the madness of the prophet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45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00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29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use our own desires to determine what is right, we will always be wrong! (Deuteronomy 12:8; Proverbs 12:15; 21:2)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33:8-9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 all the earth fear the LORD; Let all the inhabitants of the world stand in awe of Him.  (9)  For He spoke, and it was done; He commanded, and it stood fast.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24:38-39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as in the days before the flood, they were eating and drinking, marrying and giving in marriage, until the day that Noah entered the ark,  (39)  and did not know until the flood came and took them all away, so also will the coming of the Son of Man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6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of the more literal definitions of the phrase “what manner” is “from what country”  The word is π</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οτ</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απός which Thayer Defines as 1) from what country, nation or tribe 2) of what sort or quality (what manner of)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Philippians 3:20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our citizenship is in heaven, from which we also eagerly wait for the Savior, the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New is κα</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ινός</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Thayer Definition: 1) new as respects form recently made, fresh, recent, unused, unworn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1b) as respects substance of a new kind, unprecedented, novel, uncommon, unheard of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509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2:4-5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 do you despise the riches of His goodness, forbearance, and longsuffering, not knowing that the goodness of God leads you to repentance?  (5)  But in accordance with your hardness and your impenitent heart you are treasuring up for yourself wrath in the day of wrath and revelation of the righteous judgment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“forever” is Literally “The day of eternity”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177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89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78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5593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Jeremiah 14:14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the LORD said to me, "The prophets prophesy lies in My name. I have not sent them, commanded them, nor spoken to them; they prophesy to you a false vision, divination, a worthless thing, and the deceit of their heart.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7:15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"Beware of false prophets, who come to you in sheep's clothing, but inwardly they are ravenous wolves.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this occurred because of false brethren secretly brought in (who came in by stealth to spy out our liberty which we have in Christ Jesus, that they might bring us into bondage),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Titus 1:16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They profess to know God, but in works they deny Him, being abominable, disobedient, and disqualified for every good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11:13-15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such men are false apostles, deceitful workmen, disguising themselves as apostles of Christ.  (14)  And no wonder, for even Satan disguises himself as an angel of light.  (15)  So it is no surprise if his servants, also, disguise themselves as servants of righteousness. Their end will correspond to their deeds.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10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6:5-8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the LORD saw that the wickedness of man was great in the earth, and that every intent of the thoughts of his heart was only evil continually.  (6)  And the LORD was sorry that He had made man on the earth, and He was grieved in His heart.  (7)  So the LORD said, "I will destroy man whom I have created from the face of the earth, both man and beast, creeping thing and birds of the air, for I am sorry that I have made them."  (8)  But Noah found grace in the eyes of the LORD.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7:20-22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waters prevailed fifteen cubits upward, and the mountains were covered.  (21)  And all flesh died that moved on the earth: birds and cattle and beasts and every creeping thing that creeps on the earth, and every man.  (22)  All in whose nostrils was the breath of the spirit of life, all that was on the dry land, died.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13:13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the men of Sodom were exceedingly wicked and sinful against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18:20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the LORD said, "Because the outcry against Sodom and Gomorrah is great, and because their sin is very grave,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19:24-25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the LORD rained brimstone and fire on Sodom and Gomorrah, from the LORD out of the heavens.  (25)  So He overthrew those cities, all the plain, all the inhabitants of the cities, and what grew on the ground.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76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59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41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71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Peter 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there were also false prophets among the people, even as there will be false teachers among you, who will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secretly bring in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destructive heresies, even denying the Lord who bought them, and bring on themselves swift destruction.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this occurred because of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false brethren secretly brought in (who came in by stealth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spy out our liberty which we have in Christ Jesus, that they might bring us into bondage),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6:1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shall we say then? Shall we continue in sin that grace may abound?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Titus 1:16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They profess to know God, but in works they deny Him, being abominable, disobedient, and disqualified for every good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Luke 6:46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why do you call Me 'Lord, Lord,' and not do the things which I say?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16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2 Peter 3:4-9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25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6/17/2022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6/17/2022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11: Second Peter 2 &amp; 3 AND Jude</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9286875" cy="1142999"/>
          </a:xfrm>
        </p:spPr>
        <p:txBody>
          <a:bodyPr>
            <a:normAutofit/>
          </a:bodyPr>
          <a:lstStyle/>
          <a:p>
            <a:pPr eaLnBrk="1" hangingPunct="1">
              <a:lnSpc>
                <a:spcPct val="90000"/>
              </a:lnSpc>
            </a:pPr>
            <a:r>
              <a:rPr lang="en-US" altLang="en-US" sz="4000" b="1" dirty="0">
                <a:solidFill>
                  <a:schemeClr val="bg1"/>
                </a:solidFill>
              </a:rPr>
              <a:t>The Character of False Teachers</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2:10-22)</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5294" y="1481137"/>
            <a:ext cx="11513344" cy="5529261"/>
          </a:xfrm>
        </p:spPr>
        <p:txBody>
          <a:bodyPr anchor="t">
            <a:noAutofit/>
          </a:bodyPr>
          <a:lstStyle/>
          <a:p>
            <a:pPr marL="0" indent="0">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Character of False Teachers</a:t>
            </a:r>
          </a:p>
          <a:p>
            <a:pPr>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are motivated by lasciviousness, greed, corrupt desires, and disrespect for authority. (2:10-11).</a:t>
            </a:r>
          </a:p>
          <a:p>
            <a:pPr>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are characterized as unreasoning beasts, revilers without knowledge, pleasure seekers, carousers, adulterers, and habitual sinners (2:12-16).</a:t>
            </a:r>
          </a:p>
          <a:p>
            <a:pPr>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are </a:t>
            </a:r>
            <a:r>
              <a:rPr lang="en-US" altLang="en-US" sz="32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full of empty promise; </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cause people to be worse off than they were to begin with – like a dog returning to its vomit or a sow that had washed to wallowing in the mire (2:17-22).</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82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Effect transition="in" filter="fade">
                                      <p:cBhvr>
                                        <p:cTn id="21" dur="1000"/>
                                        <p:tgtEl>
                                          <p:spTgt spid="4100">
                                            <p:txEl>
                                              <p:pRg st="2" end="2"/>
                                            </p:txEl>
                                          </p:spTgt>
                                        </p:tgtEl>
                                      </p:cBhvr>
                                    </p:animEffect>
                                    <p:anim calcmode="lin" valueType="num">
                                      <p:cBhvr>
                                        <p:cTn id="22"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00">
                                            <p:txEl>
                                              <p:pRg st="3" end="3"/>
                                            </p:txEl>
                                          </p:spTgt>
                                        </p:tgtEl>
                                        <p:attrNameLst>
                                          <p:attrName>style.visibility</p:attrName>
                                        </p:attrNameLst>
                                      </p:cBhvr>
                                      <p:to>
                                        <p:strVal val="visible"/>
                                      </p:to>
                                    </p:set>
                                    <p:animEffect transition="in" filter="fade">
                                      <p:cBhvr>
                                        <p:cTn id="28" dur="1000"/>
                                        <p:tgtEl>
                                          <p:spTgt spid="4100">
                                            <p:txEl>
                                              <p:pRg st="3" end="3"/>
                                            </p:txEl>
                                          </p:spTgt>
                                        </p:tgtEl>
                                      </p:cBhvr>
                                    </p:animEffect>
                                    <p:anim calcmode="lin" valueType="num">
                                      <p:cBhvr>
                                        <p:cTn id="29"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152401"/>
            <a:ext cx="9286875" cy="1490662"/>
          </a:xfrm>
        </p:spPr>
        <p:txBody>
          <a:bodyPr>
            <a:normAutofit/>
          </a:bodyPr>
          <a:lstStyle/>
          <a:p>
            <a:pPr algn="ctr" eaLnBrk="1" hangingPunct="1">
              <a:lnSpc>
                <a:spcPct val="90000"/>
              </a:lnSpc>
            </a:pPr>
            <a:r>
              <a:rPr lang="en-US" altLang="en-US" b="1" dirty="0">
                <a:solidFill>
                  <a:schemeClr val="bg1"/>
                </a:solidFill>
              </a:rPr>
              <a:t> The Epistle of Jude</a:t>
            </a:r>
            <a:br>
              <a:rPr lang="en-US" altLang="en-US" sz="4000" b="1" dirty="0">
                <a:solidFill>
                  <a:schemeClr val="bg1"/>
                </a:solidFill>
              </a:rPr>
            </a:br>
            <a:r>
              <a:rPr lang="en-US" altLang="en-US" sz="4000" b="1" i="1" dirty="0">
                <a:solidFill>
                  <a:schemeClr val="bg1"/>
                </a:solidFill>
              </a:rPr>
              <a:t>Contend Earnestly for the Faith!</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2913" y="1643063"/>
            <a:ext cx="11187112" cy="5181598"/>
          </a:xfrm>
        </p:spPr>
        <p:txBody>
          <a:bodyPr anchor="t">
            <a:noAutofit/>
          </a:bodyPr>
          <a:lstStyle/>
          <a:p>
            <a:pPr marL="0" indent="0">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Character of the Ungodly (vs. 8-11)</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disrespect authority (vs. 8-10)</a:t>
            </a:r>
          </a:p>
          <a:p>
            <a:pPr marL="80010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 false teachers who have “crept in” (v. 4) are now characterized as “dreamers” who “defile the flesh, reject authority, and speak evil of dignitaries.”</a:t>
            </a:r>
          </a:p>
          <a:p>
            <a:pPr marL="80010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They brazenly walk where angels fear to tread!</a:t>
            </a:r>
            <a:endParaRPr lang="en-US" altLang="en-US" sz="2800" b="1" i="1" dirty="0">
              <a:solidFill>
                <a:schemeClr val="accent4">
                  <a:lumMod val="60000"/>
                  <a:lumOff val="40000"/>
                </a:schemeClr>
              </a:solidFill>
              <a:latin typeface="Calibri" panose="020F0502020204030204" pitchFamily="34" charset="0"/>
              <a:cs typeface="Calibri" panose="020F0502020204030204" pitchFamily="34" charset="0"/>
            </a:endParaRPr>
          </a:p>
          <a:p>
            <a:pPr marL="514350" indent="-342900">
              <a:spcBef>
                <a:spcPts val="300"/>
              </a:spcBef>
            </a:pPr>
            <a:r>
              <a:rPr lang="en-US" altLang="en-US" sz="32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 character is compared to…</a:t>
            </a:r>
          </a:p>
          <a:p>
            <a:pPr marL="800100" lvl="1" indent="-285750">
              <a:spcBef>
                <a:spcPts val="300"/>
              </a:spcBef>
            </a:pPr>
            <a:r>
              <a:rPr lang="en-US" altLang="en-US" sz="3000" b="1" i="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Cain, who offered an inferior sacrifice and hated the one whose worship God respected (Genesis 4; Hebrews 11:4; 1 John 3:12).</a:t>
            </a:r>
          </a:p>
          <a:p>
            <a:pPr marL="800100" lvl="1" indent="-285750">
              <a:spcBef>
                <a:spcPts val="300"/>
              </a:spcBef>
            </a:pPr>
            <a:r>
              <a:rPr lang="en-US" altLang="en-US" sz="3000" b="1" i="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Balaam, who was motivated by money (Numbers 22).</a:t>
            </a:r>
          </a:p>
          <a:p>
            <a:pPr marL="800100" lvl="1" indent="-285750">
              <a:spcBef>
                <a:spcPts val="300"/>
              </a:spcBef>
            </a:pPr>
            <a:r>
              <a:rPr lang="en-US" altLang="en-US" sz="3000" b="1" i="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Korah, who despised God-appointed authority (Numbers 16).</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299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100">
                                            <p:txEl>
                                              <p:pRg st="4" end="4"/>
                                            </p:txEl>
                                          </p:spTgt>
                                        </p:tgtEl>
                                        <p:attrNameLst>
                                          <p:attrName>style.visibility</p:attrName>
                                        </p:attrNameLst>
                                      </p:cBhvr>
                                      <p:to>
                                        <p:strVal val="visible"/>
                                      </p:to>
                                    </p:set>
                                    <p:animEffect transition="in" filter="fade">
                                      <p:cBhvr>
                                        <p:cTn id="31" dur="1000"/>
                                        <p:tgtEl>
                                          <p:spTgt spid="4100">
                                            <p:txEl>
                                              <p:pRg st="4" end="4"/>
                                            </p:txEl>
                                          </p:spTgt>
                                        </p:tgtEl>
                                      </p:cBhvr>
                                    </p:animEffect>
                                    <p:anim calcmode="lin" valueType="num">
                                      <p:cBhvr>
                                        <p:cTn id="32"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100">
                                            <p:txEl>
                                              <p:pRg st="5" end="5"/>
                                            </p:txEl>
                                          </p:spTgt>
                                        </p:tgtEl>
                                        <p:attrNameLst>
                                          <p:attrName>style.visibility</p:attrName>
                                        </p:attrNameLst>
                                      </p:cBhvr>
                                      <p:to>
                                        <p:strVal val="visible"/>
                                      </p:to>
                                    </p:set>
                                    <p:animEffect transition="in" filter="fade">
                                      <p:cBhvr>
                                        <p:cTn id="36" dur="1000"/>
                                        <p:tgtEl>
                                          <p:spTgt spid="4100">
                                            <p:txEl>
                                              <p:pRg st="5" end="5"/>
                                            </p:txEl>
                                          </p:spTgt>
                                        </p:tgtEl>
                                      </p:cBhvr>
                                    </p:animEffect>
                                    <p:anim calcmode="lin" valueType="num">
                                      <p:cBhvr>
                                        <p:cTn id="37"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00">
                                            <p:txEl>
                                              <p:pRg st="6" end="6"/>
                                            </p:txEl>
                                          </p:spTgt>
                                        </p:tgtEl>
                                        <p:attrNameLst>
                                          <p:attrName>style.visibility</p:attrName>
                                        </p:attrNameLst>
                                      </p:cBhvr>
                                      <p:to>
                                        <p:strVal val="visible"/>
                                      </p:to>
                                    </p:set>
                                    <p:animEffect transition="in" filter="fade">
                                      <p:cBhvr>
                                        <p:cTn id="41" dur="1000"/>
                                        <p:tgtEl>
                                          <p:spTgt spid="4100">
                                            <p:txEl>
                                              <p:pRg st="6" end="6"/>
                                            </p:txEl>
                                          </p:spTgt>
                                        </p:tgtEl>
                                      </p:cBhvr>
                                    </p:animEffect>
                                    <p:anim calcmode="lin" valueType="num">
                                      <p:cBhvr>
                                        <p:cTn id="42"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100">
                                            <p:txEl>
                                              <p:pRg st="7" end="7"/>
                                            </p:txEl>
                                          </p:spTgt>
                                        </p:tgtEl>
                                        <p:attrNameLst>
                                          <p:attrName>style.visibility</p:attrName>
                                        </p:attrNameLst>
                                      </p:cBhvr>
                                      <p:to>
                                        <p:strVal val="visible"/>
                                      </p:to>
                                    </p:set>
                                    <p:animEffect transition="in" filter="fade">
                                      <p:cBhvr>
                                        <p:cTn id="46" dur="1000"/>
                                        <p:tgtEl>
                                          <p:spTgt spid="4100">
                                            <p:txEl>
                                              <p:pRg st="7" end="7"/>
                                            </p:txEl>
                                          </p:spTgt>
                                        </p:tgtEl>
                                      </p:cBhvr>
                                    </p:animEffect>
                                    <p:anim calcmode="lin" valueType="num">
                                      <p:cBhvr>
                                        <p:cTn id="47"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152401"/>
            <a:ext cx="9286875" cy="1490662"/>
          </a:xfrm>
        </p:spPr>
        <p:txBody>
          <a:bodyPr>
            <a:normAutofit/>
          </a:bodyPr>
          <a:lstStyle/>
          <a:p>
            <a:pPr algn="ctr" eaLnBrk="1" hangingPunct="1">
              <a:lnSpc>
                <a:spcPct val="90000"/>
              </a:lnSpc>
            </a:pPr>
            <a:r>
              <a:rPr lang="en-US" altLang="en-US" b="1" dirty="0">
                <a:solidFill>
                  <a:schemeClr val="bg1"/>
                </a:solidFill>
              </a:rPr>
              <a:t> The Epistle of Jude</a:t>
            </a:r>
            <a:br>
              <a:rPr lang="en-US" altLang="en-US" sz="4000" b="1" dirty="0">
                <a:solidFill>
                  <a:schemeClr val="bg1"/>
                </a:solidFill>
              </a:rPr>
            </a:br>
            <a:r>
              <a:rPr lang="en-US" altLang="en-US" sz="4000" b="1" i="1" dirty="0">
                <a:solidFill>
                  <a:schemeClr val="bg1"/>
                </a:solidFill>
              </a:rPr>
              <a:t>Contend Earnestly for the Faith!</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42901" y="1538289"/>
            <a:ext cx="11572874" cy="5181598"/>
          </a:xfrm>
        </p:spPr>
        <p:txBody>
          <a:bodyPr anchor="t">
            <a:noAutofit/>
          </a:bodyPr>
          <a:lstStyle/>
          <a:p>
            <a:pPr marL="0" indent="0">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Depravity of the Ungodly (vs. 12-13)</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are spots or “hidden reefs,” participating in feasts of love, while posing danger to all around. </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serve themselves! </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are </a:t>
            </a:r>
            <a:r>
              <a:rPr lang="en-US" altLang="en-US" sz="32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full of empty promise</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 They are like…</a:t>
            </a:r>
          </a:p>
          <a:p>
            <a:pPr marL="74295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Clouds without water.</a:t>
            </a:r>
          </a:p>
          <a:p>
            <a:pPr marL="74295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Clouds…carried about by the winds.</a:t>
            </a:r>
          </a:p>
          <a:p>
            <a:pPr marL="74295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Late autumn trees without fruit, twice dead, pulled up by the roots.</a:t>
            </a:r>
          </a:p>
          <a:p>
            <a:pPr marL="74295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Raging waves of the sea, foaming up their own shame.</a:t>
            </a:r>
          </a:p>
          <a:p>
            <a:pPr marL="74295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Wandering stars.</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6825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3" end="3"/>
                                            </p:txEl>
                                          </p:spTgt>
                                        </p:tgtEl>
                                        <p:attrNameLst>
                                          <p:attrName>style.visibility</p:attrName>
                                        </p:attrNameLst>
                                      </p:cBhvr>
                                      <p:to>
                                        <p:strVal val="visible"/>
                                      </p:to>
                                    </p:set>
                                    <p:animEffect transition="in" filter="fade">
                                      <p:cBhvr>
                                        <p:cTn id="21" dur="1000"/>
                                        <p:tgtEl>
                                          <p:spTgt spid="4100">
                                            <p:txEl>
                                              <p:pRg st="3" end="3"/>
                                            </p:txEl>
                                          </p:spTgt>
                                        </p:tgtEl>
                                      </p:cBhvr>
                                    </p:animEffect>
                                    <p:anim calcmode="lin" valueType="num">
                                      <p:cBhvr>
                                        <p:cTn id="22"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100">
                                            <p:txEl>
                                              <p:pRg st="4" end="4"/>
                                            </p:txEl>
                                          </p:spTgt>
                                        </p:tgtEl>
                                        <p:attrNameLst>
                                          <p:attrName>style.visibility</p:attrName>
                                        </p:attrNameLst>
                                      </p:cBhvr>
                                      <p:to>
                                        <p:strVal val="visible"/>
                                      </p:to>
                                    </p:set>
                                    <p:animEffect transition="in" filter="fade">
                                      <p:cBhvr>
                                        <p:cTn id="26" dur="1000"/>
                                        <p:tgtEl>
                                          <p:spTgt spid="4100">
                                            <p:txEl>
                                              <p:pRg st="4" end="4"/>
                                            </p:txEl>
                                          </p:spTgt>
                                        </p:tgtEl>
                                      </p:cBhvr>
                                    </p:animEffect>
                                    <p:anim calcmode="lin" valueType="num">
                                      <p:cBhvr>
                                        <p:cTn id="27"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00">
                                            <p:txEl>
                                              <p:pRg st="5" end="5"/>
                                            </p:txEl>
                                          </p:spTgt>
                                        </p:tgtEl>
                                        <p:attrNameLst>
                                          <p:attrName>style.visibility</p:attrName>
                                        </p:attrNameLst>
                                      </p:cBhvr>
                                      <p:to>
                                        <p:strVal val="visible"/>
                                      </p:to>
                                    </p:set>
                                    <p:animEffect transition="in" filter="fade">
                                      <p:cBhvr>
                                        <p:cTn id="31" dur="1000"/>
                                        <p:tgtEl>
                                          <p:spTgt spid="4100">
                                            <p:txEl>
                                              <p:pRg st="5" end="5"/>
                                            </p:txEl>
                                          </p:spTgt>
                                        </p:tgtEl>
                                      </p:cBhvr>
                                    </p:animEffect>
                                    <p:anim calcmode="lin" valueType="num">
                                      <p:cBhvr>
                                        <p:cTn id="32"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100">
                                            <p:txEl>
                                              <p:pRg st="6" end="6"/>
                                            </p:txEl>
                                          </p:spTgt>
                                        </p:tgtEl>
                                        <p:attrNameLst>
                                          <p:attrName>style.visibility</p:attrName>
                                        </p:attrNameLst>
                                      </p:cBhvr>
                                      <p:to>
                                        <p:strVal val="visible"/>
                                      </p:to>
                                    </p:set>
                                    <p:animEffect transition="in" filter="fade">
                                      <p:cBhvr>
                                        <p:cTn id="36" dur="1000"/>
                                        <p:tgtEl>
                                          <p:spTgt spid="4100">
                                            <p:txEl>
                                              <p:pRg st="6" end="6"/>
                                            </p:txEl>
                                          </p:spTgt>
                                        </p:tgtEl>
                                      </p:cBhvr>
                                    </p:animEffect>
                                    <p:anim calcmode="lin" valueType="num">
                                      <p:cBhvr>
                                        <p:cTn id="37"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00">
                                            <p:txEl>
                                              <p:pRg st="7" end="7"/>
                                            </p:txEl>
                                          </p:spTgt>
                                        </p:tgtEl>
                                        <p:attrNameLst>
                                          <p:attrName>style.visibility</p:attrName>
                                        </p:attrNameLst>
                                      </p:cBhvr>
                                      <p:to>
                                        <p:strVal val="visible"/>
                                      </p:to>
                                    </p:set>
                                    <p:animEffect transition="in" filter="fade">
                                      <p:cBhvr>
                                        <p:cTn id="41" dur="1000"/>
                                        <p:tgtEl>
                                          <p:spTgt spid="4100">
                                            <p:txEl>
                                              <p:pRg st="7" end="7"/>
                                            </p:txEl>
                                          </p:spTgt>
                                        </p:tgtEl>
                                      </p:cBhvr>
                                    </p:animEffect>
                                    <p:anim calcmode="lin" valueType="num">
                                      <p:cBhvr>
                                        <p:cTn id="42"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4100">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100">
                                            <p:txEl>
                                              <p:pRg st="8" end="8"/>
                                            </p:txEl>
                                          </p:spTgt>
                                        </p:tgtEl>
                                        <p:attrNameLst>
                                          <p:attrName>style.visibility</p:attrName>
                                        </p:attrNameLst>
                                      </p:cBhvr>
                                      <p:to>
                                        <p:strVal val="visible"/>
                                      </p:to>
                                    </p:set>
                                    <p:animEffect transition="in" filter="fade">
                                      <p:cBhvr>
                                        <p:cTn id="46" dur="1000"/>
                                        <p:tgtEl>
                                          <p:spTgt spid="4100">
                                            <p:txEl>
                                              <p:pRg st="8" end="8"/>
                                            </p:txEl>
                                          </p:spTgt>
                                        </p:tgtEl>
                                      </p:cBhvr>
                                    </p:animEffect>
                                    <p:anim calcmode="lin" valueType="num">
                                      <p:cBhvr>
                                        <p:cTn id="47"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410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152401"/>
            <a:ext cx="9286875" cy="1490662"/>
          </a:xfrm>
        </p:spPr>
        <p:txBody>
          <a:bodyPr>
            <a:normAutofit/>
          </a:bodyPr>
          <a:lstStyle/>
          <a:p>
            <a:pPr algn="ctr" eaLnBrk="1" hangingPunct="1">
              <a:lnSpc>
                <a:spcPct val="90000"/>
              </a:lnSpc>
            </a:pPr>
            <a:r>
              <a:rPr lang="en-US" altLang="en-US" b="1" dirty="0">
                <a:solidFill>
                  <a:schemeClr val="bg1"/>
                </a:solidFill>
              </a:rPr>
              <a:t> The Epistle of Jude</a:t>
            </a:r>
            <a:br>
              <a:rPr lang="en-US" altLang="en-US" sz="4000" b="1" dirty="0">
                <a:solidFill>
                  <a:schemeClr val="bg1"/>
                </a:solidFill>
              </a:rPr>
            </a:br>
            <a:r>
              <a:rPr lang="en-US" altLang="en-US" sz="4000" b="1" i="1" dirty="0">
                <a:solidFill>
                  <a:schemeClr val="bg1"/>
                </a:solidFill>
              </a:rPr>
              <a:t>Contend Earnestly for the Faith!</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2912" y="1643063"/>
            <a:ext cx="11401425" cy="5181598"/>
          </a:xfrm>
        </p:spPr>
        <p:txBody>
          <a:bodyPr anchor="t">
            <a:noAutofit/>
          </a:bodyPr>
          <a:lstStyle/>
          <a:p>
            <a:pPr marL="0" indent="0">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Destiny of the Ungodly (vs. 14-16)</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Enoch prophesied of their judgment.</a:t>
            </a:r>
          </a:p>
          <a:p>
            <a:pPr marL="74295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 Lord will come with myriads of His holy ones (i.e. “angels,” Matt. 25:31; Mark 8:38; 2 Thess. 1:7-8). </a:t>
            </a:r>
          </a:p>
          <a:p>
            <a:pPr marL="74295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 Lord will execute judgment on the ungodly for what they DID, the WAY they did it, and THE THINGS THAT THEY HAVE SPOKEN against Him!</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Jude sums up their godless ways:</a:t>
            </a:r>
          </a:p>
          <a:p>
            <a:pPr marL="742950" lvl="1" indent="-28575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“These are grumblers, complainers, walking according to their own lusts; and they mouth great swelling words, flattering people to gain advantage.” </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919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1000"/>
                                        <p:tgtEl>
                                          <p:spTgt spid="4100">
                                            <p:txEl>
                                              <p:pRg st="2" end="2"/>
                                            </p:txEl>
                                          </p:spTgt>
                                        </p:tgtEl>
                                      </p:cBhvr>
                                    </p:animEffect>
                                    <p:anim calcmode="lin" valueType="num">
                                      <p:cBhvr>
                                        <p:cTn id="13"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xEl>
                                              <p:pRg st="3" end="3"/>
                                            </p:txEl>
                                          </p:spTgt>
                                        </p:tgtEl>
                                        <p:attrNameLst>
                                          <p:attrName>style.visibility</p:attrName>
                                        </p:attrNameLst>
                                      </p:cBhvr>
                                      <p:to>
                                        <p:strVal val="visible"/>
                                      </p:to>
                                    </p:set>
                                    <p:animEffect transition="in" filter="fade">
                                      <p:cBhvr>
                                        <p:cTn id="17" dur="1000"/>
                                        <p:tgtEl>
                                          <p:spTgt spid="4100">
                                            <p:txEl>
                                              <p:pRg st="3" end="3"/>
                                            </p:txEl>
                                          </p:spTgt>
                                        </p:tgtEl>
                                      </p:cBhvr>
                                    </p:animEffect>
                                    <p:anim calcmode="lin" valueType="num">
                                      <p:cBhvr>
                                        <p:cTn id="18"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00">
                                            <p:txEl>
                                              <p:pRg st="4" end="4"/>
                                            </p:txEl>
                                          </p:spTgt>
                                        </p:tgtEl>
                                        <p:attrNameLst>
                                          <p:attrName>style.visibility</p:attrName>
                                        </p:attrNameLst>
                                      </p:cBhvr>
                                      <p:to>
                                        <p:strVal val="visible"/>
                                      </p:to>
                                    </p:set>
                                    <p:animEffect transition="in" filter="fade">
                                      <p:cBhvr>
                                        <p:cTn id="24" dur="1000"/>
                                        <p:tgtEl>
                                          <p:spTgt spid="4100">
                                            <p:txEl>
                                              <p:pRg st="4" end="4"/>
                                            </p:txEl>
                                          </p:spTgt>
                                        </p:tgtEl>
                                      </p:cBhvr>
                                    </p:animEffect>
                                    <p:anim calcmode="lin" valueType="num">
                                      <p:cBhvr>
                                        <p:cTn id="25"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100">
                                            <p:txEl>
                                              <p:pRg st="5" end="5"/>
                                            </p:txEl>
                                          </p:spTgt>
                                        </p:tgtEl>
                                        <p:attrNameLst>
                                          <p:attrName>style.visibility</p:attrName>
                                        </p:attrNameLst>
                                      </p:cBhvr>
                                      <p:to>
                                        <p:strVal val="visible"/>
                                      </p:to>
                                    </p:set>
                                    <p:animEffect transition="in" filter="fade">
                                      <p:cBhvr>
                                        <p:cTn id="29" dur="1000"/>
                                        <p:tgtEl>
                                          <p:spTgt spid="4100">
                                            <p:txEl>
                                              <p:pRg st="5" end="5"/>
                                            </p:txEl>
                                          </p:spTgt>
                                        </p:tgtEl>
                                      </p:cBhvr>
                                    </p:animEffect>
                                    <p:anim calcmode="lin" valueType="num">
                                      <p:cBhvr>
                                        <p:cTn id="30"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28638" y="152401"/>
            <a:ext cx="10210799" cy="1490662"/>
          </a:xfrm>
        </p:spPr>
        <p:txBody>
          <a:bodyPr>
            <a:normAutofit/>
          </a:bodyPr>
          <a:lstStyle/>
          <a:p>
            <a:r>
              <a:rPr lang="en-US" altLang="en-US" sz="4000" b="1" dirty="0">
                <a:solidFill>
                  <a:schemeClr val="bg1"/>
                </a:solidFill>
              </a:rPr>
              <a:t>Judgment is Coming!</a:t>
            </a:r>
            <a:br>
              <a:rPr lang="en-US" altLang="en-US" sz="4000" b="1" i="1" dirty="0">
                <a:solidFill>
                  <a:schemeClr val="bg1"/>
                </a:solidFill>
              </a:rPr>
            </a:br>
            <a:r>
              <a:rPr lang="en-US" altLang="en-US" sz="3200" i="1" dirty="0">
                <a:solidFill>
                  <a:schemeClr val="bg1"/>
                </a:solidFill>
              </a:rPr>
              <a:t>(2 Peter 3:1-13)</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85763" y="1409701"/>
            <a:ext cx="11806237" cy="5181598"/>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Remember the words of the apostles and prophets (3:1-2).</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In the last days, scoffers will deny the second coming</a:t>
            </a:r>
            <a:r>
              <a:rPr lang="en-US" altLang="en-US" sz="3600" b="1" dirty="0">
                <a:solidFill>
                  <a:schemeClr val="bg1"/>
                </a:solidFill>
                <a:latin typeface="Calibri" panose="020F0502020204030204" pitchFamily="34" charset="0"/>
                <a:cs typeface="Calibri" panose="020F0502020204030204" pitchFamily="34" charset="0"/>
              </a:rPr>
              <a:t> (3:3-7).</a:t>
            </a:r>
          </a:p>
          <a:p>
            <a:pPr marL="51435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Walking according to their own lusts.</a:t>
            </a:r>
          </a:p>
          <a:p>
            <a:pPr marL="51435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Denying the coming of the Lord based on a false narrative. </a:t>
            </a:r>
          </a:p>
          <a:p>
            <a:pPr marL="514350"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a:t>
            </a:r>
            <a:r>
              <a:rPr lang="en-US" altLang="en-US" sz="3000" b="1" i="1" dirty="0">
                <a:solidFill>
                  <a:schemeClr val="accent4">
                    <a:lumMod val="60000"/>
                    <a:lumOff val="40000"/>
                  </a:schemeClr>
                </a:solidFill>
                <a:effectLst>
                  <a:glow rad="228600">
                    <a:schemeClr val="accent2">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WILLFULLY FORGET </a:t>
            </a: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truth!  God’s word created the world but destroyed it in the days of Noah (Gen. 1; Ps. 33:9; Gen. 6-7</a:t>
            </a:r>
            <a:r>
              <a:rPr lang="en-US" altLang="en-US" sz="3000" b="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800100" lvl="2" indent="-285750">
              <a:spcBef>
                <a:spcPts val="300"/>
              </a:spcBef>
            </a:pPr>
            <a:r>
              <a:rPr lang="en-US" altLang="en-US" sz="2800" b="1" i="1" dirty="0">
                <a:solidFill>
                  <a:srgbClr val="FFFF00"/>
                </a:solidFill>
                <a:latin typeface="Calibri" panose="020F0502020204030204" pitchFamily="34" charset="0"/>
                <a:cs typeface="Calibri" panose="020F0502020204030204" pitchFamily="34" charset="0"/>
              </a:rPr>
              <a:t>That same word </a:t>
            </a:r>
            <a:r>
              <a:rPr lang="en-US" altLang="en-US" sz="2800" b="1" i="1" dirty="0">
                <a:solidFill>
                  <a:srgbClr val="FFFF00"/>
                </a:solidFill>
                <a:effectLst>
                  <a:glow rad="228600">
                    <a:schemeClr val="accent2">
                      <a:satMod val="175000"/>
                      <a:alpha val="40000"/>
                    </a:schemeClr>
                  </a:glow>
                </a:effectLst>
                <a:latin typeface="Calibri" panose="020F0502020204030204" pitchFamily="34" charset="0"/>
                <a:cs typeface="Calibri" panose="020F0502020204030204" pitchFamily="34" charset="0"/>
              </a:rPr>
              <a:t>preserves</a:t>
            </a:r>
            <a:r>
              <a:rPr lang="en-US" altLang="en-US" sz="2800" b="1" i="1" dirty="0">
                <a:solidFill>
                  <a:srgbClr val="FFFF00"/>
                </a:solidFill>
                <a:latin typeface="Calibri" panose="020F0502020204030204" pitchFamily="34" charset="0"/>
                <a:cs typeface="Calibri" panose="020F0502020204030204" pitchFamily="34" charset="0"/>
              </a:rPr>
              <a:t> the world now and </a:t>
            </a:r>
            <a:r>
              <a:rPr lang="en-US" altLang="en-US" sz="2800" b="1" i="1" dirty="0">
                <a:solidFill>
                  <a:srgbClr val="FFFF00"/>
                </a:solidFill>
                <a:effectLst>
                  <a:glow rad="228600">
                    <a:schemeClr val="accent2">
                      <a:satMod val="175000"/>
                      <a:alpha val="40000"/>
                    </a:schemeClr>
                  </a:glow>
                </a:effectLst>
                <a:latin typeface="Calibri" panose="020F0502020204030204" pitchFamily="34" charset="0"/>
                <a:cs typeface="Calibri" panose="020F0502020204030204" pitchFamily="34" charset="0"/>
              </a:rPr>
              <a:t>reserves</a:t>
            </a:r>
            <a:r>
              <a:rPr lang="en-US" altLang="en-US" sz="2800" b="1" i="1" dirty="0">
                <a:solidFill>
                  <a:srgbClr val="FFFF00"/>
                </a:solidFill>
                <a:latin typeface="Calibri" panose="020F0502020204030204" pitchFamily="34" charset="0"/>
                <a:cs typeface="Calibri" panose="020F0502020204030204" pitchFamily="34" charset="0"/>
              </a:rPr>
              <a:t> it for future destruction.</a:t>
            </a:r>
          </a:p>
          <a:p>
            <a:pPr marL="800100" lvl="2" indent="-285750">
              <a:spcBef>
                <a:spcPts val="300"/>
              </a:spcBef>
            </a:pPr>
            <a:r>
              <a:rPr lang="en-US" altLang="en-US" sz="2800" b="1" i="1" dirty="0">
                <a:solidFill>
                  <a:srgbClr val="FFFF00"/>
                </a:solidFill>
                <a:latin typeface="Calibri" panose="020F0502020204030204" pitchFamily="34" charset="0"/>
                <a:cs typeface="Calibri" panose="020F0502020204030204" pitchFamily="34" charset="0"/>
              </a:rPr>
              <a:t>Note that Peter and Jesus both considered the flood to be an historical event and used it to illustrate truth (2:5; 1 Peter 3:20; Matt. 24:38-39).</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The passing of time shows God’s patience and his desire that all would repent.  It is not proof that judgment will not come (3:8-9).</a:t>
            </a:r>
            <a:endParaRPr lang="en-US" alt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758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0">
                                            <p:txEl>
                                              <p:pRg st="6" end="6"/>
                                            </p:txEl>
                                          </p:spTgt>
                                        </p:tgtEl>
                                        <p:attrNameLst>
                                          <p:attrName>style.visibility</p:attrName>
                                        </p:attrNameLst>
                                      </p:cBhvr>
                                      <p:to>
                                        <p:strVal val="visible"/>
                                      </p:to>
                                    </p:set>
                                    <p:animEffect transition="in" filter="fade">
                                      <p:cBhvr>
                                        <p:cTn id="39" dur="1000"/>
                                        <p:tgtEl>
                                          <p:spTgt spid="4100">
                                            <p:txEl>
                                              <p:pRg st="6" end="6"/>
                                            </p:txEl>
                                          </p:spTgt>
                                        </p:tgtEl>
                                      </p:cBhvr>
                                    </p:animEffect>
                                    <p:anim calcmode="lin" valueType="num">
                                      <p:cBhvr>
                                        <p:cTn id="40"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100">
                                            <p:txEl>
                                              <p:pRg st="7" end="7"/>
                                            </p:txEl>
                                          </p:spTgt>
                                        </p:tgtEl>
                                        <p:attrNameLst>
                                          <p:attrName>style.visibility</p:attrName>
                                        </p:attrNameLst>
                                      </p:cBhvr>
                                      <p:to>
                                        <p:strVal val="visible"/>
                                      </p:to>
                                    </p:set>
                                    <p:animEffect transition="in" filter="fade">
                                      <p:cBhvr>
                                        <p:cTn id="46" dur="1000"/>
                                        <p:tgtEl>
                                          <p:spTgt spid="4100">
                                            <p:txEl>
                                              <p:pRg st="7" end="7"/>
                                            </p:txEl>
                                          </p:spTgt>
                                        </p:tgtEl>
                                      </p:cBhvr>
                                    </p:animEffect>
                                    <p:anim calcmode="lin" valueType="num">
                                      <p:cBhvr>
                                        <p:cTn id="47"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28638" y="152401"/>
            <a:ext cx="10210799" cy="1490662"/>
          </a:xfrm>
        </p:spPr>
        <p:txBody>
          <a:bodyPr>
            <a:normAutofit/>
          </a:bodyPr>
          <a:lstStyle/>
          <a:p>
            <a:r>
              <a:rPr lang="en-US" altLang="en-US" sz="4000" b="1" dirty="0">
                <a:solidFill>
                  <a:schemeClr val="bg1"/>
                </a:solidFill>
              </a:rPr>
              <a:t>Judgment is Coming!</a:t>
            </a:r>
            <a:br>
              <a:rPr lang="en-US" altLang="en-US" sz="4000" b="1" i="1" dirty="0">
                <a:solidFill>
                  <a:schemeClr val="bg1"/>
                </a:solidFill>
              </a:rPr>
            </a:br>
            <a:r>
              <a:rPr lang="en-US" altLang="en-US" sz="3200" i="1" dirty="0">
                <a:solidFill>
                  <a:schemeClr val="bg1"/>
                </a:solidFill>
              </a:rPr>
              <a:t>(2 Peter 3:1-13)</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85762" y="1524001"/>
            <a:ext cx="11658601" cy="5181598"/>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Since judgment is coming, we must be holy (3:10-13).</a:t>
            </a:r>
          </a:p>
          <a:p>
            <a:pPr marL="457200" lvl="1">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day of the Lord is surely coming like a thief in the night.</a:t>
            </a:r>
          </a:p>
          <a:p>
            <a:pPr marL="457200" lvl="1">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We “ought” to be the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manner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of people whose conduct is holy and godly.</a:t>
            </a:r>
          </a:p>
          <a:p>
            <a:pPr lvl="1">
              <a:spcBef>
                <a:spcPts val="300"/>
              </a:spcBef>
            </a:pPr>
            <a:r>
              <a:rPr lang="en-US" altLang="en-US" sz="3000" b="1" dirty="0">
                <a:solidFill>
                  <a:srgbClr val="FFFF00"/>
                </a:solidFill>
                <a:latin typeface="Calibri" panose="020F0502020204030204" pitchFamily="34" charset="0"/>
                <a:cs typeface="Calibri" panose="020F0502020204030204" pitchFamily="34" charset="0"/>
              </a:rPr>
              <a:t>Heaven’s citizens long for the coming of the day of the Lord, looking forward to the new heavens and a new earth (Phil. 3:20).</a:t>
            </a:r>
          </a:p>
          <a:p>
            <a:pPr lvl="1">
              <a:spcBef>
                <a:spcPts val="300"/>
              </a:spcBef>
            </a:pPr>
            <a:r>
              <a:rPr lang="en-US" altLang="en-US" sz="3000" b="1" dirty="0">
                <a:solidFill>
                  <a:srgbClr val="FFFF00"/>
                </a:solidFill>
                <a:latin typeface="Calibri" panose="020F0502020204030204" pitchFamily="34" charset="0"/>
                <a:cs typeface="Calibri" panose="020F0502020204030204" pitchFamily="34" charset="0"/>
              </a:rPr>
              <a:t>The new heavens and earth are the new eternal abode or dwelling for the righteous (Rev. 21:1, 5, 27).</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49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28638" y="152401"/>
            <a:ext cx="10210799" cy="1490662"/>
          </a:xfrm>
        </p:spPr>
        <p:txBody>
          <a:bodyPr>
            <a:normAutofit/>
          </a:bodyPr>
          <a:lstStyle/>
          <a:p>
            <a:r>
              <a:rPr lang="en-US" altLang="en-US" sz="4000" b="1" dirty="0">
                <a:solidFill>
                  <a:schemeClr val="bg1"/>
                </a:solidFill>
              </a:rPr>
              <a:t>Looking forward to These Things</a:t>
            </a:r>
            <a:br>
              <a:rPr lang="en-US" altLang="en-US" sz="4000" b="1" i="1" dirty="0">
                <a:solidFill>
                  <a:schemeClr val="bg1"/>
                </a:solidFill>
              </a:rPr>
            </a:br>
            <a:r>
              <a:rPr lang="en-US" altLang="en-US" sz="3200" i="1" dirty="0">
                <a:solidFill>
                  <a:schemeClr val="bg1"/>
                </a:solidFill>
              </a:rPr>
              <a:t>(2 Peter 3:14-18)</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85762" y="1524001"/>
            <a:ext cx="11658601" cy="5181598"/>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Be diligent to “be found by Him in peace, without spot and blameless” (cf. Phil. 2:15).</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Understand that the purpose of God’s longsuffering is salvation.</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Don’t twist Paul’s writings or other Scriptures to justify procrastination or any error (cf. Rom. 2:4-5).</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“Beware” of falling “from your own steadfastness” by being “led” into the error of the wicked (1:10, 12; 2:1).</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GROW in the grace and knowledge of Jesus!</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To Him be the glory forever.* </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9648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00">
                                            <p:txEl>
                                              <p:pRg st="3" end="3"/>
                                            </p:txEl>
                                          </p:spTgt>
                                        </p:tgtEl>
                                        <p:attrNameLst>
                                          <p:attrName>style.visibility</p:attrName>
                                        </p:attrNameLst>
                                      </p:cBhvr>
                                      <p:to>
                                        <p:strVal val="visible"/>
                                      </p:to>
                                    </p:set>
                                    <p:animEffect transition="in" filter="fade">
                                      <p:cBhvr>
                                        <p:cTn id="26" dur="1000"/>
                                        <p:tgtEl>
                                          <p:spTgt spid="4100">
                                            <p:txEl>
                                              <p:pRg st="3" end="3"/>
                                            </p:txEl>
                                          </p:spTgt>
                                        </p:tgtEl>
                                      </p:cBhvr>
                                    </p:animEffect>
                                    <p:anim calcmode="lin" valueType="num">
                                      <p:cBhvr>
                                        <p:cTn id="27"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00">
                                            <p:txEl>
                                              <p:pRg st="4" end="4"/>
                                            </p:txEl>
                                          </p:spTgt>
                                        </p:tgtEl>
                                        <p:attrNameLst>
                                          <p:attrName>style.visibility</p:attrName>
                                        </p:attrNameLst>
                                      </p:cBhvr>
                                      <p:to>
                                        <p:strVal val="visible"/>
                                      </p:to>
                                    </p:set>
                                    <p:animEffect transition="in" filter="fade">
                                      <p:cBhvr>
                                        <p:cTn id="33" dur="1000"/>
                                        <p:tgtEl>
                                          <p:spTgt spid="4100">
                                            <p:txEl>
                                              <p:pRg st="4" end="4"/>
                                            </p:txEl>
                                          </p:spTgt>
                                        </p:tgtEl>
                                      </p:cBhvr>
                                    </p:animEffect>
                                    <p:anim calcmode="lin" valueType="num">
                                      <p:cBhvr>
                                        <p:cTn id="34"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00">
                                            <p:txEl>
                                              <p:pRg st="5" end="5"/>
                                            </p:txEl>
                                          </p:spTgt>
                                        </p:tgtEl>
                                        <p:attrNameLst>
                                          <p:attrName>style.visibility</p:attrName>
                                        </p:attrNameLst>
                                      </p:cBhvr>
                                      <p:to>
                                        <p:strVal val="visible"/>
                                      </p:to>
                                    </p:set>
                                    <p:animEffect transition="in" filter="fade">
                                      <p:cBhvr>
                                        <p:cTn id="40" dur="1000"/>
                                        <p:tgtEl>
                                          <p:spTgt spid="4100">
                                            <p:txEl>
                                              <p:pRg st="5" end="5"/>
                                            </p:txEl>
                                          </p:spTgt>
                                        </p:tgtEl>
                                      </p:cBhvr>
                                    </p:animEffect>
                                    <p:anim calcmode="lin" valueType="num">
                                      <p:cBhvr>
                                        <p:cTn id="41"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152401"/>
            <a:ext cx="9286875" cy="1490662"/>
          </a:xfrm>
        </p:spPr>
        <p:txBody>
          <a:bodyPr>
            <a:normAutofit/>
          </a:bodyPr>
          <a:lstStyle/>
          <a:p>
            <a:pPr algn="ctr" eaLnBrk="1" hangingPunct="1">
              <a:lnSpc>
                <a:spcPct val="90000"/>
              </a:lnSpc>
            </a:pPr>
            <a:r>
              <a:rPr lang="en-US" altLang="en-US" b="1" dirty="0">
                <a:solidFill>
                  <a:schemeClr val="bg1"/>
                </a:solidFill>
              </a:rPr>
              <a:t> The Epistle of Jude</a:t>
            </a:r>
            <a:br>
              <a:rPr lang="en-US" altLang="en-US" sz="4000" b="1" dirty="0">
                <a:solidFill>
                  <a:schemeClr val="bg1"/>
                </a:solidFill>
              </a:rPr>
            </a:br>
            <a:r>
              <a:rPr lang="en-US" altLang="en-US" sz="4000" b="1" i="1" dirty="0">
                <a:solidFill>
                  <a:schemeClr val="bg1"/>
                </a:solidFill>
              </a:rPr>
              <a:t>Contend Earnestly for the Faith!</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2912" y="1643063"/>
            <a:ext cx="11401425" cy="5181598"/>
          </a:xfrm>
        </p:spPr>
        <p:txBody>
          <a:bodyPr anchor="t">
            <a:noAutofit/>
          </a:bodyPr>
          <a:lstStyle/>
          <a:p>
            <a:pPr marL="0" indent="0">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Contending for the Faith (vs. 17-23)</a:t>
            </a:r>
          </a:p>
          <a:p>
            <a:pPr marL="514350" indent="-342900">
              <a:spcBef>
                <a:spcPts val="300"/>
              </a:spcBef>
            </a:pPr>
            <a:r>
              <a:rPr lang="en-US" altLang="en-US" sz="32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By Remembering </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apostles’ words and heeding their warnings about the dangers of false teachers (vs. 17-19)</a:t>
            </a:r>
          </a:p>
          <a:p>
            <a:pPr marL="514350" indent="-342900">
              <a:spcBef>
                <a:spcPts val="300"/>
              </a:spcBef>
            </a:pPr>
            <a:r>
              <a:rPr lang="en-US" altLang="en-US" sz="32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By Renovating </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and preserving ourselves spiritually (vs. 20-21)</a:t>
            </a:r>
          </a:p>
          <a:p>
            <a:pPr marL="514350" indent="-342900">
              <a:spcBef>
                <a:spcPts val="300"/>
              </a:spcBef>
            </a:pPr>
            <a:r>
              <a:rPr lang="en-US" altLang="en-US" sz="32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By Rescuing </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perishing (vs. 22-23)</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3704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Effect transition="in" filter="fade">
                                      <p:cBhvr>
                                        <p:cTn id="21" dur="1000"/>
                                        <p:tgtEl>
                                          <p:spTgt spid="4100">
                                            <p:txEl>
                                              <p:pRg st="2" end="2"/>
                                            </p:txEl>
                                          </p:spTgt>
                                        </p:tgtEl>
                                      </p:cBhvr>
                                    </p:animEffect>
                                    <p:anim calcmode="lin" valueType="num">
                                      <p:cBhvr>
                                        <p:cTn id="22"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00">
                                            <p:txEl>
                                              <p:pRg st="3" end="3"/>
                                            </p:txEl>
                                          </p:spTgt>
                                        </p:tgtEl>
                                        <p:attrNameLst>
                                          <p:attrName>style.visibility</p:attrName>
                                        </p:attrNameLst>
                                      </p:cBhvr>
                                      <p:to>
                                        <p:strVal val="visible"/>
                                      </p:to>
                                    </p:set>
                                    <p:animEffect transition="in" filter="fade">
                                      <p:cBhvr>
                                        <p:cTn id="28" dur="1000"/>
                                        <p:tgtEl>
                                          <p:spTgt spid="4100">
                                            <p:txEl>
                                              <p:pRg st="3" end="3"/>
                                            </p:txEl>
                                          </p:spTgt>
                                        </p:tgtEl>
                                      </p:cBhvr>
                                    </p:animEffect>
                                    <p:anim calcmode="lin" valueType="num">
                                      <p:cBhvr>
                                        <p:cTn id="29"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b="1"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682334" cy="5804703"/>
          </a:xfrm>
        </p:spPr>
        <p:txBody>
          <a:bodyPr>
            <a:normAutofit/>
          </a:bodyPr>
          <a:lstStyle/>
          <a:p>
            <a:r>
              <a:rPr lang="en-US" sz="3200" b="1" dirty="0">
                <a:solidFill>
                  <a:schemeClr val="bg1"/>
                </a:solidFill>
              </a:rPr>
              <a:t>False teachers are sure to come, and when they do, they will sneak in.</a:t>
            </a:r>
          </a:p>
          <a:p>
            <a:r>
              <a:rPr lang="en-US" sz="3200" b="1" dirty="0">
                <a:solidFill>
                  <a:schemeClr val="bg1"/>
                </a:solidFill>
              </a:rPr>
              <a:t>False teachers can be identified by their </a:t>
            </a:r>
            <a:r>
              <a:rPr lang="en-US" sz="3200" b="1" dirty="0">
                <a:solidFill>
                  <a:schemeClr val="bg1"/>
                </a:solidFill>
                <a:effectLst>
                  <a:glow rad="228600">
                    <a:schemeClr val="accent2">
                      <a:satMod val="175000"/>
                      <a:alpha val="40000"/>
                    </a:schemeClr>
                  </a:glow>
                </a:effectLst>
              </a:rPr>
              <a:t>character</a:t>
            </a:r>
            <a:r>
              <a:rPr lang="en-US" sz="3200" b="1" dirty="0">
                <a:solidFill>
                  <a:schemeClr val="bg1"/>
                </a:solidFill>
              </a:rPr>
              <a:t>, their </a:t>
            </a:r>
            <a:r>
              <a:rPr lang="en-US" sz="3200" b="1" dirty="0">
                <a:solidFill>
                  <a:schemeClr val="bg1"/>
                </a:solidFill>
                <a:effectLst>
                  <a:glow rad="228600">
                    <a:schemeClr val="accent2">
                      <a:satMod val="175000"/>
                      <a:alpha val="40000"/>
                    </a:schemeClr>
                  </a:glow>
                </a:effectLst>
              </a:rPr>
              <a:t>motives</a:t>
            </a:r>
            <a:r>
              <a:rPr lang="en-US" sz="3200" b="1" dirty="0">
                <a:solidFill>
                  <a:schemeClr val="bg1"/>
                </a:solidFill>
              </a:rPr>
              <a:t>, their </a:t>
            </a:r>
            <a:r>
              <a:rPr lang="en-US" sz="3200" b="1" dirty="0">
                <a:solidFill>
                  <a:schemeClr val="bg1"/>
                </a:solidFill>
                <a:effectLst>
                  <a:glow rad="228600">
                    <a:schemeClr val="accent2">
                      <a:satMod val="175000"/>
                      <a:alpha val="40000"/>
                    </a:schemeClr>
                  </a:glow>
                </a:effectLst>
              </a:rPr>
              <a:t>teaching, </a:t>
            </a:r>
            <a:r>
              <a:rPr lang="en-US" sz="3200" b="1" dirty="0">
                <a:solidFill>
                  <a:schemeClr val="bg1"/>
                </a:solidFill>
              </a:rPr>
              <a:t>and </a:t>
            </a:r>
            <a:r>
              <a:rPr lang="en-US" sz="3200" b="1" dirty="0">
                <a:solidFill>
                  <a:schemeClr val="bg1"/>
                </a:solidFill>
                <a:effectLst>
                  <a:glow rad="228600">
                    <a:schemeClr val="accent2">
                      <a:satMod val="175000"/>
                      <a:alpha val="40000"/>
                    </a:schemeClr>
                  </a:glow>
                </a:effectLst>
              </a:rPr>
              <a:t>their fruit. </a:t>
            </a:r>
          </a:p>
          <a:p>
            <a:r>
              <a:rPr lang="en-US" sz="3200" b="1" dirty="0">
                <a:solidFill>
                  <a:schemeClr val="bg1"/>
                </a:solidFill>
              </a:rPr>
              <a:t>The Day of Judgment will surely come for false teachers, the ungodly, and the righteous – the righteous can look forward to it!</a:t>
            </a:r>
          </a:p>
          <a:p>
            <a:r>
              <a:rPr lang="en-US" sz="3200" b="1" dirty="0">
                <a:solidFill>
                  <a:schemeClr val="bg1"/>
                </a:solidFill>
              </a:rPr>
              <a:t>To avoid being led astray by false teachers, we must hold fast to God’s word as revealed by His apostles and prophets. We must “</a:t>
            </a:r>
            <a:r>
              <a:rPr lang="en-US" sz="3200" b="1" dirty="0">
                <a:solidFill>
                  <a:schemeClr val="bg1"/>
                </a:solidFill>
                <a:effectLst>
                  <a:glow rad="228600">
                    <a:schemeClr val="accent2">
                      <a:satMod val="175000"/>
                      <a:alpha val="40000"/>
                    </a:schemeClr>
                  </a:glow>
                </a:effectLst>
              </a:rPr>
              <a:t>contend earnestly </a:t>
            </a:r>
            <a:r>
              <a:rPr lang="en-US" sz="3200" b="1" dirty="0">
                <a:solidFill>
                  <a:schemeClr val="bg1"/>
                </a:solidFill>
              </a:rPr>
              <a:t>for the </a:t>
            </a:r>
            <a:r>
              <a:rPr lang="en-US" sz="3200" b="1" dirty="0">
                <a:solidFill>
                  <a:schemeClr val="bg1"/>
                </a:solidFill>
                <a:effectLst>
                  <a:glow rad="228600">
                    <a:schemeClr val="accent2">
                      <a:satMod val="175000"/>
                      <a:alpha val="40000"/>
                    </a:schemeClr>
                  </a:glow>
                </a:effectLst>
              </a:rPr>
              <a:t>faith </a:t>
            </a:r>
            <a:r>
              <a:rPr lang="en-US" sz="3200" b="1" dirty="0">
                <a:solidFill>
                  <a:schemeClr val="bg1"/>
                </a:solidFill>
              </a:rPr>
              <a:t>which was </a:t>
            </a:r>
            <a:r>
              <a:rPr lang="en-US" sz="3200" b="1" dirty="0">
                <a:solidFill>
                  <a:schemeClr val="bg1"/>
                </a:solidFill>
                <a:effectLst>
                  <a:glow rad="228600">
                    <a:schemeClr val="accent2">
                      <a:satMod val="175000"/>
                      <a:alpha val="40000"/>
                    </a:schemeClr>
                  </a:glow>
                </a:effectLst>
              </a:rPr>
              <a:t>once for all delivered</a:t>
            </a:r>
            <a:r>
              <a:rPr lang="en-US" sz="3200" b="1" dirty="0">
                <a:solidFill>
                  <a:schemeClr val="bg1"/>
                </a:solidFill>
              </a:rPr>
              <a:t> to the saints.”</a:t>
            </a:r>
          </a:p>
          <a:p>
            <a:endParaRPr lang="en-US" dirty="0"/>
          </a:p>
        </p:txBody>
      </p:sp>
    </p:spTree>
    <p:extLst>
      <p:ext uri="{BB962C8B-B14F-4D97-AF65-F5344CB8AC3E}">
        <p14:creationId xmlns:p14="http://schemas.microsoft.com/office/powerpoint/2010/main" val="28897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57214" y="271281"/>
            <a:ext cx="11634786" cy="1100320"/>
          </a:xfrm>
        </p:spPr>
        <p:txBody>
          <a:bodyPr>
            <a:normAutofit/>
          </a:bodyPr>
          <a:lstStyle/>
          <a:p>
            <a:pPr eaLnBrk="1" hangingPunct="1">
              <a:lnSpc>
                <a:spcPct val="90000"/>
              </a:lnSpc>
            </a:pPr>
            <a:r>
              <a:rPr lang="en-US" altLang="en-US" b="1" dirty="0">
                <a:solidFill>
                  <a:schemeClr val="bg1"/>
                </a:solidFill>
              </a:rPr>
              <a:t>Theme &amp; Purpose of 2</a:t>
            </a:r>
            <a:r>
              <a:rPr lang="en-US" altLang="en-US" b="1" baseline="30000" dirty="0">
                <a:solidFill>
                  <a:schemeClr val="bg1"/>
                </a:solidFill>
              </a:rPr>
              <a:t>nd</a:t>
            </a:r>
            <a:r>
              <a:rPr lang="en-US" altLang="en-US" b="1" dirty="0">
                <a:solidFill>
                  <a:schemeClr val="bg1"/>
                </a:solidFill>
              </a:rPr>
              <a:t> Peter</a:t>
            </a:r>
            <a:endParaRPr lang="en-US" altLang="en-US" sz="3100" i="1" dirty="0">
              <a:solidFill>
                <a:schemeClr val="bg1"/>
              </a:solidFill>
              <a:latin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1000126" y="1371600"/>
            <a:ext cx="10191748" cy="5372099"/>
          </a:xfrm>
        </p:spPr>
        <p:txBody>
          <a:bodyPr anchor="t">
            <a:noAutofit/>
          </a:bodyPr>
          <a:lstStyle/>
          <a:p>
            <a:pPr marL="0" indent="0" algn="ctr">
              <a:spcBef>
                <a:spcPts val="300"/>
              </a:spcBef>
              <a:buNone/>
            </a:pPr>
            <a:r>
              <a:rPr lang="en-US" altLang="en-US" sz="4000" b="1" dirty="0">
                <a:solidFill>
                  <a:srgbClr val="FFFF00"/>
                </a:solidFill>
                <a:latin typeface="Calibri" panose="020F0502020204030204" pitchFamily="34" charset="0"/>
                <a:cs typeface="Calibri" panose="020F0502020204030204" pitchFamily="34" charset="0"/>
              </a:rPr>
              <a:t>“Make Your Calling and Election Sure”                       </a:t>
            </a:r>
            <a:r>
              <a:rPr lang="en-US" altLang="en-US" sz="3600" b="1" dirty="0">
                <a:solidFill>
                  <a:srgbClr val="FFFF00"/>
                </a:solidFill>
                <a:latin typeface="Calibri" panose="020F0502020204030204" pitchFamily="34" charset="0"/>
                <a:cs typeface="Calibri" panose="020F0502020204030204" pitchFamily="34" charset="0"/>
              </a:rPr>
              <a:t>(2 Peter 1:10)</a:t>
            </a:r>
          </a:p>
          <a:p>
            <a:pPr marL="0" indent="0" algn="ctr">
              <a:spcBef>
                <a:spcPts val="300"/>
              </a:spcBef>
              <a:buNone/>
            </a:pPr>
            <a:endParaRPr lang="en-US" altLang="en-US" sz="1200" b="1" dirty="0">
              <a:solidFill>
                <a:schemeClr val="bg1"/>
              </a:solidFill>
              <a:latin typeface="Calibri" panose="020F0502020204030204" pitchFamily="34" charset="0"/>
              <a:cs typeface="Calibri" panose="020F0502020204030204" pitchFamily="34" charset="0"/>
            </a:endParaRPr>
          </a:p>
          <a:p>
            <a:pPr>
              <a:spcBef>
                <a:spcPts val="300"/>
              </a:spcBef>
            </a:pP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Grow</a:t>
            </a:r>
            <a:r>
              <a:rPr lang="en-US" altLang="en-US" sz="3200" b="1" dirty="0">
                <a:solidFill>
                  <a:schemeClr val="bg1"/>
                </a:solidFill>
                <a:latin typeface="Calibri" panose="020F0502020204030204" pitchFamily="34" charset="0"/>
                <a:cs typeface="Calibri" panose="020F0502020204030204" pitchFamily="34" charset="0"/>
              </a:rPr>
              <a:t> in grace and knowledge (1:5-11; 3:18)</a:t>
            </a:r>
          </a:p>
          <a:p>
            <a:pPr>
              <a:spcBef>
                <a:spcPts val="300"/>
              </a:spcBef>
            </a:pP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Guard </a:t>
            </a:r>
            <a:r>
              <a:rPr lang="en-US" altLang="en-US" sz="3200" b="1" dirty="0">
                <a:solidFill>
                  <a:schemeClr val="bg1"/>
                </a:solidFill>
                <a:latin typeface="Calibri" panose="020F0502020204030204" pitchFamily="34" charset="0"/>
                <a:cs typeface="Calibri" panose="020F0502020204030204" pitchFamily="34" charset="0"/>
              </a:rPr>
              <a:t>against false teachers (2:1-22; 3:3-5)</a:t>
            </a:r>
          </a:p>
          <a:p>
            <a:pPr>
              <a:spcBef>
                <a:spcPts val="300"/>
              </a:spcBef>
            </a:pP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Look back </a:t>
            </a:r>
            <a:r>
              <a:rPr lang="en-US" altLang="en-US" sz="3200" b="1" dirty="0">
                <a:solidFill>
                  <a:schemeClr val="bg1"/>
                </a:solidFill>
                <a:latin typeface="Calibri" panose="020F0502020204030204" pitchFamily="34" charset="0"/>
                <a:cs typeface="Calibri" panose="020F0502020204030204" pitchFamily="34" charset="0"/>
              </a:rPr>
              <a:t>and remember what has been learned                          (1:12-15; 3:1-2, 8)</a:t>
            </a:r>
          </a:p>
          <a:p>
            <a:pPr>
              <a:spcBef>
                <a:spcPts val="300"/>
              </a:spcBef>
            </a:pP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Look forward </a:t>
            </a:r>
            <a:r>
              <a:rPr lang="en-US" altLang="en-US" sz="3200" b="1" dirty="0">
                <a:solidFill>
                  <a:schemeClr val="bg1"/>
                </a:solidFill>
                <a:latin typeface="Calibri" panose="020F0502020204030204" pitchFamily="34" charset="0"/>
                <a:cs typeface="Calibri" panose="020F0502020204030204" pitchFamily="34" charset="0"/>
              </a:rPr>
              <a:t>to the day of Judgment (2:1-9; 3:9-14)</a:t>
            </a:r>
          </a:p>
          <a:p>
            <a:pPr marL="0" indent="0" algn="ctr">
              <a:spcBef>
                <a:spcPts val="300"/>
              </a:spcBef>
              <a:buNone/>
            </a:pPr>
            <a:endParaRPr lang="en-US" altLang="en-US" sz="3200" b="1" i="1" dirty="0">
              <a:solidFill>
                <a:schemeClr val="accent4">
                  <a:lumMod val="60000"/>
                  <a:lumOff val="40000"/>
                </a:schemeClr>
              </a:solidFill>
              <a:latin typeface="Calibri" panose="020F0502020204030204" pitchFamily="34" charset="0"/>
              <a:cs typeface="Calibri" panose="020F0502020204030204" pitchFamily="34" charset="0"/>
            </a:endParaRPr>
          </a:p>
          <a:p>
            <a:pPr marL="0" indent="0" algn="ctr">
              <a:spcBef>
                <a:spcPts val="300"/>
              </a:spcBef>
              <a:buNone/>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Peter concludes the epistle by emphasizing these themes    (3:12, 17-18)</a:t>
            </a:r>
          </a:p>
          <a:p>
            <a:endParaRPr lang="en-US" altLang="en-US"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50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9286875" cy="1142999"/>
          </a:xfrm>
        </p:spPr>
        <p:txBody>
          <a:bodyPr>
            <a:normAutofit/>
          </a:bodyPr>
          <a:lstStyle/>
          <a:p>
            <a:pPr eaLnBrk="1" hangingPunct="1">
              <a:lnSpc>
                <a:spcPct val="90000"/>
              </a:lnSpc>
            </a:pPr>
            <a:r>
              <a:rPr lang="en-US" altLang="en-US" sz="4000" b="1" dirty="0">
                <a:solidFill>
                  <a:schemeClr val="bg1"/>
                </a:solidFill>
              </a:rPr>
              <a:t>The Danger of False Prophets</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2:1-3)</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295400"/>
            <a:ext cx="11658600" cy="5529261"/>
          </a:xfrm>
        </p:spPr>
        <p:txBody>
          <a:bodyPr anchor="t">
            <a:noAutofit/>
          </a:bodyPr>
          <a:lstStyle/>
          <a:p>
            <a:pPr marL="0" indent="0" algn="ctr">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False Teachers are Inevitable! </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Just as there were false prophets among God’s people of old, there will be false teachers among us (Jeremiah 4:14; Matthew 7:15).</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Their motives, methodology, character, and fruit:</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Secretly introduce destructive heresies (Gal 2:4).</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Deny the Master (Titus 1:16; 2 Cor. 11:13-15).</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Many will follow them.</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Characterized by sensuality.</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way of truth will be maligned because of them.</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They are motivated by greed and covetousness; they will  exploit you with false words.</a:t>
            </a: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172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animEffect transition="in" filter="fade">
                                      <p:cBhvr>
                                        <p:cTn id="19" dur="1000"/>
                                        <p:tgtEl>
                                          <p:spTgt spid="4100">
                                            <p:txEl>
                                              <p:pRg st="3" end="3"/>
                                            </p:txEl>
                                          </p:spTgt>
                                        </p:tgtEl>
                                      </p:cBhvr>
                                    </p:animEffect>
                                    <p:anim calcmode="lin" valueType="num">
                                      <p:cBhvr>
                                        <p:cTn id="20"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4" end="4"/>
                                            </p:txEl>
                                          </p:spTgt>
                                        </p:tgtEl>
                                        <p:attrNameLst>
                                          <p:attrName>style.visibility</p:attrName>
                                        </p:attrNameLst>
                                      </p:cBhvr>
                                      <p:to>
                                        <p:strVal val="visible"/>
                                      </p:to>
                                    </p:set>
                                    <p:animEffect transition="in" filter="fade">
                                      <p:cBhvr>
                                        <p:cTn id="24" dur="1000"/>
                                        <p:tgtEl>
                                          <p:spTgt spid="4100">
                                            <p:txEl>
                                              <p:pRg st="4" end="4"/>
                                            </p:txEl>
                                          </p:spTgt>
                                        </p:tgtEl>
                                      </p:cBhvr>
                                    </p:animEffect>
                                    <p:anim calcmode="lin" valueType="num">
                                      <p:cBhvr>
                                        <p:cTn id="25"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5" end="5"/>
                                            </p:txEl>
                                          </p:spTgt>
                                        </p:tgtEl>
                                        <p:attrNameLst>
                                          <p:attrName>style.visibility</p:attrName>
                                        </p:attrNameLst>
                                      </p:cBhvr>
                                      <p:to>
                                        <p:strVal val="visible"/>
                                      </p:to>
                                    </p:set>
                                    <p:animEffect transition="in" filter="fade">
                                      <p:cBhvr>
                                        <p:cTn id="29" dur="1000"/>
                                        <p:tgtEl>
                                          <p:spTgt spid="4100">
                                            <p:txEl>
                                              <p:pRg st="5" end="5"/>
                                            </p:txEl>
                                          </p:spTgt>
                                        </p:tgtEl>
                                      </p:cBhvr>
                                    </p:animEffect>
                                    <p:anim calcmode="lin" valueType="num">
                                      <p:cBhvr>
                                        <p:cTn id="30"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6" end="6"/>
                                            </p:txEl>
                                          </p:spTgt>
                                        </p:tgtEl>
                                        <p:attrNameLst>
                                          <p:attrName>style.visibility</p:attrName>
                                        </p:attrNameLst>
                                      </p:cBhvr>
                                      <p:to>
                                        <p:strVal val="visible"/>
                                      </p:to>
                                    </p:set>
                                    <p:animEffect transition="in" filter="fade">
                                      <p:cBhvr>
                                        <p:cTn id="34" dur="1000"/>
                                        <p:tgtEl>
                                          <p:spTgt spid="4100">
                                            <p:txEl>
                                              <p:pRg st="6" end="6"/>
                                            </p:txEl>
                                          </p:spTgt>
                                        </p:tgtEl>
                                      </p:cBhvr>
                                    </p:animEffect>
                                    <p:anim calcmode="lin" valueType="num">
                                      <p:cBhvr>
                                        <p:cTn id="35"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0">
                                            <p:txEl>
                                              <p:pRg st="7" end="7"/>
                                            </p:txEl>
                                          </p:spTgt>
                                        </p:tgtEl>
                                        <p:attrNameLst>
                                          <p:attrName>style.visibility</p:attrName>
                                        </p:attrNameLst>
                                      </p:cBhvr>
                                      <p:to>
                                        <p:strVal val="visible"/>
                                      </p:to>
                                    </p:set>
                                    <p:animEffect transition="in" filter="fade">
                                      <p:cBhvr>
                                        <p:cTn id="39" dur="1000"/>
                                        <p:tgtEl>
                                          <p:spTgt spid="4100">
                                            <p:txEl>
                                              <p:pRg st="7" end="7"/>
                                            </p:txEl>
                                          </p:spTgt>
                                        </p:tgtEl>
                                      </p:cBhvr>
                                    </p:animEffect>
                                    <p:anim calcmode="lin" valueType="num">
                                      <p:cBhvr>
                                        <p:cTn id="40"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100">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100">
                                            <p:txEl>
                                              <p:pRg st="8" end="8"/>
                                            </p:txEl>
                                          </p:spTgt>
                                        </p:tgtEl>
                                        <p:attrNameLst>
                                          <p:attrName>style.visibility</p:attrName>
                                        </p:attrNameLst>
                                      </p:cBhvr>
                                      <p:to>
                                        <p:strVal val="visible"/>
                                      </p:to>
                                    </p:set>
                                    <p:animEffect transition="in" filter="fade">
                                      <p:cBhvr>
                                        <p:cTn id="44" dur="1000"/>
                                        <p:tgtEl>
                                          <p:spTgt spid="4100">
                                            <p:txEl>
                                              <p:pRg st="8" end="8"/>
                                            </p:txEl>
                                          </p:spTgt>
                                        </p:tgtEl>
                                      </p:cBhvr>
                                    </p:animEffect>
                                    <p:anim calcmode="lin" valueType="num">
                                      <p:cBhvr>
                                        <p:cTn id="45"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410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9286875" cy="1142999"/>
          </a:xfrm>
        </p:spPr>
        <p:txBody>
          <a:bodyPr>
            <a:normAutofit/>
          </a:bodyPr>
          <a:lstStyle/>
          <a:p>
            <a:pPr eaLnBrk="1" hangingPunct="1">
              <a:lnSpc>
                <a:spcPct val="90000"/>
              </a:lnSpc>
            </a:pPr>
            <a:r>
              <a:rPr lang="en-US" altLang="en-US" sz="4000" b="1" dirty="0">
                <a:solidFill>
                  <a:schemeClr val="bg1"/>
                </a:solidFill>
              </a:rPr>
              <a:t>The Danger of False Prophets</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2:4-9)</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295400"/>
            <a:ext cx="11834812" cy="5529261"/>
          </a:xfrm>
        </p:spPr>
        <p:txBody>
          <a:bodyPr anchor="t">
            <a:noAutofit/>
          </a:bodyPr>
          <a:lstStyle/>
          <a:p>
            <a:pPr marL="0" indent="0" algn="ctr">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Punishment of False Prophets</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God’s judgment awaits false teachers!</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The Lord has repeatedly shown His willingness to punish sinners and spare the righteous (3 examples):</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angels</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 who sinned (2:4).</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Punishing the ungodly by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the flood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of Noah’s day while sparing Noah and his family (2:5; Gen. 6:5-8; 7:20-22).</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Making an example of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Sodom and Gomorrah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by destroying them while sparing Lot (2:6-8; Gen. 13:12; 18:20; 19:24-25).</a:t>
            </a:r>
          </a:p>
          <a:p>
            <a:pPr marL="0" indent="0" algn="ctr">
              <a:spcBef>
                <a:spcPts val="300"/>
              </a:spcBef>
              <a:buNone/>
            </a:pPr>
            <a:endParaRPr lang="en-US" altLang="en-US" sz="1000" b="1" i="1" dirty="0">
              <a:solidFill>
                <a:srgbClr val="FFFF00"/>
              </a:solidFill>
              <a:latin typeface="Calibri" panose="020F0502020204030204" pitchFamily="34" charset="0"/>
              <a:cs typeface="Calibri" panose="020F0502020204030204" pitchFamily="34" charset="0"/>
            </a:endParaRPr>
          </a:p>
          <a:p>
            <a:pPr marL="0" indent="0" algn="ctr">
              <a:spcBef>
                <a:spcPts val="300"/>
              </a:spcBef>
              <a:buNone/>
            </a:pPr>
            <a:r>
              <a:rPr lang="en-US" altLang="en-US" sz="3200" b="1" i="1" dirty="0">
                <a:solidFill>
                  <a:srgbClr val="FFFF00"/>
                </a:solidFill>
                <a:latin typeface="Calibri" panose="020F0502020204030204" pitchFamily="34" charset="0"/>
                <a:cs typeface="Calibri" panose="020F0502020204030204" pitchFamily="34" charset="0"/>
              </a:rPr>
              <a:t>“The Lord knows how to deliver the godly out of	 temptations and   to reserve the unjust under punishment for the day of judgment (2:9)</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2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animEffect transition="in" filter="fade">
                                      <p:cBhvr>
                                        <p:cTn id="19" dur="1000"/>
                                        <p:tgtEl>
                                          <p:spTgt spid="4100">
                                            <p:txEl>
                                              <p:pRg st="3" end="3"/>
                                            </p:txEl>
                                          </p:spTgt>
                                        </p:tgtEl>
                                      </p:cBhvr>
                                    </p:animEffect>
                                    <p:anim calcmode="lin" valueType="num">
                                      <p:cBhvr>
                                        <p:cTn id="20"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4" end="4"/>
                                            </p:txEl>
                                          </p:spTgt>
                                        </p:tgtEl>
                                        <p:attrNameLst>
                                          <p:attrName>style.visibility</p:attrName>
                                        </p:attrNameLst>
                                      </p:cBhvr>
                                      <p:to>
                                        <p:strVal val="visible"/>
                                      </p:to>
                                    </p:set>
                                    <p:animEffect transition="in" filter="fade">
                                      <p:cBhvr>
                                        <p:cTn id="24" dur="1000"/>
                                        <p:tgtEl>
                                          <p:spTgt spid="4100">
                                            <p:txEl>
                                              <p:pRg st="4" end="4"/>
                                            </p:txEl>
                                          </p:spTgt>
                                        </p:tgtEl>
                                      </p:cBhvr>
                                    </p:animEffect>
                                    <p:anim calcmode="lin" valueType="num">
                                      <p:cBhvr>
                                        <p:cTn id="25"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5" end="5"/>
                                            </p:txEl>
                                          </p:spTgt>
                                        </p:tgtEl>
                                        <p:attrNameLst>
                                          <p:attrName>style.visibility</p:attrName>
                                        </p:attrNameLst>
                                      </p:cBhvr>
                                      <p:to>
                                        <p:strVal val="visible"/>
                                      </p:to>
                                    </p:set>
                                    <p:animEffect transition="in" filter="fade">
                                      <p:cBhvr>
                                        <p:cTn id="29" dur="1000"/>
                                        <p:tgtEl>
                                          <p:spTgt spid="4100">
                                            <p:txEl>
                                              <p:pRg st="5" end="5"/>
                                            </p:txEl>
                                          </p:spTgt>
                                        </p:tgtEl>
                                      </p:cBhvr>
                                    </p:animEffect>
                                    <p:anim calcmode="lin" valueType="num">
                                      <p:cBhvr>
                                        <p:cTn id="30"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00">
                                            <p:txEl>
                                              <p:pRg st="7" end="7"/>
                                            </p:txEl>
                                          </p:spTgt>
                                        </p:tgtEl>
                                        <p:attrNameLst>
                                          <p:attrName>style.visibility</p:attrName>
                                        </p:attrNameLst>
                                      </p:cBhvr>
                                      <p:to>
                                        <p:strVal val="visible"/>
                                      </p:to>
                                    </p:set>
                                    <p:animEffect transition="in" filter="fade">
                                      <p:cBhvr>
                                        <p:cTn id="36" dur="1000"/>
                                        <p:tgtEl>
                                          <p:spTgt spid="4100">
                                            <p:txEl>
                                              <p:pRg st="7" end="7"/>
                                            </p:txEl>
                                          </p:spTgt>
                                        </p:tgtEl>
                                      </p:cBhvr>
                                    </p:animEffect>
                                    <p:anim calcmode="lin" valueType="num">
                                      <p:cBhvr>
                                        <p:cTn id="37"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152401"/>
            <a:ext cx="9286875" cy="1390649"/>
          </a:xfrm>
        </p:spPr>
        <p:txBody>
          <a:bodyPr>
            <a:normAutofit/>
          </a:bodyPr>
          <a:lstStyle/>
          <a:p>
            <a:pPr algn="ctr" eaLnBrk="1" hangingPunct="1">
              <a:lnSpc>
                <a:spcPct val="90000"/>
              </a:lnSpc>
            </a:pPr>
            <a:r>
              <a:rPr lang="en-US" altLang="en-US" sz="4000" b="1" dirty="0">
                <a:solidFill>
                  <a:schemeClr val="bg1"/>
                </a:solidFill>
              </a:rPr>
              <a:t> The Epistle of Jude</a:t>
            </a:r>
            <a:br>
              <a:rPr lang="en-US" altLang="en-US" sz="4000" b="1" dirty="0">
                <a:solidFill>
                  <a:schemeClr val="bg1"/>
                </a:solidFill>
              </a:rPr>
            </a:br>
            <a:r>
              <a:rPr lang="en-US" altLang="en-US" sz="4000" i="1" dirty="0">
                <a:solidFill>
                  <a:schemeClr val="bg1"/>
                </a:solidFill>
              </a:rPr>
              <a:t>Introduction and Overview</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2913" y="1400176"/>
            <a:ext cx="11187112" cy="5424486"/>
          </a:xfrm>
        </p:spPr>
        <p:txBody>
          <a:bodyPr anchor="t">
            <a:noAutofit/>
          </a:bodyPr>
          <a:lstStyle/>
          <a:p>
            <a:pPr marL="0" indent="0">
              <a:spcBef>
                <a:spcPts val="300"/>
              </a:spcBef>
              <a:buNone/>
            </a:pPr>
            <a:r>
              <a:rPr lang="en-US" altLang="en-US" sz="3600" b="1" u="sng" dirty="0">
                <a:solidFill>
                  <a:schemeClr val="bg1"/>
                </a:solidFill>
                <a:latin typeface="Calibri" panose="020F0502020204030204" pitchFamily="34" charset="0"/>
                <a:cs typeface="Calibri" panose="020F0502020204030204" pitchFamily="34" charset="0"/>
              </a:rPr>
              <a:t>Authorship</a:t>
            </a:r>
            <a:r>
              <a:rPr lang="en-US" altLang="en-US" sz="4000" b="1" dirty="0">
                <a:solidFill>
                  <a:schemeClr val="bg1"/>
                </a:solidFill>
                <a:latin typeface="Calibri" panose="020F0502020204030204" pitchFamily="34" charset="0"/>
                <a:cs typeface="Calibri" panose="020F0502020204030204" pitchFamily="34" charset="0"/>
              </a:rPr>
              <a:t> </a:t>
            </a:r>
          </a:p>
          <a:p>
            <a:pPr marL="400050" indent="-285750">
              <a:spcBef>
                <a:spcPts val="300"/>
              </a:spcBef>
            </a:pPr>
            <a:r>
              <a:rPr lang="en-US" altLang="en-US" sz="3000" b="1" dirty="0">
                <a:solidFill>
                  <a:schemeClr val="bg1"/>
                </a:solidFill>
                <a:latin typeface="Calibri" panose="020F0502020204030204" pitchFamily="34" charset="0"/>
                <a:cs typeface="Calibri" panose="020F0502020204030204" pitchFamily="34" charset="0"/>
              </a:rPr>
              <a:t>The author is “Jude, a bondservant of Jesus Christ, and brother of James</a:t>
            </a:r>
            <a:r>
              <a:rPr lang="en-US" altLang="en-US" sz="3200" b="1" dirty="0">
                <a:solidFill>
                  <a:schemeClr val="bg1"/>
                </a:solidFill>
                <a:latin typeface="Calibri" panose="020F0502020204030204" pitchFamily="34" charset="0"/>
                <a:cs typeface="Calibri" panose="020F0502020204030204" pitchFamily="34" charset="0"/>
              </a:rPr>
              <a:t>” </a:t>
            </a:r>
          </a:p>
          <a:p>
            <a:pPr marL="742950" lvl="1"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Jude the apostle OR Jude the brother of Jesus* could  fit this description (Matt. 13:55; Luke 6:16; Acts 1:13)</a:t>
            </a:r>
          </a:p>
          <a:p>
            <a:pPr marL="742950" lvl="1"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Jude 17-18 appears to rule out Jude the apostle.</a:t>
            </a:r>
          </a:p>
          <a:p>
            <a:pPr marL="0" indent="0">
              <a:spcBef>
                <a:spcPts val="300"/>
              </a:spcBef>
              <a:buNone/>
            </a:pPr>
            <a:r>
              <a:rPr lang="en-US" altLang="en-US" sz="3600" b="1" u="sng" dirty="0">
                <a:solidFill>
                  <a:schemeClr val="bg1"/>
                </a:solidFill>
                <a:latin typeface="Calibri" panose="020F0502020204030204" pitchFamily="34" charset="0"/>
                <a:cs typeface="Calibri" panose="020F0502020204030204" pitchFamily="34" charset="0"/>
              </a:rPr>
              <a:t>Date</a:t>
            </a:r>
          </a:p>
          <a:p>
            <a:pPr marL="400050" indent="-285750">
              <a:spcBef>
                <a:spcPts val="300"/>
              </a:spcBef>
            </a:pPr>
            <a:r>
              <a:rPr lang="en-US" altLang="en-US" sz="3000" b="1" dirty="0">
                <a:solidFill>
                  <a:schemeClr val="bg1"/>
                </a:solidFill>
                <a:latin typeface="Calibri" panose="020F0502020204030204" pitchFamily="34" charset="0"/>
                <a:cs typeface="Calibri" panose="020F0502020204030204" pitchFamily="34" charset="0"/>
              </a:rPr>
              <a:t>Probably written AFTER Second Peter.</a:t>
            </a:r>
          </a:p>
          <a:p>
            <a:pPr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2nd Peter warns of false teachers in the future tense (2:1-3, 3:3), but Jude says they’ve arrived (4, 12).</a:t>
            </a:r>
          </a:p>
          <a:p>
            <a:pPr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Many scholars believe that Jude was written between 70-90 AD.*</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955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fade">
                                      <p:cBhvr>
                                        <p:cTn id="22" dur="1000"/>
                                        <p:tgtEl>
                                          <p:spTgt spid="4100">
                                            <p:txEl>
                                              <p:pRg st="3" end="3"/>
                                            </p:txEl>
                                          </p:spTgt>
                                        </p:tgtEl>
                                      </p:cBhvr>
                                    </p:animEffect>
                                    <p:anim calcmode="lin" valueType="num">
                                      <p:cBhvr>
                                        <p:cTn id="23"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0">
                                            <p:txEl>
                                              <p:pRg st="6" end="6"/>
                                            </p:txEl>
                                          </p:spTgt>
                                        </p:tgtEl>
                                        <p:attrNameLst>
                                          <p:attrName>style.visibility</p:attrName>
                                        </p:attrNameLst>
                                      </p:cBhvr>
                                      <p:to>
                                        <p:strVal val="visible"/>
                                      </p:to>
                                    </p:set>
                                    <p:animEffect transition="in" filter="fade">
                                      <p:cBhvr>
                                        <p:cTn id="39" dur="1000"/>
                                        <p:tgtEl>
                                          <p:spTgt spid="4100">
                                            <p:txEl>
                                              <p:pRg st="6" end="6"/>
                                            </p:txEl>
                                          </p:spTgt>
                                        </p:tgtEl>
                                      </p:cBhvr>
                                    </p:animEffect>
                                    <p:anim calcmode="lin" valueType="num">
                                      <p:cBhvr>
                                        <p:cTn id="40"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100">
                                            <p:txEl>
                                              <p:pRg st="7" end="7"/>
                                            </p:txEl>
                                          </p:spTgt>
                                        </p:tgtEl>
                                        <p:attrNameLst>
                                          <p:attrName>style.visibility</p:attrName>
                                        </p:attrNameLst>
                                      </p:cBhvr>
                                      <p:to>
                                        <p:strVal val="visible"/>
                                      </p:to>
                                    </p:set>
                                    <p:animEffect transition="in" filter="fade">
                                      <p:cBhvr>
                                        <p:cTn id="44" dur="1000"/>
                                        <p:tgtEl>
                                          <p:spTgt spid="4100">
                                            <p:txEl>
                                              <p:pRg st="7" end="7"/>
                                            </p:txEl>
                                          </p:spTgt>
                                        </p:tgtEl>
                                      </p:cBhvr>
                                    </p:animEffect>
                                    <p:anim calcmode="lin" valueType="num">
                                      <p:cBhvr>
                                        <p:cTn id="45"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352426"/>
            <a:ext cx="9286875" cy="1390649"/>
          </a:xfrm>
        </p:spPr>
        <p:txBody>
          <a:bodyPr>
            <a:normAutofit/>
          </a:bodyPr>
          <a:lstStyle/>
          <a:p>
            <a:pPr algn="ctr" eaLnBrk="1" hangingPunct="1">
              <a:lnSpc>
                <a:spcPct val="90000"/>
              </a:lnSpc>
            </a:pPr>
            <a:r>
              <a:rPr lang="en-US" altLang="en-US" sz="4000" b="1" dirty="0">
                <a:solidFill>
                  <a:schemeClr val="bg1"/>
                </a:solidFill>
              </a:rPr>
              <a:t> The Epistle of Jude</a:t>
            </a:r>
            <a:br>
              <a:rPr lang="en-US" altLang="en-US" sz="4000" b="1" dirty="0">
                <a:solidFill>
                  <a:schemeClr val="bg1"/>
                </a:solidFill>
              </a:rPr>
            </a:br>
            <a:r>
              <a:rPr lang="en-US" altLang="en-US" sz="4000" i="1" dirty="0">
                <a:solidFill>
                  <a:schemeClr val="bg1"/>
                </a:solidFill>
              </a:rPr>
              <a:t>Introduction and Overview</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2913" y="1743075"/>
            <a:ext cx="11187112" cy="5081586"/>
          </a:xfrm>
        </p:spPr>
        <p:txBody>
          <a:bodyPr anchor="t">
            <a:noAutofit/>
          </a:bodyPr>
          <a:lstStyle/>
          <a:p>
            <a:pPr marL="0" indent="0">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Theme: “Contend earnestly for the faith which was once for all delivered to the saints.”</a:t>
            </a:r>
          </a:p>
          <a:p>
            <a:pPr>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threat to the faith is that “certain ungodly men have crept in unnoticed” and imperil us. </a:t>
            </a:r>
          </a:p>
          <a:p>
            <a:pPr marL="457200" lvl="1">
              <a:spcBef>
                <a:spcPts val="300"/>
              </a:spcBef>
            </a:pPr>
            <a:r>
              <a:rPr lang="en-US" altLang="en-US" sz="3200" b="1" dirty="0">
                <a:solidFill>
                  <a:srgbClr val="FFFF00"/>
                </a:solidFill>
                <a:latin typeface="Calibri" panose="020F0502020204030204" pitchFamily="34" charset="0"/>
                <a:cs typeface="Calibri" panose="020F0502020204030204" pitchFamily="34" charset="0"/>
              </a:rPr>
              <a:t>Much like 2nd Peter, Jude warns of false teachers and promises their destruction. </a:t>
            </a:r>
          </a:p>
          <a:p>
            <a:pPr marL="457200" lvl="1">
              <a:spcBef>
                <a:spcPts val="300"/>
              </a:spcBef>
            </a:pPr>
            <a:r>
              <a:rPr lang="en-US" altLang="en-US" sz="3200" b="1" dirty="0">
                <a:solidFill>
                  <a:srgbClr val="FFFF00"/>
                </a:solidFill>
                <a:latin typeface="Calibri" panose="020F0502020204030204" pitchFamily="34" charset="0"/>
                <a:cs typeface="Calibri" panose="020F0502020204030204" pitchFamily="34" charset="0"/>
              </a:rPr>
              <a:t>Jude also tells his readers to guard their faith and themselves by remembering things they already know (Jude 5, 17).</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60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1000"/>
                                        <p:tgtEl>
                                          <p:spTgt spid="4100">
                                            <p:txEl>
                                              <p:pRg st="2" end="2"/>
                                            </p:txEl>
                                          </p:spTgt>
                                        </p:tgtEl>
                                      </p:cBhvr>
                                    </p:animEffect>
                                    <p:anim calcmode="lin" valueType="num">
                                      <p:cBhvr>
                                        <p:cTn id="13"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xEl>
                                              <p:pRg st="3" end="3"/>
                                            </p:txEl>
                                          </p:spTgt>
                                        </p:tgtEl>
                                        <p:attrNameLst>
                                          <p:attrName>style.visibility</p:attrName>
                                        </p:attrNameLst>
                                      </p:cBhvr>
                                      <p:to>
                                        <p:strVal val="visible"/>
                                      </p:to>
                                    </p:set>
                                    <p:animEffect transition="in" filter="fade">
                                      <p:cBhvr>
                                        <p:cTn id="17" dur="1000"/>
                                        <p:tgtEl>
                                          <p:spTgt spid="4100">
                                            <p:txEl>
                                              <p:pRg st="3" end="3"/>
                                            </p:txEl>
                                          </p:spTgt>
                                        </p:tgtEl>
                                      </p:cBhvr>
                                    </p:animEffect>
                                    <p:anim calcmode="lin" valueType="num">
                                      <p:cBhvr>
                                        <p:cTn id="18"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152401"/>
            <a:ext cx="9286875" cy="1142999"/>
          </a:xfrm>
        </p:spPr>
        <p:txBody>
          <a:bodyPr>
            <a:normAutofit fontScale="90000"/>
          </a:bodyPr>
          <a:lstStyle/>
          <a:p>
            <a:pPr algn="ctr" eaLnBrk="1" hangingPunct="1">
              <a:lnSpc>
                <a:spcPct val="90000"/>
              </a:lnSpc>
            </a:pPr>
            <a:r>
              <a:rPr lang="en-US" altLang="en-US" b="1" dirty="0">
                <a:solidFill>
                  <a:schemeClr val="bg1"/>
                </a:solidFill>
              </a:rPr>
              <a:t> The Epistle of Jude</a:t>
            </a:r>
            <a:br>
              <a:rPr lang="en-US" altLang="en-US" sz="4000" b="1" dirty="0">
                <a:solidFill>
                  <a:schemeClr val="bg1"/>
                </a:solidFill>
              </a:rPr>
            </a:br>
            <a:r>
              <a:rPr lang="en-US" altLang="en-US" sz="4000" b="1" i="1" dirty="0">
                <a:solidFill>
                  <a:schemeClr val="bg1"/>
                </a:solidFill>
              </a:rPr>
              <a:t>Contend Earnestly for the Faith!</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2913" y="1295400"/>
            <a:ext cx="11187112" cy="5529261"/>
          </a:xfrm>
        </p:spPr>
        <p:txBody>
          <a:bodyPr anchor="t">
            <a:noAutofit/>
          </a:bodyPr>
          <a:lstStyle/>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The Reason we must contend : “Ungodly men have crept in”</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Their Destruction is Certain (5-7)</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Disrespect Authority (8-10)</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Their Direction follows Cain, Balaam, and Korah (11)</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Their Depravity (12-13)</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Their Destiny is Determined (14-15)</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They Deceive with Flattery (16)</a:t>
            </a:r>
          </a:p>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The Way we must contend: Remember, Renovate, Rescue!</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Remember the words of the apostles (17-19)</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Renovate &amp; preserve ourselves spiritually (20-21)</a:t>
            </a:r>
          </a:p>
          <a:p>
            <a:pPr marL="57150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Rescue the perishing (22-23)</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267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fade">
                                      <p:cBhvr>
                                        <p:cTn id="22" dur="1000"/>
                                        <p:tgtEl>
                                          <p:spTgt spid="4100">
                                            <p:txEl>
                                              <p:pRg st="3" end="3"/>
                                            </p:txEl>
                                          </p:spTgt>
                                        </p:tgtEl>
                                      </p:cBhvr>
                                    </p:animEffect>
                                    <p:anim calcmode="lin" valueType="num">
                                      <p:cBhvr>
                                        <p:cTn id="23"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fade">
                                      <p:cBhvr>
                                        <p:cTn id="27" dur="1000"/>
                                        <p:tgtEl>
                                          <p:spTgt spid="4100">
                                            <p:txEl>
                                              <p:pRg st="4" end="4"/>
                                            </p:txEl>
                                          </p:spTgt>
                                        </p:tgtEl>
                                      </p:cBhvr>
                                    </p:animEffect>
                                    <p:anim calcmode="lin" valueType="num">
                                      <p:cBhvr>
                                        <p:cTn id="28"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00">
                                            <p:txEl>
                                              <p:pRg st="5" end="5"/>
                                            </p:txEl>
                                          </p:spTgt>
                                        </p:tgtEl>
                                        <p:attrNameLst>
                                          <p:attrName>style.visibility</p:attrName>
                                        </p:attrNameLst>
                                      </p:cBhvr>
                                      <p:to>
                                        <p:strVal val="visible"/>
                                      </p:to>
                                    </p:set>
                                    <p:animEffect transition="in" filter="fade">
                                      <p:cBhvr>
                                        <p:cTn id="32" dur="1000"/>
                                        <p:tgtEl>
                                          <p:spTgt spid="4100">
                                            <p:txEl>
                                              <p:pRg st="5" end="5"/>
                                            </p:txEl>
                                          </p:spTgt>
                                        </p:tgtEl>
                                      </p:cBhvr>
                                    </p:animEffect>
                                    <p:anim calcmode="lin" valueType="num">
                                      <p:cBhvr>
                                        <p:cTn id="33"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100">
                                            <p:txEl>
                                              <p:pRg st="6" end="6"/>
                                            </p:txEl>
                                          </p:spTgt>
                                        </p:tgtEl>
                                        <p:attrNameLst>
                                          <p:attrName>style.visibility</p:attrName>
                                        </p:attrNameLst>
                                      </p:cBhvr>
                                      <p:to>
                                        <p:strVal val="visible"/>
                                      </p:to>
                                    </p:set>
                                    <p:animEffect transition="in" filter="fade">
                                      <p:cBhvr>
                                        <p:cTn id="37" dur="1000"/>
                                        <p:tgtEl>
                                          <p:spTgt spid="4100">
                                            <p:txEl>
                                              <p:pRg st="6" end="6"/>
                                            </p:txEl>
                                          </p:spTgt>
                                        </p:tgtEl>
                                      </p:cBhvr>
                                    </p:animEffect>
                                    <p:anim calcmode="lin" valueType="num">
                                      <p:cBhvr>
                                        <p:cTn id="38"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100">
                                            <p:txEl>
                                              <p:pRg st="7" end="7"/>
                                            </p:txEl>
                                          </p:spTgt>
                                        </p:tgtEl>
                                        <p:attrNameLst>
                                          <p:attrName>style.visibility</p:attrName>
                                        </p:attrNameLst>
                                      </p:cBhvr>
                                      <p:to>
                                        <p:strVal val="visible"/>
                                      </p:to>
                                    </p:set>
                                    <p:animEffect transition="in" filter="fade">
                                      <p:cBhvr>
                                        <p:cTn id="44" dur="1000"/>
                                        <p:tgtEl>
                                          <p:spTgt spid="4100">
                                            <p:txEl>
                                              <p:pRg st="7" end="7"/>
                                            </p:txEl>
                                          </p:spTgt>
                                        </p:tgtEl>
                                      </p:cBhvr>
                                    </p:animEffect>
                                    <p:anim calcmode="lin" valueType="num">
                                      <p:cBhvr>
                                        <p:cTn id="45"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100">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100">
                                            <p:txEl>
                                              <p:pRg st="8" end="8"/>
                                            </p:txEl>
                                          </p:spTgt>
                                        </p:tgtEl>
                                        <p:attrNameLst>
                                          <p:attrName>style.visibility</p:attrName>
                                        </p:attrNameLst>
                                      </p:cBhvr>
                                      <p:to>
                                        <p:strVal val="visible"/>
                                      </p:to>
                                    </p:set>
                                    <p:animEffect transition="in" filter="fade">
                                      <p:cBhvr>
                                        <p:cTn id="49" dur="1000"/>
                                        <p:tgtEl>
                                          <p:spTgt spid="4100">
                                            <p:txEl>
                                              <p:pRg st="8" end="8"/>
                                            </p:txEl>
                                          </p:spTgt>
                                        </p:tgtEl>
                                      </p:cBhvr>
                                    </p:animEffect>
                                    <p:anim calcmode="lin" valueType="num">
                                      <p:cBhvr>
                                        <p:cTn id="50"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100">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100">
                                            <p:txEl>
                                              <p:pRg st="9" end="9"/>
                                            </p:txEl>
                                          </p:spTgt>
                                        </p:tgtEl>
                                        <p:attrNameLst>
                                          <p:attrName>style.visibility</p:attrName>
                                        </p:attrNameLst>
                                      </p:cBhvr>
                                      <p:to>
                                        <p:strVal val="visible"/>
                                      </p:to>
                                    </p:set>
                                    <p:animEffect transition="in" filter="fade">
                                      <p:cBhvr>
                                        <p:cTn id="54" dur="1000"/>
                                        <p:tgtEl>
                                          <p:spTgt spid="4100">
                                            <p:txEl>
                                              <p:pRg st="9" end="9"/>
                                            </p:txEl>
                                          </p:spTgt>
                                        </p:tgtEl>
                                      </p:cBhvr>
                                    </p:animEffect>
                                    <p:anim calcmode="lin" valueType="num">
                                      <p:cBhvr>
                                        <p:cTn id="55" dur="1000" fill="hold"/>
                                        <p:tgtEl>
                                          <p:spTgt spid="4100">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4100">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100">
                                            <p:txEl>
                                              <p:pRg st="10" end="10"/>
                                            </p:txEl>
                                          </p:spTgt>
                                        </p:tgtEl>
                                        <p:attrNameLst>
                                          <p:attrName>style.visibility</p:attrName>
                                        </p:attrNameLst>
                                      </p:cBhvr>
                                      <p:to>
                                        <p:strVal val="visible"/>
                                      </p:to>
                                    </p:set>
                                    <p:animEffect transition="in" filter="fade">
                                      <p:cBhvr>
                                        <p:cTn id="59" dur="1000"/>
                                        <p:tgtEl>
                                          <p:spTgt spid="4100">
                                            <p:txEl>
                                              <p:pRg st="10" end="10"/>
                                            </p:txEl>
                                          </p:spTgt>
                                        </p:tgtEl>
                                      </p:cBhvr>
                                    </p:animEffect>
                                    <p:anim calcmode="lin" valueType="num">
                                      <p:cBhvr>
                                        <p:cTn id="60" dur="1000" fill="hold"/>
                                        <p:tgtEl>
                                          <p:spTgt spid="4100">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410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152401"/>
            <a:ext cx="9286875" cy="1490662"/>
          </a:xfrm>
        </p:spPr>
        <p:txBody>
          <a:bodyPr>
            <a:normAutofit/>
          </a:bodyPr>
          <a:lstStyle/>
          <a:p>
            <a:pPr algn="ctr" eaLnBrk="1" hangingPunct="1">
              <a:lnSpc>
                <a:spcPct val="90000"/>
              </a:lnSpc>
            </a:pPr>
            <a:r>
              <a:rPr lang="en-US" altLang="en-US" b="1" dirty="0">
                <a:solidFill>
                  <a:schemeClr val="bg1"/>
                </a:solidFill>
              </a:rPr>
              <a:t> The Epistle of Jude</a:t>
            </a:r>
            <a:br>
              <a:rPr lang="en-US" altLang="en-US" sz="4000" b="1" dirty="0">
                <a:solidFill>
                  <a:schemeClr val="bg1"/>
                </a:solidFill>
              </a:rPr>
            </a:br>
            <a:r>
              <a:rPr lang="en-US" altLang="en-US" sz="4000" b="1" i="1" dirty="0">
                <a:solidFill>
                  <a:schemeClr val="bg1"/>
                </a:solidFill>
              </a:rPr>
              <a:t>Contend Earnestly for the Faith!</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2913" y="1643063"/>
            <a:ext cx="11187112" cy="5181598"/>
          </a:xfrm>
        </p:spPr>
        <p:txBody>
          <a:bodyPr anchor="t">
            <a:noAutofit/>
          </a:bodyPr>
          <a:lstStyle/>
          <a:p>
            <a:pPr marL="0" indent="0">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False Teachers – the reason we must contend (v. 4)</a:t>
            </a:r>
          </a:p>
          <a:p>
            <a:pPr marL="514350" indent="-40005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Certain men crept in unnoticed (2 Peter 2:1; Gal. 2:4).</a:t>
            </a:r>
          </a:p>
          <a:p>
            <a:pPr marL="800100" lvl="1" indent="-34290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They were marked out for destruction long ago.</a:t>
            </a:r>
          </a:p>
          <a:p>
            <a:pPr marL="800100" lvl="1" indent="-34290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They turn the grace of God into lewdness (2 Peter 2:18-19; Romans 6:1).</a:t>
            </a:r>
          </a:p>
          <a:p>
            <a:pPr marL="800100" lvl="1" indent="-34290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They “deny the only Lord God and our Lord Jesus Christ.”</a:t>
            </a:r>
          </a:p>
          <a:p>
            <a:pPr marL="800100" lvl="1" indent="-342900">
              <a:spcBef>
                <a:spcPts val="300"/>
              </a:spcBef>
            </a:pPr>
            <a:r>
              <a:rPr lang="en-US" altLang="en-US" sz="3000" b="1" i="1" dirty="0">
                <a:solidFill>
                  <a:srgbClr val="FFFF00"/>
                </a:solidFill>
                <a:latin typeface="Calibri" panose="020F0502020204030204" pitchFamily="34" charset="0"/>
                <a:cs typeface="Calibri" panose="020F0502020204030204" pitchFamily="34" charset="0"/>
              </a:rPr>
              <a:t>They may profess to know God, but they reject the Lordship of the Father and the Son (Titus 1:16; Luke 6:46).</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512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452562" y="152401"/>
            <a:ext cx="9286875" cy="1490662"/>
          </a:xfrm>
        </p:spPr>
        <p:txBody>
          <a:bodyPr>
            <a:normAutofit/>
          </a:bodyPr>
          <a:lstStyle/>
          <a:p>
            <a:pPr algn="ctr" eaLnBrk="1" hangingPunct="1">
              <a:lnSpc>
                <a:spcPct val="90000"/>
              </a:lnSpc>
            </a:pPr>
            <a:r>
              <a:rPr lang="en-US" altLang="en-US" b="1" dirty="0">
                <a:solidFill>
                  <a:schemeClr val="bg1"/>
                </a:solidFill>
              </a:rPr>
              <a:t> The Epistle of Jude</a:t>
            </a:r>
            <a:br>
              <a:rPr lang="en-US" altLang="en-US" sz="4000" b="1" dirty="0">
                <a:solidFill>
                  <a:schemeClr val="bg1"/>
                </a:solidFill>
              </a:rPr>
            </a:br>
            <a:r>
              <a:rPr lang="en-US" altLang="en-US" sz="4000" b="1" i="1" dirty="0">
                <a:solidFill>
                  <a:schemeClr val="bg1"/>
                </a:solidFill>
              </a:rPr>
              <a:t>Contend Earnestly for the Faith!</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2913" y="1643063"/>
            <a:ext cx="11187112" cy="5181598"/>
          </a:xfrm>
        </p:spPr>
        <p:txBody>
          <a:bodyPr anchor="t">
            <a:noAutofit/>
          </a:bodyPr>
          <a:lstStyle/>
          <a:p>
            <a:pPr marL="0" indent="0">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Punishment of the Ungodly (vs. 5-7, 3 examples*)</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Lord, having saved Israel from Egypt, destroyed those who refused to believe (v. 5; 1 Cor. 10:1-10).</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Lord chained </a:t>
            </a:r>
            <a:r>
              <a:rPr lang="en-US" altLang="en-US" sz="32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angels</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 who did not keep their domain to hold them for the judgment day ( v. 6; 2 Peter 2:4).</a:t>
            </a:r>
          </a:p>
          <a:p>
            <a:pPr marL="514350" indent="-34290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Lord destroyed </a:t>
            </a:r>
            <a:r>
              <a:rPr lang="en-US" altLang="en-US" sz="32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Sodom and Gomorrah </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because of their sexual immorality (v.7; 2 Peter 2:6).</a:t>
            </a:r>
          </a:p>
          <a:p>
            <a:pPr marL="171450" indent="0" algn="ctr">
              <a:spcBef>
                <a:spcPts val="300"/>
              </a:spcBef>
              <a:buNone/>
            </a:pPr>
            <a:r>
              <a:rPr lang="en-US" altLang="en-US" sz="3200" b="1" i="1" dirty="0">
                <a:solidFill>
                  <a:srgbClr val="FFFF00"/>
                </a:solidFill>
                <a:latin typeface="Calibri" panose="020F0502020204030204" pitchFamily="34" charset="0"/>
                <a:cs typeface="Calibri" panose="020F0502020204030204" pitchFamily="34" charset="0"/>
              </a:rPr>
              <a:t>The lesson from these examples is that the Lord punishes the unbelieving, the disobedient, and the wicked, AND He will surely punish the false teachers Jude describes.</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75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Effect transition="in" filter="fade">
                                      <p:cBhvr>
                                        <p:cTn id="21" dur="1000"/>
                                        <p:tgtEl>
                                          <p:spTgt spid="4100">
                                            <p:txEl>
                                              <p:pRg st="2" end="2"/>
                                            </p:txEl>
                                          </p:spTgt>
                                        </p:tgtEl>
                                      </p:cBhvr>
                                    </p:animEffect>
                                    <p:anim calcmode="lin" valueType="num">
                                      <p:cBhvr>
                                        <p:cTn id="22"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00">
                                            <p:txEl>
                                              <p:pRg st="3" end="3"/>
                                            </p:txEl>
                                          </p:spTgt>
                                        </p:tgtEl>
                                        <p:attrNameLst>
                                          <p:attrName>style.visibility</p:attrName>
                                        </p:attrNameLst>
                                      </p:cBhvr>
                                      <p:to>
                                        <p:strVal val="visible"/>
                                      </p:to>
                                    </p:set>
                                    <p:animEffect transition="in" filter="fade">
                                      <p:cBhvr>
                                        <p:cTn id="28" dur="1000"/>
                                        <p:tgtEl>
                                          <p:spTgt spid="4100">
                                            <p:txEl>
                                              <p:pRg st="3" end="3"/>
                                            </p:txEl>
                                          </p:spTgt>
                                        </p:tgtEl>
                                      </p:cBhvr>
                                    </p:animEffect>
                                    <p:anim calcmode="lin" valueType="num">
                                      <p:cBhvr>
                                        <p:cTn id="29"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00">
                                            <p:txEl>
                                              <p:pRg st="4" end="4"/>
                                            </p:txEl>
                                          </p:spTgt>
                                        </p:tgtEl>
                                        <p:attrNameLst>
                                          <p:attrName>style.visibility</p:attrName>
                                        </p:attrNameLst>
                                      </p:cBhvr>
                                      <p:to>
                                        <p:strVal val="visible"/>
                                      </p:to>
                                    </p:set>
                                    <p:animEffect transition="in" filter="fade">
                                      <p:cBhvr>
                                        <p:cTn id="35" dur="1000"/>
                                        <p:tgtEl>
                                          <p:spTgt spid="4100">
                                            <p:txEl>
                                              <p:pRg st="4" end="4"/>
                                            </p:txEl>
                                          </p:spTgt>
                                        </p:tgtEl>
                                      </p:cBhvr>
                                    </p:animEffect>
                                    <p:anim calcmode="lin" valueType="num">
                                      <p:cBhvr>
                                        <p:cTn id="36"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24954</TotalTime>
  <Words>3005</Words>
  <Application>Microsoft Office PowerPoint</Application>
  <PresentationFormat>Widescreen</PresentationFormat>
  <Paragraphs>186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Constantia</vt:lpstr>
      <vt:lpstr>Franklin Gothic Book</vt:lpstr>
      <vt:lpstr>Times New Roman</vt:lpstr>
      <vt:lpstr>Office Theme</vt:lpstr>
      <vt:lpstr>Studies in the Epistles</vt:lpstr>
      <vt:lpstr>Theme &amp; Purpose of 2nd Peter</vt:lpstr>
      <vt:lpstr>The Danger of False Prophets (2 Peter 2:1-3)</vt:lpstr>
      <vt:lpstr>The Danger of False Prophets (2 Peter 2:4-9)</vt:lpstr>
      <vt:lpstr> The Epistle of Jude Introduction and Overview</vt:lpstr>
      <vt:lpstr> The Epistle of Jude Introduction and Overview</vt:lpstr>
      <vt:lpstr> The Epistle of Jude Contend Earnestly for the Faith!</vt:lpstr>
      <vt:lpstr> The Epistle of Jude Contend Earnestly for the Faith!</vt:lpstr>
      <vt:lpstr> The Epistle of Jude Contend Earnestly for the Faith!</vt:lpstr>
      <vt:lpstr>The Character of False Teachers (2 Peter 2:10-22)</vt:lpstr>
      <vt:lpstr> The Epistle of Jude Contend Earnestly for the Faith!</vt:lpstr>
      <vt:lpstr> The Epistle of Jude Contend Earnestly for the Faith!</vt:lpstr>
      <vt:lpstr> The Epistle of Jude Contend Earnestly for the Faith!</vt:lpstr>
      <vt:lpstr>Judgment is Coming! (2 Peter 3:1-13)</vt:lpstr>
      <vt:lpstr>Judgment is Coming! (2 Peter 3:1-13)</vt:lpstr>
      <vt:lpstr>Looking forward to These Things (2 Peter 3:14-18)</vt:lpstr>
      <vt:lpstr> The Epistle of Jude Contend Earnestly for the Faith!</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606</cp:revision>
  <cp:lastPrinted>2022-06-17T15:25:06Z</cp:lastPrinted>
  <dcterms:created xsi:type="dcterms:W3CDTF">2021-08-25T18:02:30Z</dcterms:created>
  <dcterms:modified xsi:type="dcterms:W3CDTF">2022-06-17T15:25:22Z</dcterms:modified>
</cp:coreProperties>
</file>