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561" r:id="rId3"/>
    <p:sldId id="597" r:id="rId4"/>
    <p:sldId id="582" r:id="rId5"/>
    <p:sldId id="598" r:id="rId6"/>
    <p:sldId id="599" r:id="rId7"/>
    <p:sldId id="600" r:id="rId8"/>
    <p:sldId id="601" r:id="rId9"/>
    <p:sldId id="602" r:id="rId10"/>
    <p:sldId id="603" r:id="rId11"/>
    <p:sldId id="604" r:id="rId12"/>
    <p:sldId id="605" r:id="rId13"/>
    <p:sldId id="266" r:id="rId14"/>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09904-F99E-4F38-9B1E-2F842C7E1B9D}" v="11" dt="2022-06-22T20:18:33.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82" d="100"/>
          <a:sy n="82" d="100"/>
        </p:scale>
        <p:origin x="17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side Enlightener" userId="0b5ab2a7d983950f" providerId="LiveId" clId="{61109904-F99E-4F38-9B1E-2F842C7E1B9D}"/>
    <pc:docChg chg="modSld">
      <pc:chgData name="Eastside Enlightener" userId="0b5ab2a7d983950f" providerId="LiveId" clId="{61109904-F99E-4F38-9B1E-2F842C7E1B9D}" dt="2022-06-22T20:18:33.094" v="10" actId="20577"/>
      <pc:docMkLst>
        <pc:docMk/>
      </pc:docMkLst>
      <pc:sldChg chg="modSp">
        <pc:chgData name="Eastside Enlightener" userId="0b5ab2a7d983950f" providerId="LiveId" clId="{61109904-F99E-4F38-9B1E-2F842C7E1B9D}" dt="2022-06-22T20:18:33.094" v="10" actId="20577"/>
        <pc:sldMkLst>
          <pc:docMk/>
          <pc:sldMk cId="871565711" sldId="604"/>
        </pc:sldMkLst>
        <pc:spChg chg="mod">
          <ac:chgData name="Eastside Enlightener" userId="0b5ab2a7d983950f" providerId="LiveId" clId="{61109904-F99E-4F38-9B1E-2F842C7E1B9D}" dt="2022-06-22T20:18:33.094" v="10" actId="20577"/>
          <ac:spMkLst>
            <pc:docMk/>
            <pc:sldMk cId="871565711" sldId="604"/>
            <ac:spMk id="4100" creationId="{23A39FB9-5323-4095-99A7-A61EA3DF7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6/22/2022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James 1:14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each one is tempted when he is drawn away by his own desires and enticed.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3:6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when the woman saw that the tree was good for food, that it was pleasant to the eyes, and a tree desirable to make one wise, she took of its fruit and ate. She also gave to her husband with her, and he 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24:35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Heaven and earth will pass away, but My words will by no means pass away.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1:23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having been born again, not of corruptible seed but incorruptible, through the word of God which lives and abides forever,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Peter 1:25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THE WORD OF THE LORD ENDURES FOREVER." Now this is the word which by the gospel was preached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44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Barnes notes: “It is the last time - The closing period or dispensation; that dispensation in which the affairs of the world are ultimately to be wound up. The apostle does not, however, say that the end of the world would soon occur, nor does he intimate how long this dispensation would be. That period might continue through many ages or centuries, and still be the last dispensation, or that in which the affairs of the world would be finally closed. See the Isa_2:2 note; Act_2:17 note; Heb_1:2… Some have supposed that the “last time” here refers to the destruction of Jerusalem, and the end of the Jewish economy; but the more natural interpretation is to refer it to the last dispensation of the world, and to suppose that the apostle meant to say that there were clear evidences that that period had arrived.”</a:t>
            </a:r>
          </a:p>
          <a:p>
            <a:r>
              <a:rPr lang="en-US" dirty="0"/>
              <a:t>In </a:t>
            </a:r>
            <a:r>
              <a:rPr lang="en-US" b="1" dirty="0"/>
              <a:t>2 Timothy 3:1-7</a:t>
            </a:r>
            <a:r>
              <a:rPr lang="en-US" dirty="0"/>
              <a:t>, esp. note “last days” and “always learning but never able to come to the knowledge of the truth.”</a:t>
            </a:r>
          </a:p>
          <a:p>
            <a:r>
              <a:rPr lang="en-US" b="1" dirty="0"/>
              <a:t>Acts 20:29-30  </a:t>
            </a:r>
            <a:r>
              <a:rPr lang="en-US" b="0" dirty="0"/>
              <a:t>For I know this, that after my departure savage wolves will come in among you, not sparing the flock.  (30)  Also from among yourselves men will rise up, speaking perverse things, to draw away the disciples after themselves.</a:t>
            </a:r>
          </a:p>
          <a:p>
            <a:endParaRPr lang="en-US" b="1" dirty="0"/>
          </a:p>
          <a:p>
            <a:r>
              <a:rPr lang="en-US" b="1" dirty="0"/>
              <a:t>John 17:8  </a:t>
            </a:r>
            <a:r>
              <a:rPr lang="en-US" dirty="0"/>
              <a:t>For I have given to them the words which You have given Me; and they have received them, and have known surely that I came forth from You; and they have believed that You sent Me.</a:t>
            </a:r>
          </a:p>
          <a:p>
            <a:r>
              <a:rPr lang="en-US" b="1" dirty="0"/>
              <a:t>John 17:17-18  </a:t>
            </a:r>
            <a:r>
              <a:rPr lang="en-US" dirty="0"/>
              <a:t>Sanctify them by Your truth. Your word is truth.  (18)  As You sent Me into the world, I also have sent them into the world.</a:t>
            </a:r>
          </a:p>
          <a:p>
            <a:r>
              <a:rPr lang="en-US" b="1" dirty="0"/>
              <a:t>John 16:13  </a:t>
            </a:r>
            <a:r>
              <a:rPr lang="en-US" dirty="0"/>
              <a:t>However, when He, the Spirit of truth, has come, He will guide you into all truth; for He will not speak on His own authority, but whatever He hears He will speak; and He will tell you things to come.</a:t>
            </a:r>
          </a:p>
          <a:p>
            <a:r>
              <a:rPr lang="en-US" b="1" dirty="0"/>
              <a:t>1 Corinthians 2:12-13  </a:t>
            </a:r>
            <a:r>
              <a:rPr lang="en-US" dirty="0"/>
              <a:t>Now we have received, not the spirit of the world, but the Spirit who is from God, that we might know the things that have been freely given to us by God.  (13)  These things we also speak, not in words which man's wisdom teaches but which the Holy Spirit teaches, comparing spiritual things with spiritual.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45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6:45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written in the prophets, 'AND THEY SHALL ALL BE TAUGHT BY GOD.' Therefore everyone who has heard and learned from the Father comes to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8:10-11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this is the covenant that I will make with the house of Israel after those days, says the Lord: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will put my laws in their mind and write them on their hearts; and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will be their Tod, and they shall be my people.  (11)  none of them shall teach his neighbor, and none his brother, saying, 'know the Lord,' for all shall know me, from the least of them to the greatest of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Matthew 12:48-50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He answered and said to the one who told Him, "Who is My mother and who are My brothers?"  (49)  And He stretched out His hand toward His disciples and said, "Here are My mother and My brothers!  (50)  For whoever does the will of My Father in heaven is My brother and sister and mother."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85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8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5593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19:35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he who has seen has testified, and his testimony is true; and he knows that he is telling the truth, so that you may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5:21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as the Father raises the dead and gives life to them, even so the Son gives life to whom He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6:47-48</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Most assuredly, I say to you, he who believes in Me has everlasting life.  (48)  I am the bread of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11:25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Jesus said to her, "I am the resurrection and the life. He who believes in Me, though he may die, he shall live.</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14:15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love Me, keep My commandments.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14:21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 who has My commandments and keeps them, it is he who loves Me. And he who loves Me will be loved by My Father, and I will love him and manifest Myself to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14:23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Jesus answered and said to him, "If anyone loves Me, he will keep My word; and My Father will love him, and We will come to him and make Our home with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keep My commandments, you will abide in My love, just as I have kept My Father's commandments and abide in His love.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13:34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new commandment I give to you, that you love one another; as I have loved you, that you also love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My commandment, that you love one another as I have loved you.</a:t>
            </a:r>
          </a:p>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376537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10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24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PARALLEL between the introductions of John and 1 John are intentional and instructive.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John seems to be emphasizing the Word as the person of Christ whereas 1 John is focusing on the life-giving, life changing message of Christ, and the beginning of that message being declared (1 John 2:7, 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God is faithful, by whom you were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called into the fellowship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of His Son, Jesus Christ our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Thessalonians 2:13-14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we are bound to give thanks to God always for you, brethren beloved by the Lord, because God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from the beginning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chose you for salvation through sanctification by the Spirit and belief in the truth,  (14)  to which 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called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 by our gospel, for the obtaining of the glory of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17:5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now, O Father, glorify Me together with Yourself, with the glory which I had with You before the world was.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1:17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He is before all things, and in Him all things consist.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“Seen” is from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ὁράω</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 to see with the eyes 2) to see with the mind, to perceive, know 3) to see, i.e. become acquainted with by experience, to experience (Thayer)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“Looked upon” is from </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θεάομαι</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1) to behold, look upon, view attentively, contemplate (often used of public shows) 1a) of important persons that are looked on with admiration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to view, take a view of 2a) in the sense of visiting, meeting with a person (Thayer)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Handled is the same word Luke uses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psēlaphao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Luke 24:39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Behold My hands and My feet, that it is I Myself. Handle Me and see, for a spirit does not have flesh and bones as you see I 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things I have spoken to you, that My joy may remain in you, and that your joy may be full.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43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James 5:16  </a:t>
            </a:r>
            <a:r>
              <a:rPr lang="en-US" dirty="0"/>
              <a:t>Confess your trespasses to one another, and pray for one another, that you may be healed. The effective, fervent prayer of a righteous man avails much.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8:22  </a:t>
            </a:r>
            <a:r>
              <a:rPr lang="en-US" dirty="0"/>
              <a:t>Repent therefore of this your wickedness, and pray God if perhaps the thought of your heart may be forgiven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difference between confessing sins, confessing that we have sins, and confessing that we are sinful?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Psalms 103:12  </a:t>
            </a:r>
            <a:r>
              <a:rPr lang="en-US" dirty="0"/>
              <a:t>As far as the east is from the west, So far has He removed our transgressions from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1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Job 9:32-33  </a:t>
            </a:r>
            <a:r>
              <a:rPr lang="en-US" dirty="0"/>
              <a:t>"For He is not a man, as I am, That I may answer Him, And that we should go to court together.  (33)  Nor is there any mediator between us, Who may lay his hand on us both.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PROPITIATION: “The proper meaning of the word is that of reconciling, appeasing, turning away anger, rendering propitious or favorable. The idea is, that there is anger or wrath, or that something has been done to offend, and that it is needful to turn away that wrath, or to appease.” – Albert Barnes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Leviticus 17:11  </a:t>
            </a:r>
            <a:r>
              <a:rPr lang="en-US" dirty="0"/>
              <a:t>For the life of the flesh is in the blood, and I have given it to you upon the altar to make atonement for your souls; for it is the blood that makes atonement for the soul.'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Psalms 65:3  </a:t>
            </a:r>
            <a:r>
              <a:rPr lang="en-US" dirty="0"/>
              <a:t>Iniquities prevail against me; As for our transgressions, You will provide atonement for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Psalms 79:9  </a:t>
            </a:r>
            <a:r>
              <a:rPr lang="en-US" dirty="0"/>
              <a:t>Help us, O God of our salvation, For the glory of Your name; And deliver us, and provide atonement for our sins, For Your name's sake!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Ezekiel 16:62-63  </a:t>
            </a:r>
            <a:r>
              <a:rPr lang="en-US" dirty="0"/>
              <a:t>And I will establish My covenant with you. Then you shall know that I am the LORD,  (63)  that you may remember and be ashamed, and never open your mouth anymore because of your shame, when I provide you an atonement for all you have done," says the Lord GOD.'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3:25-26  </a:t>
            </a:r>
            <a:r>
              <a:rPr lang="en-US" dirty="0"/>
              <a:t>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6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50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6/22/2022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6/22/2022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12: First John 1 &amp; 2</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152401"/>
            <a:ext cx="11477624" cy="1142999"/>
          </a:xfrm>
        </p:spPr>
        <p:txBody>
          <a:bodyPr>
            <a:normAutofit/>
          </a:bodyPr>
          <a:lstStyle/>
          <a:p>
            <a:pPr eaLnBrk="1" hangingPunct="1">
              <a:lnSpc>
                <a:spcPct val="90000"/>
              </a:lnSpc>
            </a:pPr>
            <a:r>
              <a:rPr lang="en-US" altLang="en-US" sz="4000" b="1" dirty="0">
                <a:solidFill>
                  <a:schemeClr val="bg1"/>
                </a:solidFill>
              </a:rPr>
              <a:t>Love will Keep us in the Light </a:t>
            </a:r>
            <a:r>
              <a:rPr lang="en-US" altLang="en-US" sz="3600" i="1" dirty="0">
                <a:solidFill>
                  <a:schemeClr val="bg1"/>
                </a:solidFill>
              </a:rPr>
              <a:t>(1 John 2:7-17)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114426"/>
            <a:ext cx="11834812" cy="5743574"/>
          </a:xfrm>
        </p:spPr>
        <p:txBody>
          <a:bodyPr anchor="t">
            <a:noAutofit/>
          </a:bodyPr>
          <a:lstStyle/>
          <a:p>
            <a:pPr marL="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Love the Father, not the World (2:15).</a:t>
            </a:r>
            <a:endParaRPr lang="en-US" altLang="en-US" sz="3200" b="1" i="1" dirty="0">
              <a:solidFill>
                <a:schemeClr val="accent4">
                  <a:lumMod val="60000"/>
                  <a:lumOff val="40000"/>
                </a:schemeClr>
              </a:solidFill>
              <a:latin typeface="Calibri" panose="020F0502020204030204" pitchFamily="34" charset="0"/>
              <a:cs typeface="Calibri" panose="020F0502020204030204" pitchFamily="34" charset="0"/>
            </a:endParaRPr>
          </a:p>
          <a:p>
            <a:pPr marL="457200" indent="-342900">
              <a:spcBef>
                <a:spcPts val="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Loving the world and loving the Father are mutually exclusive.</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Whoever keeps God’s word loves God (2:5). </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Whoever loves the world will not keep God’s word. </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The “world” refers to realm of spiritual darkness – this present evil world over which Satan holds sway (compare 1 John 3:1, 13; 4:4-5; 5:4-5, 19 with 2:2; 4:9).</a:t>
            </a:r>
          </a:p>
          <a:p>
            <a:pPr marL="5715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All that is in the world is not of the Father – the lust of the flesh, the lust of the eyes, and pride (2:16-17).</a:t>
            </a:r>
          </a:p>
          <a:p>
            <a:pPr marL="514350" lvl="1" indent="-342900">
              <a:spcBef>
                <a:spcPts val="0"/>
              </a:spcBef>
            </a:pPr>
            <a:r>
              <a:rPr lang="en-US" altLang="en-US" sz="2900" b="1" i="1" dirty="0">
                <a:solidFill>
                  <a:schemeClr val="accent4">
                    <a:lumMod val="60000"/>
                    <a:lumOff val="40000"/>
                  </a:schemeClr>
                </a:solidFill>
                <a:latin typeface="Calibri" panose="020F0502020204030204" pitchFamily="34" charset="0"/>
                <a:cs typeface="Calibri" panose="020F0502020204030204" pitchFamily="34" charset="0"/>
              </a:rPr>
              <a:t>Loving the things of the world leads to sin (James 1:14; Genesis 3:6; Matthew 4:1-11).</a:t>
            </a:r>
          </a:p>
          <a:p>
            <a:pPr marL="514350" lvl="1" indent="-342900">
              <a:spcBef>
                <a:spcPts val="0"/>
              </a:spcBef>
            </a:pPr>
            <a:r>
              <a:rPr lang="en-US" altLang="en-US" sz="2900" b="1" i="1" dirty="0">
                <a:solidFill>
                  <a:schemeClr val="accent4">
                    <a:lumMod val="60000"/>
                    <a:lumOff val="40000"/>
                  </a:schemeClr>
                </a:solidFill>
                <a:latin typeface="Calibri" panose="020F0502020204030204" pitchFamily="34" charset="0"/>
                <a:cs typeface="Calibri" panose="020F0502020204030204" pitchFamily="34" charset="0"/>
              </a:rPr>
              <a:t>The world and its lusts pass away, but the one who does the will of God abides forever (Matthew 24:35; 1 Peter 1:23, 25).</a:t>
            </a:r>
          </a:p>
          <a:p>
            <a:pPr marL="0" indent="0">
              <a:spcBef>
                <a:spcPts val="0"/>
              </a:spcBef>
              <a:buNone/>
            </a:pPr>
            <a:endParaRPr lang="en-US" altLang="en-US" sz="3300" b="1" i="1" dirty="0">
              <a:solidFill>
                <a:schemeClr val="accent4">
                  <a:lumMod val="60000"/>
                  <a:lumOff val="40000"/>
                </a:schemeClr>
              </a:solidFill>
              <a:latin typeface="Calibri" panose="020F0502020204030204" pitchFamily="34" charset="0"/>
              <a:cs typeface="Calibri" panose="020F0502020204030204" pitchFamily="34" charset="0"/>
            </a:endParaRPr>
          </a:p>
          <a:p>
            <a:pPr indent="0">
              <a:spcBef>
                <a:spcPts val="0"/>
              </a:spcBef>
              <a:buNone/>
            </a:pPr>
            <a:endParaRPr lang="en-US" altLang="en-US" sz="33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4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00">
                                            <p:txEl>
                                              <p:pRg st="6" end="6"/>
                                            </p:txEl>
                                          </p:spTgt>
                                        </p:tgtEl>
                                        <p:attrNameLst>
                                          <p:attrName>style.visibility</p:attrName>
                                        </p:attrNameLst>
                                      </p:cBhvr>
                                      <p:to>
                                        <p:strVal val="visible"/>
                                      </p:to>
                                    </p:set>
                                    <p:animEffect transition="in" filter="fade">
                                      <p:cBhvr>
                                        <p:cTn id="41" dur="1000"/>
                                        <p:tgtEl>
                                          <p:spTgt spid="4100">
                                            <p:txEl>
                                              <p:pRg st="6" end="6"/>
                                            </p:txEl>
                                          </p:spTgt>
                                        </p:tgtEl>
                                      </p:cBhvr>
                                    </p:animEffect>
                                    <p:anim calcmode="lin" valueType="num">
                                      <p:cBhvr>
                                        <p:cTn id="42"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100">
                                            <p:txEl>
                                              <p:pRg st="7" end="7"/>
                                            </p:txEl>
                                          </p:spTgt>
                                        </p:tgtEl>
                                        <p:attrNameLst>
                                          <p:attrName>style.visibility</p:attrName>
                                        </p:attrNameLst>
                                      </p:cBhvr>
                                      <p:to>
                                        <p:strVal val="visible"/>
                                      </p:to>
                                    </p:set>
                                    <p:animEffect transition="in" filter="fade">
                                      <p:cBhvr>
                                        <p:cTn id="46" dur="1000"/>
                                        <p:tgtEl>
                                          <p:spTgt spid="4100">
                                            <p:txEl>
                                              <p:pRg st="7" end="7"/>
                                            </p:txEl>
                                          </p:spTgt>
                                        </p:tgtEl>
                                      </p:cBhvr>
                                    </p:animEffect>
                                    <p:anim calcmode="lin" valueType="num">
                                      <p:cBhvr>
                                        <p:cTn id="47"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7" y="295277"/>
            <a:ext cx="11477624" cy="1142999"/>
          </a:xfrm>
        </p:spPr>
        <p:txBody>
          <a:bodyPr>
            <a:normAutofit/>
          </a:bodyPr>
          <a:lstStyle/>
          <a:p>
            <a:pPr eaLnBrk="1" hangingPunct="1">
              <a:lnSpc>
                <a:spcPct val="90000"/>
              </a:lnSpc>
            </a:pPr>
            <a:r>
              <a:rPr lang="en-US" altLang="en-US" sz="4000" b="1" dirty="0">
                <a:solidFill>
                  <a:schemeClr val="bg1"/>
                </a:solidFill>
              </a:rPr>
              <a:t>Abide in the Father by Abiding in Truth</a:t>
            </a:r>
            <a:br>
              <a:rPr lang="en-US" altLang="en-US" sz="3600" i="1" dirty="0">
                <a:solidFill>
                  <a:schemeClr val="bg1"/>
                </a:solidFill>
              </a:rPr>
            </a:br>
            <a:r>
              <a:rPr lang="en-US" altLang="en-US" sz="3600" i="1" dirty="0">
                <a:solidFill>
                  <a:schemeClr val="bg1"/>
                </a:solidFill>
              </a:rPr>
              <a:t>(1 John 2:18-29)</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73881" y="1438276"/>
            <a:ext cx="11044237" cy="5562600"/>
          </a:xfrm>
        </p:spPr>
        <p:txBody>
          <a:bodyPr anchor="t">
            <a:noAutofit/>
          </a:bodyPr>
          <a:lstStyle/>
          <a:p>
            <a:pPr marL="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Antichrists have come (2:18-19).</a:t>
            </a:r>
          </a:p>
          <a:p>
            <a:pPr marL="51435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en-US" sz="3000" b="1" i="1"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By this we may know that we are in the last epoch of time                           (cf. 2 Timothy 3:1-7; 2 Thess. 2:1-12).</a:t>
            </a:r>
          </a:p>
          <a:p>
            <a:pPr marL="51435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en-US" sz="3000" b="1" i="1"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The antichrists had left the fellowship of those who held true faith  and doctrine; apparently, they were never truly committed (Acts 20:30).</a:t>
            </a:r>
          </a:p>
          <a:p>
            <a:pPr marL="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Due to God’s provision, John’s readers knew the truth and could recognize the lies of </a:t>
            </a:r>
            <a:r>
              <a:rPr lang="en-US" altLang="en-US" sz="3200" b="1">
                <a:solidFill>
                  <a:schemeClr val="bg1"/>
                </a:solidFill>
                <a:latin typeface="Calibri" panose="020F0502020204030204" pitchFamily="34" charset="0"/>
                <a:cs typeface="Calibri" panose="020F0502020204030204" pitchFamily="34" charset="0"/>
              </a:rPr>
              <a:t>the antichrist (2:20-23).</a:t>
            </a:r>
            <a:endParaRPr lang="en-US" altLang="en-US" sz="3200" b="1" dirty="0">
              <a:solidFill>
                <a:schemeClr val="bg1"/>
              </a:solidFill>
              <a:latin typeface="Calibri" panose="020F0502020204030204" pitchFamily="34" charset="0"/>
              <a:cs typeface="Calibri" panose="020F0502020204030204" pitchFamily="34" charset="0"/>
            </a:endParaRPr>
          </a:p>
          <a:p>
            <a:pPr marL="51435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en-US" sz="2900" b="1" i="1"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They had “an anointing” that enabled them to know all things (2:20-21; Jn. 17:8, 17-18; 16:13; 1 Cor. 2:12-13).</a:t>
            </a:r>
          </a:p>
          <a:p>
            <a:pPr marL="0" indent="57150">
              <a:spcBef>
                <a:spcPts val="0"/>
              </a:spcBef>
              <a:buNone/>
            </a:pPr>
            <a:endParaRPr lang="en-US" altLang="en-US" sz="33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156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295276"/>
            <a:ext cx="11477624" cy="1142999"/>
          </a:xfrm>
        </p:spPr>
        <p:txBody>
          <a:bodyPr>
            <a:normAutofit/>
          </a:bodyPr>
          <a:lstStyle/>
          <a:p>
            <a:pPr eaLnBrk="1" hangingPunct="1">
              <a:lnSpc>
                <a:spcPct val="90000"/>
              </a:lnSpc>
            </a:pPr>
            <a:r>
              <a:rPr lang="en-US" altLang="en-US" sz="4000" b="1" dirty="0">
                <a:solidFill>
                  <a:schemeClr val="bg1"/>
                </a:solidFill>
              </a:rPr>
              <a:t>Abide in the Father by Abiding in Truth</a:t>
            </a:r>
            <a:br>
              <a:rPr lang="en-US" altLang="en-US" sz="3600" i="1" dirty="0">
                <a:solidFill>
                  <a:schemeClr val="bg1"/>
                </a:solidFill>
              </a:rPr>
            </a:br>
            <a:r>
              <a:rPr lang="en-US" altLang="en-US" sz="3600" i="1" dirty="0">
                <a:solidFill>
                  <a:schemeClr val="bg1"/>
                </a:solidFill>
              </a:rPr>
              <a:t>(1 John 2:18-29)</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64344" y="1609725"/>
            <a:ext cx="11477624" cy="5562600"/>
          </a:xfrm>
        </p:spPr>
        <p:txBody>
          <a:bodyPr anchor="t">
            <a:no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Abiding in the Father and the Son requires that the original message of truth abides in us (2:24-27; John 6:45; Heb. 8:10-11).</a:t>
            </a:r>
          </a:p>
          <a:p>
            <a:pPr marL="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By “abiding in Him” we can have confidence before Him when He comes (2:28-29).</a:t>
            </a:r>
          </a:p>
          <a:p>
            <a:pPr marL="51435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en-US" sz="3000" b="1" i="1"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The judgment will occur at His coming (Matt. 25:31-46).</a:t>
            </a:r>
          </a:p>
          <a:p>
            <a:pPr marL="51435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en-US" sz="3000" b="1" i="1"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Doing right shows that we are God’s children (Matt. 12:48-50).</a:t>
            </a:r>
          </a:p>
          <a:p>
            <a:pPr indent="0">
              <a:spcBef>
                <a:spcPts val="0"/>
              </a:spcBef>
              <a:buNone/>
            </a:pPr>
            <a:endParaRPr lang="en-US" altLang="en-US" sz="33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56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b="1"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4684" cy="5804703"/>
          </a:xfrm>
        </p:spPr>
        <p:txBody>
          <a:bodyPr>
            <a:normAutofit/>
          </a:bodyPr>
          <a:lstStyle/>
          <a:p>
            <a:r>
              <a:rPr lang="en-US" sz="3200" b="1" dirty="0">
                <a:solidFill>
                  <a:schemeClr val="bg1"/>
                </a:solidFill>
              </a:rPr>
              <a:t>First John assures us of things we can </a:t>
            </a:r>
            <a:r>
              <a:rPr lang="en-US" sz="3200" b="1" dirty="0">
                <a:solidFill>
                  <a:schemeClr val="bg1"/>
                </a:solidFill>
                <a:effectLst>
                  <a:glow rad="228600">
                    <a:schemeClr val="accent2">
                      <a:satMod val="175000"/>
                      <a:alpha val="40000"/>
                    </a:schemeClr>
                  </a:glow>
                </a:effectLst>
              </a:rPr>
              <a:t>“know” </a:t>
            </a:r>
            <a:r>
              <a:rPr lang="en-US" sz="3200" b="1" dirty="0">
                <a:solidFill>
                  <a:schemeClr val="bg1"/>
                </a:solidFill>
              </a:rPr>
              <a:t>based upon what we </a:t>
            </a:r>
            <a:r>
              <a:rPr lang="en-US" sz="3200" b="1" dirty="0">
                <a:solidFill>
                  <a:schemeClr val="bg1"/>
                </a:solidFill>
                <a:effectLst>
                  <a:glow rad="228600">
                    <a:schemeClr val="accent2">
                      <a:satMod val="175000"/>
                      <a:alpha val="40000"/>
                    </a:schemeClr>
                  </a:glow>
                </a:effectLst>
              </a:rPr>
              <a:t>“believe.”</a:t>
            </a:r>
          </a:p>
          <a:p>
            <a:r>
              <a:rPr lang="en-US" sz="3200" b="1" dirty="0">
                <a:solidFill>
                  <a:schemeClr val="bg1"/>
                </a:solidFill>
              </a:rPr>
              <a:t>We can have fellowship with God if we walk in the light.</a:t>
            </a:r>
          </a:p>
          <a:p>
            <a:pPr marL="571500" lvl="1" indent="-342900"/>
            <a:r>
              <a:rPr lang="en-US" sz="3000" b="1" i="1" dirty="0">
                <a:solidFill>
                  <a:schemeClr val="accent4">
                    <a:lumMod val="60000"/>
                    <a:lumOff val="40000"/>
                  </a:schemeClr>
                </a:solidFill>
                <a:effectLst/>
              </a:rPr>
              <a:t>God will forgive our sins when we admit our problem and confess our sins.</a:t>
            </a:r>
          </a:p>
          <a:p>
            <a:pPr marL="571500" lvl="1" indent="-342900"/>
            <a:r>
              <a:rPr lang="en-US" sz="3000" b="1" i="1" dirty="0">
                <a:solidFill>
                  <a:schemeClr val="accent4">
                    <a:lumMod val="60000"/>
                    <a:lumOff val="40000"/>
                  </a:schemeClr>
                </a:solidFill>
                <a:effectLst/>
              </a:rPr>
              <a:t>God has provided the help we need to overcome sin by sending His Son as our </a:t>
            </a:r>
            <a:r>
              <a:rPr lang="en-US" sz="3000" b="1" i="1" dirty="0">
                <a:solidFill>
                  <a:schemeClr val="accent4">
                    <a:lumMod val="60000"/>
                    <a:lumOff val="40000"/>
                  </a:schemeClr>
                </a:solidFill>
                <a:effectLst>
                  <a:glow rad="228600">
                    <a:schemeClr val="accent2">
                      <a:satMod val="175000"/>
                      <a:alpha val="40000"/>
                    </a:schemeClr>
                  </a:glow>
                </a:effectLst>
              </a:rPr>
              <a:t>advocate, propitiation</a:t>
            </a:r>
            <a:r>
              <a:rPr lang="en-US" sz="3000" b="1" i="1" dirty="0">
                <a:solidFill>
                  <a:schemeClr val="accent4">
                    <a:lumMod val="60000"/>
                    <a:lumOff val="40000"/>
                  </a:schemeClr>
                </a:solidFill>
                <a:effectLst/>
              </a:rPr>
              <a:t>, and perfect </a:t>
            </a:r>
            <a:r>
              <a:rPr lang="en-US" sz="3000" b="1" i="1" dirty="0">
                <a:solidFill>
                  <a:schemeClr val="accent4">
                    <a:lumMod val="60000"/>
                    <a:lumOff val="40000"/>
                  </a:schemeClr>
                </a:solidFill>
                <a:effectLst>
                  <a:glow rad="228600">
                    <a:schemeClr val="accent2">
                      <a:satMod val="175000"/>
                      <a:alpha val="40000"/>
                    </a:schemeClr>
                  </a:glow>
                </a:effectLst>
              </a:rPr>
              <a:t>example. </a:t>
            </a:r>
          </a:p>
          <a:p>
            <a:pPr marL="571500" lvl="1" indent="-342900"/>
            <a:r>
              <a:rPr lang="en-US" sz="3000" b="1" i="1" dirty="0">
                <a:solidFill>
                  <a:schemeClr val="accent4">
                    <a:lumMod val="60000"/>
                    <a:lumOff val="40000"/>
                  </a:schemeClr>
                </a:solidFill>
                <a:effectLst/>
              </a:rPr>
              <a:t>Our love must be directed toward God and others, not toward the world.</a:t>
            </a:r>
          </a:p>
          <a:p>
            <a:r>
              <a:rPr lang="en-US" sz="3200" b="1" dirty="0">
                <a:solidFill>
                  <a:schemeClr val="bg1"/>
                </a:solidFill>
                <a:effectLst>
                  <a:glow rad="228600">
                    <a:schemeClr val="accent2">
                      <a:satMod val="175000"/>
                      <a:alpha val="40000"/>
                    </a:schemeClr>
                  </a:glow>
                </a:effectLst>
              </a:rPr>
              <a:t>False teachers </a:t>
            </a:r>
            <a:r>
              <a:rPr lang="en-US" sz="3200" b="1" dirty="0">
                <a:solidFill>
                  <a:schemeClr val="bg1"/>
                </a:solidFill>
              </a:rPr>
              <a:t>will try to convince us that we don’t know things that we do know; we can know that we know because we have received and believed God’s word.</a:t>
            </a:r>
          </a:p>
          <a:p>
            <a:endParaRPr lang="en-US" dirty="0"/>
          </a:p>
        </p:txBody>
      </p:sp>
    </p:spTree>
    <p:extLst>
      <p:ext uri="{BB962C8B-B14F-4D97-AF65-F5344CB8AC3E}">
        <p14:creationId xmlns:p14="http://schemas.microsoft.com/office/powerpoint/2010/main" val="28897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1"/>
            <a:ext cx="11634786" cy="1100320"/>
          </a:xfrm>
        </p:spPr>
        <p:txBody>
          <a:bodyPr>
            <a:normAutofit fontScale="90000"/>
          </a:bodyPr>
          <a:lstStyle/>
          <a:p>
            <a:pPr algn="ctr" eaLnBrk="1" hangingPunct="1">
              <a:lnSpc>
                <a:spcPct val="90000"/>
              </a:lnSpc>
            </a:pPr>
            <a:r>
              <a:rPr lang="en-US" altLang="en-US" b="1" dirty="0">
                <a:solidFill>
                  <a:schemeClr val="bg1"/>
                </a:solidFill>
              </a:rPr>
              <a:t>The Relationship Between           </a:t>
            </a:r>
            <a:br>
              <a:rPr lang="en-US" altLang="en-US" b="1" dirty="0">
                <a:solidFill>
                  <a:schemeClr val="bg1"/>
                </a:solidFill>
              </a:rPr>
            </a:br>
            <a:r>
              <a:rPr lang="en-US" altLang="en-US" b="1" dirty="0">
                <a:solidFill>
                  <a:schemeClr val="bg1"/>
                </a:solidFill>
              </a:rPr>
              <a:t> First John &amp; The Gospel Of John</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3" y="1371601"/>
            <a:ext cx="11201399" cy="5372099"/>
          </a:xfrm>
        </p:spPr>
        <p:txBody>
          <a:bodyPr anchor="t">
            <a:noAutofit/>
          </a:bodyPr>
          <a:lstStyle/>
          <a:p>
            <a:pPr marL="0" indent="0" algn="ctr">
              <a:spcBef>
                <a:spcPts val="300"/>
              </a:spcBef>
              <a:buNone/>
            </a:pPr>
            <a:endParaRPr lang="en-US" altLang="en-US" sz="1200" b="1" dirty="0">
              <a:solidFill>
                <a:schemeClr val="bg1"/>
              </a:solidFill>
              <a:effectLst/>
              <a:latin typeface="Calibri" panose="020F0502020204030204" pitchFamily="34" charset="0"/>
              <a:cs typeface="Calibri" panose="020F0502020204030204" pitchFamily="34" charset="0"/>
            </a:endParaRPr>
          </a:p>
          <a:p>
            <a:pPr>
              <a:spcBef>
                <a:spcPts val="300"/>
              </a:spcBef>
            </a:pPr>
            <a:r>
              <a:rPr lang="en-US" altLang="en-US" sz="3200" b="1" dirty="0">
                <a:solidFill>
                  <a:schemeClr val="bg1"/>
                </a:solidFill>
                <a:effectLst/>
                <a:latin typeface="Calibri" panose="020F0502020204030204" pitchFamily="34" charset="0"/>
                <a:cs typeface="Calibri" panose="020F0502020204030204" pitchFamily="34" charset="0"/>
              </a:rPr>
              <a:t>First John builds on the groundwork of belief that was laid in the Gospel of John. </a:t>
            </a:r>
          </a:p>
          <a:p>
            <a:pPr marL="514350" lvl="1" indent="-28575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The Gospel of John presents evidence to lead us to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believe</a:t>
            </a: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     </a:t>
            </a:r>
            <a:r>
              <a:rPr lang="en-US" altLang="en-US" sz="3000" b="1" dirty="0">
                <a:solidFill>
                  <a:srgbClr val="FFFF00"/>
                </a:solidFill>
                <a:effectLst/>
                <a:latin typeface="Calibri" panose="020F0502020204030204" pitchFamily="34" charset="0"/>
                <a:cs typeface="Calibri" panose="020F0502020204030204" pitchFamily="34" charset="0"/>
              </a:rPr>
              <a:t>“These are written </a:t>
            </a:r>
            <a:r>
              <a:rPr lang="en-US" altLang="en-US" sz="3000" b="1" dirty="0">
                <a:solidFill>
                  <a:srgbClr val="FFFF00"/>
                </a:solidFill>
                <a:effectLst>
                  <a:glow rad="228600">
                    <a:schemeClr val="accent2">
                      <a:satMod val="175000"/>
                      <a:alpha val="40000"/>
                    </a:schemeClr>
                  </a:glow>
                </a:effectLst>
                <a:latin typeface="Calibri" panose="020F0502020204030204" pitchFamily="34" charset="0"/>
                <a:cs typeface="Calibri" panose="020F0502020204030204" pitchFamily="34" charset="0"/>
              </a:rPr>
              <a:t>that you may believe </a:t>
            </a:r>
            <a:r>
              <a:rPr lang="en-US" altLang="en-US" sz="3000" b="1" dirty="0">
                <a:solidFill>
                  <a:srgbClr val="FFFF00"/>
                </a:solidFill>
                <a:effectLst/>
                <a:latin typeface="Calibri" panose="020F0502020204030204" pitchFamily="34" charset="0"/>
                <a:cs typeface="Calibri" panose="020F0502020204030204" pitchFamily="34" charset="0"/>
              </a:rPr>
              <a:t>that Jesus is the Christ, the Son of God, and that believing you may have life in His name” (Jn. 20:30-31). </a:t>
            </a:r>
          </a:p>
          <a:p>
            <a:pPr marL="514350" lvl="1" indent="-28575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In 1 John, belief transitions to practical applications and greater confidence in our hope.  We can “know that we have eternal life.” </a:t>
            </a:r>
            <a:r>
              <a:rPr lang="en-US" altLang="en-US" sz="3000" b="1" dirty="0">
                <a:solidFill>
                  <a:srgbClr val="FFFF00"/>
                </a:solidFill>
                <a:effectLst/>
                <a:latin typeface="Calibri" panose="020F0502020204030204" pitchFamily="34" charset="0"/>
                <a:cs typeface="Calibri" panose="020F0502020204030204" pitchFamily="34" charset="0"/>
              </a:rPr>
              <a:t>“These things I have written to you who believe in the name of the Son of God, </a:t>
            </a:r>
            <a:r>
              <a:rPr lang="en-US" altLang="en-US" sz="3000" b="1" dirty="0">
                <a:solidFill>
                  <a:srgbClr val="FFFF00"/>
                </a:solidFill>
                <a:effectLst>
                  <a:glow rad="228600">
                    <a:schemeClr val="accent2">
                      <a:satMod val="175000"/>
                      <a:alpha val="40000"/>
                    </a:schemeClr>
                  </a:glow>
                </a:effectLst>
                <a:latin typeface="Calibri" panose="020F0502020204030204" pitchFamily="34" charset="0"/>
                <a:cs typeface="Calibri" panose="020F0502020204030204" pitchFamily="34" charset="0"/>
              </a:rPr>
              <a:t>that you may know that </a:t>
            </a:r>
            <a:r>
              <a:rPr lang="en-US" altLang="en-US" sz="3000" b="1" dirty="0">
                <a:solidFill>
                  <a:srgbClr val="FFFF00"/>
                </a:solidFill>
                <a:effectLst/>
                <a:latin typeface="Calibri" panose="020F0502020204030204" pitchFamily="34" charset="0"/>
                <a:cs typeface="Calibri" panose="020F0502020204030204" pitchFamily="34" charset="0"/>
              </a:rPr>
              <a:t>you have eternal life…”   (1 Jn 5:13).</a:t>
            </a:r>
            <a:endParaRPr lang="en-US" altLang="en-US" sz="3000" b="1" i="1" dirty="0">
              <a:solidFill>
                <a:srgbClr val="FFFF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5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Effect transition="in" filter="fade">
                                      <p:cBhvr>
                                        <p:cTn id="21" dur="1000"/>
                                        <p:tgtEl>
                                          <p:spTgt spid="4100">
                                            <p:txEl>
                                              <p:pRg st="3" end="3"/>
                                            </p:txEl>
                                          </p:spTgt>
                                        </p:tgtEl>
                                      </p:cBhvr>
                                    </p:animEffect>
                                    <p:anim calcmode="lin" valueType="num">
                                      <p:cBhvr>
                                        <p:cTn id="22"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1"/>
            <a:ext cx="11634786" cy="1100320"/>
          </a:xfrm>
        </p:spPr>
        <p:txBody>
          <a:bodyPr>
            <a:normAutofit fontScale="90000"/>
          </a:bodyPr>
          <a:lstStyle/>
          <a:p>
            <a:pPr algn="ctr" eaLnBrk="1" hangingPunct="1">
              <a:lnSpc>
                <a:spcPct val="90000"/>
              </a:lnSpc>
            </a:pPr>
            <a:r>
              <a:rPr lang="en-US" altLang="en-US" b="1" dirty="0">
                <a:solidFill>
                  <a:schemeClr val="bg1"/>
                </a:solidFill>
              </a:rPr>
              <a:t>The Relationship Between</a:t>
            </a:r>
            <a:br>
              <a:rPr lang="en-US" altLang="en-US" b="1" dirty="0">
                <a:solidFill>
                  <a:schemeClr val="bg1"/>
                </a:solidFill>
              </a:rPr>
            </a:br>
            <a:r>
              <a:rPr lang="en-US" altLang="en-US" b="1" dirty="0">
                <a:solidFill>
                  <a:schemeClr val="bg1"/>
                </a:solidFill>
              </a:rPr>
              <a:t> First John &amp; The Gospel Of John</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3" y="1371601"/>
            <a:ext cx="11201399" cy="5372099"/>
          </a:xfrm>
        </p:spPr>
        <p:txBody>
          <a:bodyPr anchor="t">
            <a:noAutofit/>
          </a:bodyPr>
          <a:lstStyle/>
          <a:p>
            <a:pPr marL="0" indent="0" algn="ctr">
              <a:spcBef>
                <a:spcPts val="300"/>
              </a:spcBef>
              <a:buNone/>
            </a:pPr>
            <a:endParaRPr lang="en-US" altLang="en-US" sz="1200" b="1" dirty="0">
              <a:solidFill>
                <a:schemeClr val="bg1"/>
              </a:solidFill>
              <a:effectLst/>
              <a:latin typeface="Calibri" panose="020F0502020204030204" pitchFamily="34" charset="0"/>
              <a:cs typeface="Calibri" panose="020F0502020204030204" pitchFamily="34" charset="0"/>
            </a:endParaRPr>
          </a:p>
          <a:p>
            <a:pPr marL="0" indent="0">
              <a:spcBef>
                <a:spcPts val="300"/>
              </a:spcBef>
              <a:buNone/>
            </a:pPr>
            <a:r>
              <a:rPr lang="en-US" altLang="en-US" sz="3200" b="1" dirty="0">
                <a:solidFill>
                  <a:schemeClr val="bg1"/>
                </a:solidFill>
                <a:effectLst/>
                <a:latin typeface="Calibri" panose="020F0502020204030204" pitchFamily="34" charset="0"/>
                <a:cs typeface="Calibri" panose="020F0502020204030204" pitchFamily="34" charset="0"/>
              </a:rPr>
              <a:t>Other areas of similarity between 1 John &amp; the Gospel of John: </a:t>
            </a:r>
          </a:p>
          <a:p>
            <a:pPr marL="514350" indent="-34290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Both present testimony that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Jesus is the “Word” </a:t>
            </a: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of God who came in the flesh (Jn. 1:1, 14; 19:35; 1 Jn. 1:1-2).  </a:t>
            </a:r>
          </a:p>
          <a:p>
            <a:pPr marL="514350" indent="-34290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Both reveal that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life is in God’s Son </a:t>
            </a: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(John 1:4; 5:21-26; 6:47-48; 11:25; 1 John 5:11-12).  </a:t>
            </a:r>
          </a:p>
          <a:p>
            <a:pPr marL="514350" indent="-34290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Both speak of the relationship between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love and keeping commandments </a:t>
            </a: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(John 14:15, 21, 23-24; 15:10; 1 John 2:5; 5:2-3). </a:t>
            </a:r>
          </a:p>
          <a:p>
            <a:pPr marL="514350" indent="-342900">
              <a:spcBef>
                <a:spcPts val="300"/>
              </a:spcBef>
            </a:pP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Both emphasize that those who receive God’s love must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love one another </a:t>
            </a:r>
            <a:r>
              <a:rPr lang="en-US" altLang="en-US" sz="3000" b="1" i="1" dirty="0">
                <a:solidFill>
                  <a:schemeClr val="accent4">
                    <a:lumMod val="60000"/>
                    <a:lumOff val="40000"/>
                  </a:schemeClr>
                </a:solidFill>
                <a:effectLst/>
                <a:latin typeface="Calibri" panose="020F0502020204030204" pitchFamily="34" charset="0"/>
                <a:cs typeface="Calibri" panose="020F0502020204030204" pitchFamily="34" charset="0"/>
              </a:rPr>
              <a:t>(John 13:34; 15:9-12; 1 John 3:16-18; 4:7-12).</a:t>
            </a:r>
          </a:p>
        </p:txBody>
      </p:sp>
    </p:spTree>
    <p:extLst>
      <p:ext uri="{BB962C8B-B14F-4D97-AF65-F5344CB8AC3E}">
        <p14:creationId xmlns:p14="http://schemas.microsoft.com/office/powerpoint/2010/main" val="16750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fade">
                                      <p:cBhvr>
                                        <p:cTn id="7" dur="1000"/>
                                        <p:tgtEl>
                                          <p:spTgt spid="4100">
                                            <p:txEl>
                                              <p:pRg st="2" end="2"/>
                                            </p:txEl>
                                          </p:spTgt>
                                        </p:tgtEl>
                                      </p:cBhvr>
                                    </p:animEffect>
                                    <p:anim calcmode="lin" valueType="num">
                                      <p:cBhvr>
                                        <p:cTn id="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3" end="3"/>
                                            </p:txEl>
                                          </p:spTgt>
                                        </p:tgtEl>
                                        <p:attrNameLst>
                                          <p:attrName>style.visibility</p:attrName>
                                        </p:attrNameLst>
                                      </p:cBhvr>
                                      <p:to>
                                        <p:strVal val="visible"/>
                                      </p:to>
                                    </p:set>
                                    <p:animEffect transition="in" filter="fade">
                                      <p:cBhvr>
                                        <p:cTn id="14" dur="1000"/>
                                        <p:tgtEl>
                                          <p:spTgt spid="4100">
                                            <p:txEl>
                                              <p:pRg st="3" end="3"/>
                                            </p:txEl>
                                          </p:spTgt>
                                        </p:tgtEl>
                                      </p:cBhvr>
                                    </p:animEffect>
                                    <p:anim calcmode="lin" valueType="num">
                                      <p:cBhvr>
                                        <p:cTn id="1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fade">
                                      <p:cBhvr>
                                        <p:cTn id="21" dur="1000"/>
                                        <p:tgtEl>
                                          <p:spTgt spid="4100">
                                            <p:txEl>
                                              <p:pRg st="4" end="4"/>
                                            </p:txEl>
                                          </p:spTgt>
                                        </p:tgtEl>
                                      </p:cBhvr>
                                    </p:animEffect>
                                    <p:anim calcmode="lin" valueType="num">
                                      <p:cBhvr>
                                        <p:cTn id="2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5" end="5"/>
                                            </p:txEl>
                                          </p:spTgt>
                                        </p:tgtEl>
                                        <p:attrNameLst>
                                          <p:attrName>style.visibility</p:attrName>
                                        </p:attrNameLst>
                                      </p:cBhvr>
                                      <p:to>
                                        <p:strVal val="visible"/>
                                      </p:to>
                                    </p:set>
                                    <p:animEffect transition="in" filter="fade">
                                      <p:cBhvr>
                                        <p:cTn id="28" dur="1000"/>
                                        <p:tgtEl>
                                          <p:spTgt spid="4100">
                                            <p:txEl>
                                              <p:pRg st="5" end="5"/>
                                            </p:txEl>
                                          </p:spTgt>
                                        </p:tgtEl>
                                      </p:cBhvr>
                                    </p:animEffect>
                                    <p:anim calcmode="lin" valueType="num">
                                      <p:cBhvr>
                                        <p:cTn id="29"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10915650" cy="1142999"/>
          </a:xfrm>
        </p:spPr>
        <p:txBody>
          <a:bodyPr>
            <a:normAutofit/>
          </a:bodyPr>
          <a:lstStyle/>
          <a:p>
            <a:pPr algn="ctr" eaLnBrk="1" hangingPunct="1">
              <a:lnSpc>
                <a:spcPct val="90000"/>
              </a:lnSpc>
            </a:pPr>
            <a:r>
              <a:rPr lang="en-US" altLang="en-US" sz="4000" b="1" dirty="0">
                <a:solidFill>
                  <a:schemeClr val="bg1"/>
                </a:solidFill>
              </a:rPr>
              <a:t>Theme of First John: “That You may Know…”</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658600" cy="5529261"/>
          </a:xfrm>
        </p:spPr>
        <p:txBody>
          <a:bodyPr anchor="t">
            <a:noAutofit/>
          </a:bodyPr>
          <a:lstStyle/>
          <a:p>
            <a:pPr marL="0" indent="0" algn="ctr">
              <a:spcBef>
                <a:spcPts val="300"/>
              </a:spcBef>
              <a:buNone/>
            </a:pPr>
            <a:r>
              <a:rPr lang="en-US" altLang="en-US" sz="3600" b="1" dirty="0">
                <a:solidFill>
                  <a:schemeClr val="bg1"/>
                </a:solidFill>
                <a:latin typeface="Calibri" panose="020F0502020204030204" pitchFamily="34" charset="0"/>
                <a:cs typeface="Calibri" panose="020F0502020204030204" pitchFamily="34" charset="0"/>
              </a:rPr>
              <a:t>Some form of the word </a:t>
            </a:r>
            <a:r>
              <a:rPr lang="en-US" altLang="en-US" sz="36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“know” </a:t>
            </a:r>
            <a:r>
              <a:rPr lang="en-US" altLang="en-US" sz="3600" b="1" dirty="0">
                <a:solidFill>
                  <a:schemeClr val="bg1"/>
                </a:solidFill>
                <a:latin typeface="Calibri" panose="020F0502020204030204" pitchFamily="34" charset="0"/>
                <a:cs typeface="Calibri" panose="020F0502020204030204" pitchFamily="34" charset="0"/>
              </a:rPr>
              <a:t>is found 41 times in 1</a:t>
            </a:r>
            <a:r>
              <a:rPr lang="en-US" altLang="en-US" sz="3600" b="1" baseline="30000" dirty="0">
                <a:solidFill>
                  <a:schemeClr val="bg1"/>
                </a:solidFill>
                <a:latin typeface="Calibri" panose="020F0502020204030204" pitchFamily="34" charset="0"/>
                <a:cs typeface="Calibri" panose="020F0502020204030204" pitchFamily="34" charset="0"/>
              </a:rPr>
              <a:t>st</a:t>
            </a:r>
            <a:r>
              <a:rPr lang="en-US" altLang="en-US" sz="3600" b="1" dirty="0">
                <a:solidFill>
                  <a:schemeClr val="bg1"/>
                </a:solidFill>
                <a:latin typeface="Calibri" panose="020F0502020204030204" pitchFamily="34" charset="0"/>
                <a:cs typeface="Calibri" panose="020F0502020204030204" pitchFamily="34" charset="0"/>
              </a:rPr>
              <a:t> John.</a:t>
            </a:r>
          </a:p>
          <a:p>
            <a:pPr marL="0" indent="0" algn="ctr">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The word “confidence” is used 3 times.</a:t>
            </a:r>
          </a:p>
          <a:p>
            <a:pPr marL="0" indent="0">
              <a:spcBef>
                <a:spcPts val="300"/>
              </a:spcBef>
              <a:buNone/>
            </a:pPr>
            <a:endParaRPr lang="en-US" altLang="en-US" sz="1600" b="1" dirty="0">
              <a:solidFill>
                <a:schemeClr val="bg1"/>
              </a:solidFill>
              <a:latin typeface="Calibri" panose="020F0502020204030204" pitchFamily="34" charset="0"/>
              <a:cs typeface="Calibri" panose="020F0502020204030204" pitchFamily="34" charset="0"/>
            </a:endParaRPr>
          </a:p>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First John is written for the following reasons:</a:t>
            </a:r>
          </a:p>
          <a:p>
            <a:pPr marL="457200" lvl="1" indent="0">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“…that your joy may be full” (1 John 1:4)</a:t>
            </a:r>
          </a:p>
          <a:p>
            <a:pPr marL="457200" lvl="1" indent="0">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“…so that you may not sin” (1 John 2:1)</a:t>
            </a:r>
          </a:p>
          <a:p>
            <a:pPr marL="457200" lvl="1" indent="0">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 because you know [the truth]”  (1 John 2:21)</a:t>
            </a:r>
          </a:p>
          <a:p>
            <a:pPr marL="457200" lvl="1" indent="0">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“…concerning those who try to deceive you” (1 John 2:26)</a:t>
            </a:r>
          </a:p>
          <a:p>
            <a:pPr marL="457200" lvl="1" indent="0">
              <a:spcBef>
                <a:spcPts val="300"/>
              </a:spcBef>
              <a:buNone/>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“…that you may know that you have eternal life” (1 John 5:13). </a:t>
            </a:r>
          </a:p>
          <a:p>
            <a:pPr>
              <a:spcBef>
                <a:spcPts val="300"/>
              </a:spcBef>
            </a:pPr>
            <a:endParaRPr lang="en-US" altLang="en-US" sz="1600" b="1" i="1" dirty="0">
              <a:solidFill>
                <a:schemeClr val="accent4">
                  <a:lumMod val="60000"/>
                  <a:lumOff val="40000"/>
                </a:schemeClr>
              </a:solidFill>
              <a:latin typeface="Calibri" panose="020F0502020204030204" pitchFamily="34" charset="0"/>
              <a:cs typeface="Calibri" panose="020F0502020204030204" pitchFamily="34" charset="0"/>
            </a:endParaRPr>
          </a:p>
          <a:p>
            <a:pPr marL="0" indent="0" algn="ctr">
              <a:spcBef>
                <a:spcPts val="300"/>
              </a:spcBef>
              <a:buNone/>
            </a:pPr>
            <a:r>
              <a:rPr lang="en-US" altLang="en-US" sz="3200" b="1" dirty="0">
                <a:solidFill>
                  <a:srgbClr val="FFFF00"/>
                </a:solidFill>
                <a:latin typeface="Calibri" panose="020F0502020204030204" pitchFamily="34" charset="0"/>
                <a:cs typeface="Calibri" panose="020F0502020204030204" pitchFamily="34" charset="0"/>
              </a:rPr>
              <a:t>Each of these truths gives us Confidence!</a:t>
            </a: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7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animEffect transition="in" filter="fade">
                                      <p:cBhvr>
                                        <p:cTn id="7" dur="1000"/>
                                        <p:tgtEl>
                                          <p:spTgt spid="4100">
                                            <p:txEl>
                                              <p:pRg st="3" end="3"/>
                                            </p:txEl>
                                          </p:spTgt>
                                        </p:tgtEl>
                                      </p:cBhvr>
                                    </p:animEffect>
                                    <p:anim calcmode="lin" valueType="num">
                                      <p:cBhvr>
                                        <p:cTn id="8"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xEl>
                                              <p:pRg st="4" end="4"/>
                                            </p:txEl>
                                          </p:spTgt>
                                        </p:tgtEl>
                                        <p:attrNameLst>
                                          <p:attrName>style.visibility</p:attrName>
                                        </p:attrNameLst>
                                      </p:cBhvr>
                                      <p:to>
                                        <p:strVal val="visible"/>
                                      </p:to>
                                    </p:set>
                                    <p:animEffect transition="in" filter="fade">
                                      <p:cBhvr>
                                        <p:cTn id="14" dur="1000"/>
                                        <p:tgtEl>
                                          <p:spTgt spid="4100">
                                            <p:txEl>
                                              <p:pRg st="4" end="4"/>
                                            </p:txEl>
                                          </p:spTgt>
                                        </p:tgtEl>
                                      </p:cBhvr>
                                    </p:animEffect>
                                    <p:anim calcmode="lin" valueType="num">
                                      <p:cBhvr>
                                        <p:cTn id="15"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1000"/>
                                        <p:tgtEl>
                                          <p:spTgt spid="4100">
                                            <p:txEl>
                                              <p:pRg st="5" end="5"/>
                                            </p:txEl>
                                          </p:spTgt>
                                        </p:tgtEl>
                                      </p:cBhvr>
                                    </p:animEffect>
                                    <p:anim calcmode="lin" valueType="num">
                                      <p:cBhvr>
                                        <p:cTn id="22"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0">
                                            <p:txEl>
                                              <p:pRg st="6" end="6"/>
                                            </p:txEl>
                                          </p:spTgt>
                                        </p:tgtEl>
                                        <p:attrNameLst>
                                          <p:attrName>style.visibility</p:attrName>
                                        </p:attrNameLst>
                                      </p:cBhvr>
                                      <p:to>
                                        <p:strVal val="visible"/>
                                      </p:to>
                                    </p:set>
                                    <p:animEffect transition="in" filter="fade">
                                      <p:cBhvr>
                                        <p:cTn id="28" dur="1000"/>
                                        <p:tgtEl>
                                          <p:spTgt spid="4100">
                                            <p:txEl>
                                              <p:pRg st="6" end="6"/>
                                            </p:txEl>
                                          </p:spTgt>
                                        </p:tgtEl>
                                      </p:cBhvr>
                                    </p:animEffect>
                                    <p:anim calcmode="lin" valueType="num">
                                      <p:cBhvr>
                                        <p:cTn id="29"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0">
                                            <p:txEl>
                                              <p:pRg st="7" end="7"/>
                                            </p:txEl>
                                          </p:spTgt>
                                        </p:tgtEl>
                                        <p:attrNameLst>
                                          <p:attrName>style.visibility</p:attrName>
                                        </p:attrNameLst>
                                      </p:cBhvr>
                                      <p:to>
                                        <p:strVal val="visible"/>
                                      </p:to>
                                    </p:set>
                                    <p:animEffect transition="in" filter="fade">
                                      <p:cBhvr>
                                        <p:cTn id="35" dur="1000"/>
                                        <p:tgtEl>
                                          <p:spTgt spid="4100">
                                            <p:txEl>
                                              <p:pRg st="7" end="7"/>
                                            </p:txEl>
                                          </p:spTgt>
                                        </p:tgtEl>
                                      </p:cBhvr>
                                    </p:animEffect>
                                    <p:anim calcmode="lin" valueType="num">
                                      <p:cBhvr>
                                        <p:cTn id="36"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00">
                                            <p:txEl>
                                              <p:pRg st="8" end="8"/>
                                            </p:txEl>
                                          </p:spTgt>
                                        </p:tgtEl>
                                        <p:attrNameLst>
                                          <p:attrName>style.visibility</p:attrName>
                                        </p:attrNameLst>
                                      </p:cBhvr>
                                      <p:to>
                                        <p:strVal val="visible"/>
                                      </p:to>
                                    </p:set>
                                    <p:animEffect transition="in" filter="fade">
                                      <p:cBhvr>
                                        <p:cTn id="42" dur="1000"/>
                                        <p:tgtEl>
                                          <p:spTgt spid="4100">
                                            <p:txEl>
                                              <p:pRg st="8" end="8"/>
                                            </p:txEl>
                                          </p:spTgt>
                                        </p:tgtEl>
                                      </p:cBhvr>
                                    </p:animEffect>
                                    <p:anim calcmode="lin" valueType="num">
                                      <p:cBhvr>
                                        <p:cTn id="43"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10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100">
                                            <p:txEl>
                                              <p:pRg st="10" end="10"/>
                                            </p:txEl>
                                          </p:spTgt>
                                        </p:tgtEl>
                                        <p:attrNameLst>
                                          <p:attrName>style.visibility</p:attrName>
                                        </p:attrNameLst>
                                      </p:cBhvr>
                                      <p:to>
                                        <p:strVal val="visible"/>
                                      </p:to>
                                    </p:set>
                                    <p:animEffect transition="in" filter="fade">
                                      <p:cBhvr>
                                        <p:cTn id="49" dur="1000"/>
                                        <p:tgtEl>
                                          <p:spTgt spid="4100">
                                            <p:txEl>
                                              <p:pRg st="10" end="10"/>
                                            </p:txEl>
                                          </p:spTgt>
                                        </p:tgtEl>
                                      </p:cBhvr>
                                    </p:animEffect>
                                    <p:anim calcmode="lin" valueType="num">
                                      <p:cBhvr>
                                        <p:cTn id="50" dur="10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10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176212" y="128589"/>
            <a:ext cx="11839576" cy="1166812"/>
          </a:xfrm>
        </p:spPr>
        <p:txBody>
          <a:bodyPr>
            <a:normAutofit fontScale="90000"/>
          </a:bodyPr>
          <a:lstStyle/>
          <a:p>
            <a:pPr eaLnBrk="1" hangingPunct="1">
              <a:lnSpc>
                <a:spcPct val="90000"/>
              </a:lnSpc>
            </a:pPr>
            <a:r>
              <a:rPr lang="en-US" altLang="en-US" sz="4000" b="1" dirty="0">
                <a:solidFill>
                  <a:schemeClr val="bg1"/>
                </a:solidFill>
              </a:rPr>
              <a:t>“Concerning those who are trying to deceive you…”</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009650"/>
            <a:ext cx="11658600" cy="5848349"/>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John was writing to combat the effects of particular false teaching.</a:t>
            </a:r>
          </a:p>
          <a:p>
            <a:pPr marL="457200" indent="-28575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He plainly says that he has written “concerning those who try to deceive you” (2:26)  </a:t>
            </a:r>
          </a:p>
          <a:p>
            <a:pPr marL="742950" lvl="1" indent="-285750">
              <a:spcBef>
                <a:spcPts val="300"/>
              </a:spcBef>
            </a:pPr>
            <a:r>
              <a:rPr lang="en-US" altLang="en-US" sz="2800" b="1" i="1" dirty="0">
                <a:solidFill>
                  <a:srgbClr val="FFFF00"/>
                </a:solidFill>
                <a:latin typeface="Calibri" panose="020F0502020204030204" pitchFamily="34" charset="0"/>
                <a:cs typeface="Calibri" panose="020F0502020204030204" pitchFamily="34" charset="0"/>
              </a:rPr>
              <a:t>False prophets had gone out into the world and the spirit of the Antichrist was at work (4:1-3; 2:18-19).  </a:t>
            </a:r>
          </a:p>
          <a:p>
            <a:pPr marL="400050">
              <a:spcBef>
                <a:spcPts val="300"/>
              </a:spcBef>
            </a:pP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nature of the false teaching:</a:t>
            </a:r>
          </a:p>
          <a:p>
            <a:pPr lvl="1">
              <a:spcBef>
                <a:spcPts val="300"/>
              </a:spcBef>
            </a:pPr>
            <a:r>
              <a:rPr lang="en-US" altLang="en-US" sz="2800" b="1" i="1" dirty="0">
                <a:solidFill>
                  <a:srgbClr val="FFFF00"/>
                </a:solidFill>
                <a:latin typeface="Calibri" panose="020F0502020204030204" pitchFamily="34" charset="0"/>
                <a:cs typeface="Calibri" panose="020F0502020204030204" pitchFamily="34" charset="0"/>
              </a:rPr>
              <a:t>Denied that God’s Son came in the flesh (4:2). </a:t>
            </a:r>
          </a:p>
          <a:p>
            <a:pPr lvl="1">
              <a:spcBef>
                <a:spcPts val="300"/>
              </a:spcBef>
            </a:pPr>
            <a:r>
              <a:rPr lang="en-US" altLang="en-US" sz="2800" b="1" i="1" dirty="0">
                <a:solidFill>
                  <a:srgbClr val="FFFF00"/>
                </a:solidFill>
                <a:latin typeface="Calibri" panose="020F0502020204030204" pitchFamily="34" charset="0"/>
                <a:cs typeface="Calibri" panose="020F0502020204030204" pitchFamily="34" charset="0"/>
              </a:rPr>
              <a:t>Claimed that one could know God without keeping commandments (2:4), and that one could be righteous without practicing righteousness (3:7).</a:t>
            </a:r>
          </a:p>
          <a:p>
            <a:pPr lvl="1">
              <a:spcBef>
                <a:spcPts val="300"/>
              </a:spcBef>
            </a:pPr>
            <a:r>
              <a:rPr lang="en-US" altLang="en-US" sz="2800" b="1" i="1" dirty="0">
                <a:solidFill>
                  <a:srgbClr val="FFFF00"/>
                </a:solidFill>
                <a:latin typeface="Calibri" panose="020F0502020204030204" pitchFamily="34" charset="0"/>
                <a:cs typeface="Calibri" panose="020F0502020204030204" pitchFamily="34" charset="0"/>
              </a:rPr>
              <a:t>Called into question the spiritual “knowledge” of true believers (2:21-22).</a:t>
            </a:r>
          </a:p>
          <a:p>
            <a:pPr marL="0" lvl="1" indent="0" algn="ctr">
              <a:spcBef>
                <a:spcPts val="300"/>
              </a:spcBef>
              <a:buNone/>
            </a:pPr>
            <a:r>
              <a:rPr lang="en-US" altLang="en-US" sz="3600" b="1" i="1" dirty="0">
                <a:solidFill>
                  <a:schemeClr val="bg1"/>
                </a:solidFill>
                <a:latin typeface="Calibri" panose="020F0502020204030204" pitchFamily="34" charset="0"/>
                <a:cs typeface="Calibri" panose="020F0502020204030204" pitchFamily="34" charset="0"/>
              </a:rPr>
              <a:t>These things were taught by early heretics </a:t>
            </a:r>
          </a:p>
          <a:p>
            <a:pPr marL="0" lvl="1" indent="0" algn="ctr">
              <a:spcBef>
                <a:spcPts val="300"/>
              </a:spcBef>
              <a:buNone/>
            </a:pPr>
            <a:r>
              <a:rPr lang="en-US" altLang="en-US" sz="3600" b="1" i="1" dirty="0">
                <a:solidFill>
                  <a:schemeClr val="bg1"/>
                </a:solidFill>
                <a:latin typeface="Calibri" panose="020F0502020204030204" pitchFamily="34" charset="0"/>
                <a:cs typeface="Calibri" panose="020F0502020204030204" pitchFamily="34" charset="0"/>
              </a:rPr>
              <a:t>known to history as the Gnostics.</a:t>
            </a:r>
          </a:p>
          <a:p>
            <a:pPr marL="0">
              <a:spcBef>
                <a:spcPts val="300"/>
              </a:spcBef>
            </a:pPr>
            <a:endParaRPr lang="en-US" altLang="en-US" sz="34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48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Effect transition="in" filter="fade">
                                      <p:cBhvr>
                                        <p:cTn id="31" dur="1000"/>
                                        <p:tgtEl>
                                          <p:spTgt spid="4100">
                                            <p:txEl>
                                              <p:pRg st="4" end="4"/>
                                            </p:txEl>
                                          </p:spTgt>
                                        </p:tgtEl>
                                      </p:cBhvr>
                                    </p:animEffect>
                                    <p:anim calcmode="lin" valueType="num">
                                      <p:cBhvr>
                                        <p:cTn id="3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00">
                                            <p:txEl>
                                              <p:pRg st="6" end="6"/>
                                            </p:txEl>
                                          </p:spTgt>
                                        </p:tgtEl>
                                        <p:attrNameLst>
                                          <p:attrName>style.visibility</p:attrName>
                                        </p:attrNameLst>
                                      </p:cBhvr>
                                      <p:to>
                                        <p:strVal val="visible"/>
                                      </p:to>
                                    </p:set>
                                    <p:animEffect transition="in" filter="fade">
                                      <p:cBhvr>
                                        <p:cTn id="41" dur="1000"/>
                                        <p:tgtEl>
                                          <p:spTgt spid="4100">
                                            <p:txEl>
                                              <p:pRg st="6" end="6"/>
                                            </p:txEl>
                                          </p:spTgt>
                                        </p:tgtEl>
                                      </p:cBhvr>
                                    </p:animEffect>
                                    <p:anim calcmode="lin" valueType="num">
                                      <p:cBhvr>
                                        <p:cTn id="42"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100">
                                            <p:txEl>
                                              <p:pRg st="7" end="7"/>
                                            </p:txEl>
                                          </p:spTgt>
                                        </p:tgtEl>
                                        <p:attrNameLst>
                                          <p:attrName>style.visibility</p:attrName>
                                        </p:attrNameLst>
                                      </p:cBhvr>
                                      <p:to>
                                        <p:strVal val="visible"/>
                                      </p:to>
                                    </p:set>
                                    <p:animEffect transition="in" filter="fade">
                                      <p:cBhvr>
                                        <p:cTn id="48" dur="1000"/>
                                        <p:tgtEl>
                                          <p:spTgt spid="4100">
                                            <p:txEl>
                                              <p:pRg st="7" end="7"/>
                                            </p:txEl>
                                          </p:spTgt>
                                        </p:tgtEl>
                                      </p:cBhvr>
                                    </p:animEffect>
                                    <p:anim calcmode="lin" valueType="num">
                                      <p:cBhvr>
                                        <p:cTn id="49"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100">
                                            <p:txEl>
                                              <p:pRg st="8" end="8"/>
                                            </p:txEl>
                                          </p:spTgt>
                                        </p:tgtEl>
                                        <p:attrNameLst>
                                          <p:attrName>style.visibility</p:attrName>
                                        </p:attrNameLst>
                                      </p:cBhvr>
                                      <p:to>
                                        <p:strVal val="visible"/>
                                      </p:to>
                                    </p:set>
                                    <p:animEffect transition="in" filter="fade">
                                      <p:cBhvr>
                                        <p:cTn id="53" dur="1000"/>
                                        <p:tgtEl>
                                          <p:spTgt spid="4100">
                                            <p:txEl>
                                              <p:pRg st="8" end="8"/>
                                            </p:txEl>
                                          </p:spTgt>
                                        </p:tgtEl>
                                      </p:cBhvr>
                                    </p:animEffect>
                                    <p:anim calcmode="lin" valueType="num">
                                      <p:cBhvr>
                                        <p:cTn id="54"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1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152401"/>
            <a:ext cx="11477624" cy="1347787"/>
          </a:xfrm>
        </p:spPr>
        <p:txBody>
          <a:bodyPr>
            <a:normAutofit/>
          </a:bodyPr>
          <a:lstStyle/>
          <a:p>
            <a:pPr eaLnBrk="1" hangingPunct="1">
              <a:lnSpc>
                <a:spcPct val="90000"/>
              </a:lnSpc>
            </a:pPr>
            <a:r>
              <a:rPr lang="en-US" altLang="en-US" sz="4000" b="1" dirty="0">
                <a:solidFill>
                  <a:schemeClr val="bg1"/>
                </a:solidFill>
              </a:rPr>
              <a:t>Fellowship with God and with One Another</a:t>
            </a:r>
            <a:br>
              <a:rPr lang="en-US" altLang="en-US" sz="4000" b="1" dirty="0">
                <a:solidFill>
                  <a:schemeClr val="bg1"/>
                </a:solidFill>
              </a:rPr>
            </a:br>
            <a:r>
              <a:rPr lang="en-US" altLang="en-US" sz="3200" i="1" dirty="0">
                <a:solidFill>
                  <a:schemeClr val="bg1"/>
                </a:solidFill>
              </a:rPr>
              <a:t>(1 John 1:1-10)</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500188"/>
            <a:ext cx="11658600" cy="5357811"/>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The Word of life brings us into fellowship with God (1:1-4;                                1 Cor. 1:9; 2 Thess. 2:13-14).</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Word was “from the beginning” (2:7, 24; Jn. 1:1; 17:5; Col. 1:17). </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apostles are witnesses of the Word -- they heard, saw, looked upon, and handled the Word of life (Jn. 1:14; Acts 1:2-3, 8; Lk. 24:39).</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These witnesses proclaimed the Word so that we all  might have fellowship with the Father and the Son.</a:t>
            </a:r>
          </a:p>
          <a:p>
            <a:pPr marL="800100" lvl="1" indent="-342900">
              <a:spcBef>
                <a:spcPts val="300"/>
              </a:spcBef>
            </a:pPr>
            <a:r>
              <a:rPr lang="en-US" altLang="en-US" sz="2800" b="1" dirty="0">
                <a:solidFill>
                  <a:schemeClr val="bg1"/>
                </a:solidFill>
                <a:latin typeface="Calibri" panose="020F0502020204030204" pitchFamily="34" charset="0"/>
                <a:cs typeface="Calibri" panose="020F0502020204030204" pitchFamily="34" charset="0"/>
              </a:rPr>
              <a:t>Fellowship is “association, community, communion, joint participation” (Thayer).  “Sharing in common” (Vine).</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result is that our “joy may be full” (Jn. 15:11).</a:t>
            </a:r>
          </a:p>
        </p:txBody>
      </p:sp>
    </p:spTree>
    <p:extLst>
      <p:ext uri="{BB962C8B-B14F-4D97-AF65-F5344CB8AC3E}">
        <p14:creationId xmlns:p14="http://schemas.microsoft.com/office/powerpoint/2010/main" val="335415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Effect transition="in" filter="fade">
                                      <p:cBhvr>
                                        <p:cTn id="28" dur="1000"/>
                                        <p:tgtEl>
                                          <p:spTgt spid="4100">
                                            <p:txEl>
                                              <p:pRg st="3" end="3"/>
                                            </p:txEl>
                                          </p:spTgt>
                                        </p:tgtEl>
                                      </p:cBhvr>
                                    </p:animEffect>
                                    <p:anim calcmode="lin" valueType="num">
                                      <p:cBhvr>
                                        <p:cTn id="29"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100">
                                            <p:txEl>
                                              <p:pRg st="4" end="4"/>
                                            </p:txEl>
                                          </p:spTgt>
                                        </p:tgtEl>
                                        <p:attrNameLst>
                                          <p:attrName>style.visibility</p:attrName>
                                        </p:attrNameLst>
                                      </p:cBhvr>
                                      <p:to>
                                        <p:strVal val="visible"/>
                                      </p:to>
                                    </p:set>
                                    <p:animEffect transition="in" filter="fade">
                                      <p:cBhvr>
                                        <p:cTn id="33" dur="1000"/>
                                        <p:tgtEl>
                                          <p:spTgt spid="4100">
                                            <p:txEl>
                                              <p:pRg st="4" end="4"/>
                                            </p:txEl>
                                          </p:spTgt>
                                        </p:tgtEl>
                                      </p:cBhvr>
                                    </p:animEffect>
                                    <p:anim calcmode="lin" valueType="num">
                                      <p:cBhvr>
                                        <p:cTn id="3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00">
                                            <p:txEl>
                                              <p:pRg st="5" end="5"/>
                                            </p:txEl>
                                          </p:spTgt>
                                        </p:tgtEl>
                                        <p:attrNameLst>
                                          <p:attrName>style.visibility</p:attrName>
                                        </p:attrNameLst>
                                      </p:cBhvr>
                                      <p:to>
                                        <p:strVal val="visible"/>
                                      </p:to>
                                    </p:set>
                                    <p:animEffect transition="in" filter="fade">
                                      <p:cBhvr>
                                        <p:cTn id="40" dur="1000"/>
                                        <p:tgtEl>
                                          <p:spTgt spid="4100">
                                            <p:txEl>
                                              <p:pRg st="5" end="5"/>
                                            </p:txEl>
                                          </p:spTgt>
                                        </p:tgtEl>
                                      </p:cBhvr>
                                    </p:animEffect>
                                    <p:anim calcmode="lin" valueType="num">
                                      <p:cBhvr>
                                        <p:cTn id="41"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152401"/>
            <a:ext cx="11477624" cy="1142999"/>
          </a:xfrm>
        </p:spPr>
        <p:txBody>
          <a:bodyPr>
            <a:normAutofit/>
          </a:bodyPr>
          <a:lstStyle/>
          <a:p>
            <a:pPr eaLnBrk="1" hangingPunct="1">
              <a:lnSpc>
                <a:spcPct val="90000"/>
              </a:lnSpc>
            </a:pPr>
            <a:r>
              <a:rPr lang="en-US" altLang="en-US" sz="4000" b="1" dirty="0">
                <a:solidFill>
                  <a:schemeClr val="bg1"/>
                </a:solidFill>
              </a:rPr>
              <a:t>Fellowship with God and with One Another</a:t>
            </a:r>
            <a:br>
              <a:rPr lang="en-US" altLang="en-US" sz="4000" b="1" dirty="0">
                <a:solidFill>
                  <a:schemeClr val="bg1"/>
                </a:solidFill>
              </a:rPr>
            </a:br>
            <a:r>
              <a:rPr lang="en-US" altLang="en-US" sz="3600" i="1" dirty="0">
                <a:solidFill>
                  <a:schemeClr val="bg1"/>
                </a:solidFill>
              </a:rPr>
              <a:t>(1 John 1:1-10)</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834812" cy="5562599"/>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Maintaining fellowship (1:5-10).</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There is no darkness in God.</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To maintain fellowship with God we must walk in the light with Him.</a:t>
            </a:r>
          </a:p>
          <a:p>
            <a:pPr lvl="1" indent="-285750">
              <a:spcBef>
                <a:spcPts val="300"/>
              </a:spcBef>
            </a:pPr>
            <a:r>
              <a:rPr lang="en-US" altLang="en-US" sz="2900" b="1" i="1" dirty="0">
                <a:solidFill>
                  <a:srgbClr val="FFFF00"/>
                </a:solidFill>
                <a:latin typeface="Calibri" panose="020F0502020204030204" pitchFamily="34" charset="0"/>
                <a:cs typeface="Calibri" panose="020F0502020204030204" pitchFamily="34" charset="0"/>
              </a:rPr>
              <a:t>If we claim to have fellowship with God but walk in darkness, we lie</a:t>
            </a:r>
            <a:r>
              <a:rPr lang="en-US" altLang="en-US" sz="3000" b="1" i="1" dirty="0">
                <a:solidFill>
                  <a:srgbClr val="FFFF00"/>
                </a:solidFill>
                <a:latin typeface="Calibri" panose="020F0502020204030204" pitchFamily="34" charset="0"/>
                <a:cs typeface="Calibri" panose="020F0502020204030204" pitchFamily="34" charset="0"/>
              </a:rPr>
              <a:t>!</a:t>
            </a:r>
            <a:endParaRPr lang="en-US" altLang="en-US" sz="3000" b="1" dirty="0">
              <a:solidFill>
                <a:schemeClr val="bg1"/>
              </a:solidFill>
              <a:latin typeface="Calibri" panose="020F0502020204030204" pitchFamily="34" charset="0"/>
              <a:cs typeface="Calibri" panose="020F0502020204030204" pitchFamily="34" charset="0"/>
            </a:endParaRP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If we walk in the light, Jesus’ blood cleanses us from all sin. </a:t>
            </a:r>
          </a:p>
          <a:p>
            <a:pPr marL="457200"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Sin is an impediment to fellowship.  It must be removed!!!</a:t>
            </a:r>
          </a:p>
          <a:p>
            <a:pPr lvl="1" indent="-285750">
              <a:spcBef>
                <a:spcPts val="300"/>
              </a:spcBef>
            </a:pPr>
            <a:r>
              <a:rPr lang="en-US" altLang="en-US" sz="2900" b="1" i="1" dirty="0">
                <a:solidFill>
                  <a:srgbClr val="FFFF00"/>
                </a:solidFill>
                <a:latin typeface="Calibri" panose="020F0502020204030204" pitchFamily="34" charset="0"/>
                <a:cs typeface="Calibri" panose="020F0502020204030204" pitchFamily="34" charset="0"/>
              </a:rPr>
              <a:t>We must admit that we have sin (1:8).</a:t>
            </a:r>
          </a:p>
          <a:p>
            <a:pPr lvl="1" indent="-285750">
              <a:spcBef>
                <a:spcPts val="300"/>
              </a:spcBef>
            </a:pPr>
            <a:r>
              <a:rPr lang="en-US" altLang="en-US" sz="2900" b="1" i="1" dirty="0">
                <a:solidFill>
                  <a:srgbClr val="FFFF00"/>
                </a:solidFill>
                <a:latin typeface="Calibri" panose="020F0502020204030204" pitchFamily="34" charset="0"/>
                <a:cs typeface="Calibri" panose="020F0502020204030204" pitchFamily="34" charset="0"/>
              </a:rPr>
              <a:t>If we confess our sins, God is faithful to forgive us and cleanse us (1:9).</a:t>
            </a:r>
          </a:p>
          <a:p>
            <a:pPr marL="1028700" lvl="2" indent="-342900">
              <a:spcBef>
                <a:spcPts val="300"/>
              </a:spcBef>
            </a:pPr>
            <a:r>
              <a:rPr lang="en-US" altLang="en-US" sz="2900" b="1" dirty="0">
                <a:solidFill>
                  <a:schemeClr val="accent5">
                    <a:lumMod val="40000"/>
                    <a:lumOff val="60000"/>
                  </a:schemeClr>
                </a:solidFill>
                <a:latin typeface="Calibri" panose="020F0502020204030204" pitchFamily="34" charset="0"/>
                <a:cs typeface="Calibri" panose="020F0502020204030204" pitchFamily="34" charset="0"/>
              </a:rPr>
              <a:t>Complete forgiveness is ours when we meet God’s conditions   (James 5:16; Acts 8:22; Psalm 103:12).</a:t>
            </a:r>
          </a:p>
          <a:p>
            <a:pPr marL="800100" lvl="1" indent="-400050">
              <a:spcBef>
                <a:spcPts val="300"/>
              </a:spcBef>
            </a:pPr>
            <a:r>
              <a:rPr lang="en-US" altLang="en-US" sz="2900" b="1" i="1" dirty="0">
                <a:solidFill>
                  <a:srgbClr val="FFFF00"/>
                </a:solidFill>
                <a:latin typeface="Calibri" panose="020F0502020204030204" pitchFamily="34" charset="0"/>
                <a:cs typeface="Calibri" panose="020F0502020204030204" pitchFamily="34" charset="0"/>
              </a:rPr>
              <a:t>If we claim that we have not sinned, we make God out to be a liar because He says we have (1:10; Rom. 3:23).</a:t>
            </a:r>
          </a:p>
        </p:txBody>
      </p:sp>
    </p:spTree>
    <p:extLst>
      <p:ext uri="{BB962C8B-B14F-4D97-AF65-F5344CB8AC3E}">
        <p14:creationId xmlns:p14="http://schemas.microsoft.com/office/powerpoint/2010/main" val="17635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Effect transition="in" filter="fade">
                                      <p:cBhvr>
                                        <p:cTn id="7" dur="1000"/>
                                        <p:tgtEl>
                                          <p:spTgt spid="4100">
                                            <p:txEl>
                                              <p:pRg st="1" end="1"/>
                                            </p:txEl>
                                          </p:spTgt>
                                        </p:tgtEl>
                                      </p:cBhvr>
                                    </p:animEffect>
                                    <p:anim calcmode="lin" valueType="num">
                                      <p:cBhvr>
                                        <p:cTn id="8"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2" end="2"/>
                                            </p:txEl>
                                          </p:spTgt>
                                        </p:tgtEl>
                                        <p:attrNameLst>
                                          <p:attrName>style.visibility</p:attrName>
                                        </p:attrNameLst>
                                      </p:cBhvr>
                                      <p:to>
                                        <p:strVal val="visible"/>
                                      </p:to>
                                    </p:set>
                                    <p:animEffect transition="in" filter="fade">
                                      <p:cBhvr>
                                        <p:cTn id="14" dur="1000"/>
                                        <p:tgtEl>
                                          <p:spTgt spid="4100">
                                            <p:txEl>
                                              <p:pRg st="2" end="2"/>
                                            </p:txEl>
                                          </p:spTgt>
                                        </p:tgtEl>
                                      </p:cBhvr>
                                    </p:animEffect>
                                    <p:anim calcmode="lin" valueType="num">
                                      <p:cBhvr>
                                        <p:cTn id="15"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animEffect transition="in" filter="fade">
                                      <p:cBhvr>
                                        <p:cTn id="19" dur="1000"/>
                                        <p:tgtEl>
                                          <p:spTgt spid="4100">
                                            <p:txEl>
                                              <p:pRg st="3" end="3"/>
                                            </p:txEl>
                                          </p:spTgt>
                                        </p:tgtEl>
                                      </p:cBhvr>
                                    </p:animEffect>
                                    <p:anim calcmode="lin" valueType="num">
                                      <p:cBhvr>
                                        <p:cTn id="20"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0">
                                            <p:txEl>
                                              <p:pRg st="4" end="4"/>
                                            </p:txEl>
                                          </p:spTgt>
                                        </p:tgtEl>
                                        <p:attrNameLst>
                                          <p:attrName>style.visibility</p:attrName>
                                        </p:attrNameLst>
                                      </p:cBhvr>
                                      <p:to>
                                        <p:strVal val="visible"/>
                                      </p:to>
                                    </p:set>
                                    <p:animEffect transition="in" filter="fade">
                                      <p:cBhvr>
                                        <p:cTn id="26" dur="1000"/>
                                        <p:tgtEl>
                                          <p:spTgt spid="4100">
                                            <p:txEl>
                                              <p:pRg st="4" end="4"/>
                                            </p:txEl>
                                          </p:spTgt>
                                        </p:tgtEl>
                                      </p:cBhvr>
                                    </p:animEffect>
                                    <p:anim calcmode="lin" valueType="num">
                                      <p:cBhvr>
                                        <p:cTn id="27"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0">
                                            <p:txEl>
                                              <p:pRg st="5" end="5"/>
                                            </p:txEl>
                                          </p:spTgt>
                                        </p:tgtEl>
                                        <p:attrNameLst>
                                          <p:attrName>style.visibility</p:attrName>
                                        </p:attrNameLst>
                                      </p:cBhvr>
                                      <p:to>
                                        <p:strVal val="visible"/>
                                      </p:to>
                                    </p:set>
                                    <p:animEffect transition="in" filter="fade">
                                      <p:cBhvr>
                                        <p:cTn id="33" dur="1000"/>
                                        <p:tgtEl>
                                          <p:spTgt spid="4100">
                                            <p:txEl>
                                              <p:pRg st="5" end="5"/>
                                            </p:txEl>
                                          </p:spTgt>
                                        </p:tgtEl>
                                      </p:cBhvr>
                                    </p:animEffect>
                                    <p:anim calcmode="lin" valueType="num">
                                      <p:cBhvr>
                                        <p:cTn id="34"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00">
                                            <p:txEl>
                                              <p:pRg st="6" end="6"/>
                                            </p:txEl>
                                          </p:spTgt>
                                        </p:tgtEl>
                                        <p:attrNameLst>
                                          <p:attrName>style.visibility</p:attrName>
                                        </p:attrNameLst>
                                      </p:cBhvr>
                                      <p:to>
                                        <p:strVal val="visible"/>
                                      </p:to>
                                    </p:set>
                                    <p:animEffect transition="in" filter="fade">
                                      <p:cBhvr>
                                        <p:cTn id="38" dur="1000"/>
                                        <p:tgtEl>
                                          <p:spTgt spid="4100">
                                            <p:txEl>
                                              <p:pRg st="6" end="6"/>
                                            </p:txEl>
                                          </p:spTgt>
                                        </p:tgtEl>
                                      </p:cBhvr>
                                    </p:animEffect>
                                    <p:anim calcmode="lin" valueType="num">
                                      <p:cBhvr>
                                        <p:cTn id="39"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00">
                                            <p:txEl>
                                              <p:pRg st="7" end="7"/>
                                            </p:txEl>
                                          </p:spTgt>
                                        </p:tgtEl>
                                        <p:attrNameLst>
                                          <p:attrName>style.visibility</p:attrName>
                                        </p:attrNameLst>
                                      </p:cBhvr>
                                      <p:to>
                                        <p:strVal val="visible"/>
                                      </p:to>
                                    </p:set>
                                    <p:animEffect transition="in" filter="fade">
                                      <p:cBhvr>
                                        <p:cTn id="43" dur="1000"/>
                                        <p:tgtEl>
                                          <p:spTgt spid="4100">
                                            <p:txEl>
                                              <p:pRg st="7" end="7"/>
                                            </p:txEl>
                                          </p:spTgt>
                                        </p:tgtEl>
                                      </p:cBhvr>
                                    </p:animEffect>
                                    <p:anim calcmode="lin" valueType="num">
                                      <p:cBhvr>
                                        <p:cTn id="44"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100">
                                            <p:txEl>
                                              <p:pRg st="8" end="8"/>
                                            </p:txEl>
                                          </p:spTgt>
                                        </p:tgtEl>
                                        <p:attrNameLst>
                                          <p:attrName>style.visibility</p:attrName>
                                        </p:attrNameLst>
                                      </p:cBhvr>
                                      <p:to>
                                        <p:strVal val="visible"/>
                                      </p:to>
                                    </p:set>
                                    <p:animEffect transition="in" filter="fade">
                                      <p:cBhvr>
                                        <p:cTn id="48" dur="1000"/>
                                        <p:tgtEl>
                                          <p:spTgt spid="4100">
                                            <p:txEl>
                                              <p:pRg st="8" end="8"/>
                                            </p:txEl>
                                          </p:spTgt>
                                        </p:tgtEl>
                                      </p:cBhvr>
                                    </p:animEffect>
                                    <p:anim calcmode="lin" valueType="num">
                                      <p:cBhvr>
                                        <p:cTn id="49"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100">
                                            <p:txEl>
                                              <p:pRg st="9" end="9"/>
                                            </p:txEl>
                                          </p:spTgt>
                                        </p:tgtEl>
                                        <p:attrNameLst>
                                          <p:attrName>style.visibility</p:attrName>
                                        </p:attrNameLst>
                                      </p:cBhvr>
                                      <p:to>
                                        <p:strVal val="visible"/>
                                      </p:to>
                                    </p:set>
                                    <p:animEffect transition="in" filter="fade">
                                      <p:cBhvr>
                                        <p:cTn id="53" dur="1000"/>
                                        <p:tgtEl>
                                          <p:spTgt spid="4100">
                                            <p:txEl>
                                              <p:pRg st="9" end="9"/>
                                            </p:txEl>
                                          </p:spTgt>
                                        </p:tgtEl>
                                      </p:cBhvr>
                                    </p:animEffect>
                                    <p:anim calcmode="lin" valueType="num">
                                      <p:cBhvr>
                                        <p:cTn id="54"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410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152401"/>
            <a:ext cx="11477624" cy="1142999"/>
          </a:xfrm>
        </p:spPr>
        <p:txBody>
          <a:bodyPr>
            <a:normAutofit fontScale="90000"/>
          </a:bodyPr>
          <a:lstStyle/>
          <a:p>
            <a:pPr eaLnBrk="1" hangingPunct="1">
              <a:lnSpc>
                <a:spcPct val="90000"/>
              </a:lnSpc>
            </a:pPr>
            <a:r>
              <a:rPr lang="en-US" altLang="en-US" sz="4000" b="1" dirty="0">
                <a:solidFill>
                  <a:schemeClr val="bg1"/>
                </a:solidFill>
              </a:rPr>
              <a:t>God’s Provision for Overcoming Sin and Maintaining Fellowship with Him </a:t>
            </a:r>
            <a:r>
              <a:rPr lang="en-US" altLang="en-US" sz="3600" i="1" dirty="0">
                <a:solidFill>
                  <a:schemeClr val="bg1"/>
                </a:solidFill>
              </a:rPr>
              <a:t>(1 John 2:1-6)</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295400"/>
            <a:ext cx="11834812" cy="5562599"/>
          </a:xfrm>
        </p:spPr>
        <p:txBody>
          <a:bodyPr anchor="t">
            <a:noAutofit/>
          </a:bodyPr>
          <a:lstStyle/>
          <a:p>
            <a:pPr marL="0" indent="0">
              <a:spcBef>
                <a:spcPts val="0"/>
              </a:spcBef>
              <a:buNone/>
            </a:pPr>
            <a:r>
              <a:rPr lang="en-US" altLang="en-US" sz="3000" b="1" dirty="0">
                <a:solidFill>
                  <a:schemeClr val="bg1"/>
                </a:solidFill>
                <a:latin typeface="Calibri" panose="020F0502020204030204" pitchFamily="34" charset="0"/>
                <a:cs typeface="Calibri" panose="020F0502020204030204" pitchFamily="34" charset="0"/>
              </a:rPr>
              <a:t>Jesus Christ our Advocate and the Propitiation for our Sins (2:1-2).</a:t>
            </a:r>
            <a:endParaRPr lang="en-US" altLang="en-US" sz="3000" b="1" i="1" dirty="0">
              <a:solidFill>
                <a:schemeClr val="accent4">
                  <a:lumMod val="60000"/>
                  <a:lumOff val="40000"/>
                </a:schemeClr>
              </a:solidFill>
              <a:latin typeface="Calibri" panose="020F0502020204030204" pitchFamily="34" charset="0"/>
              <a:cs typeface="Calibri" panose="020F0502020204030204" pitchFamily="34" charset="0"/>
            </a:endParaRPr>
          </a:p>
          <a:p>
            <a:pPr marL="457200" indent="-342900">
              <a:spcBef>
                <a:spcPts val="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John has shown us the motivation and method for overcoming sin.</a:t>
            </a:r>
          </a:p>
          <a:p>
            <a:pPr marL="457200" indent="-342900">
              <a:spcBef>
                <a:spcPts val="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God has provided for us an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advocate</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a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propitiation</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and a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path.</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We have an Advocate who stands beside us to help (Job 9:32-33)</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Jesus is also the Propitiation for our sins (2:2)</a:t>
            </a:r>
          </a:p>
          <a:p>
            <a:pPr marL="971550" lvl="2" indent="-285750">
              <a:spcBef>
                <a:spcPts val="0"/>
              </a:spcBef>
            </a:pPr>
            <a:r>
              <a:rPr lang="en-US" altLang="en-US" sz="2900" b="1" dirty="0">
                <a:solidFill>
                  <a:schemeClr val="accent5">
                    <a:lumMod val="40000"/>
                    <a:lumOff val="60000"/>
                  </a:schemeClr>
                </a:solidFill>
                <a:latin typeface="Calibri" panose="020F0502020204030204" pitchFamily="34" charset="0"/>
                <a:cs typeface="Calibri" panose="020F0502020204030204" pitchFamily="34" charset="0"/>
              </a:rPr>
              <a:t>A propitiation is a sacrifice or price paid that serves as atonement  and makes reconciliation possible.  </a:t>
            </a:r>
          </a:p>
          <a:p>
            <a:pPr marL="971550" lvl="2" indent="-285750">
              <a:spcBef>
                <a:spcPts val="0"/>
              </a:spcBef>
            </a:pPr>
            <a:r>
              <a:rPr lang="en-US" altLang="en-US" sz="2900" b="1" dirty="0">
                <a:solidFill>
                  <a:schemeClr val="accent5">
                    <a:lumMod val="40000"/>
                    <a:lumOff val="60000"/>
                  </a:schemeClr>
                </a:solidFill>
                <a:latin typeface="Calibri" panose="020F0502020204030204" pitchFamily="34" charset="0"/>
                <a:cs typeface="Calibri" panose="020F0502020204030204" pitchFamily="34" charset="0"/>
              </a:rPr>
              <a:t>It turns away wrath by appeasement AND it removes the blot of the offense, thus enabling fellowship (cf. Lev. 17:11; Ps. 65:3; 79:9;                Ezek. 16:62-63; Rom. 5:25-26).</a:t>
            </a:r>
          </a:p>
          <a:p>
            <a:pPr lvl="1">
              <a:spcBef>
                <a:spcPts val="0"/>
              </a:spcBef>
            </a:pPr>
            <a:r>
              <a:rPr lang="en-US" altLang="en-US" sz="3000" b="1" i="1" dirty="0">
                <a:solidFill>
                  <a:srgbClr val="FFFF00"/>
                </a:solidFill>
                <a:latin typeface="Calibri" panose="020F0502020204030204" pitchFamily="34" charset="0"/>
                <a:cs typeface="Calibri" panose="020F0502020204030204" pitchFamily="34" charset="0"/>
              </a:rPr>
              <a:t>Jesus Christ is our example and His commandments our path (2:3-6).</a:t>
            </a:r>
          </a:p>
          <a:p>
            <a:pPr marL="1028700" lvl="1" indent="-342900">
              <a:spcBef>
                <a:spcPts val="0"/>
              </a:spcBef>
            </a:pPr>
            <a:r>
              <a:rPr lang="en-US" altLang="en-US" sz="2900" b="1" dirty="0">
                <a:solidFill>
                  <a:schemeClr val="accent5">
                    <a:lumMod val="40000"/>
                    <a:lumOff val="60000"/>
                  </a:schemeClr>
                </a:solidFill>
                <a:latin typeface="Calibri" panose="020F0502020204030204" pitchFamily="34" charset="0"/>
                <a:cs typeface="Calibri" panose="020F0502020204030204" pitchFamily="34" charset="0"/>
              </a:rPr>
              <a:t>If we keep His commandments, we know Him and are in Him.</a:t>
            </a:r>
          </a:p>
          <a:p>
            <a:pPr marL="1028700" lvl="1" indent="-342900">
              <a:spcBef>
                <a:spcPts val="0"/>
              </a:spcBef>
            </a:pPr>
            <a:r>
              <a:rPr lang="en-US" altLang="en-US" sz="2900" b="1" dirty="0">
                <a:solidFill>
                  <a:schemeClr val="accent5">
                    <a:lumMod val="40000"/>
                    <a:lumOff val="60000"/>
                  </a:schemeClr>
                </a:solidFill>
                <a:latin typeface="Calibri" panose="020F0502020204030204" pitchFamily="34" charset="0"/>
                <a:cs typeface="Calibri" panose="020F0502020204030204" pitchFamily="34" charset="0"/>
              </a:rPr>
              <a:t>If we walk as Jesus walked, we are abiding in Him.</a:t>
            </a:r>
            <a:endParaRPr lang="en-US" altLang="en-US" sz="2900" b="1" i="1" dirty="0">
              <a:solidFill>
                <a:schemeClr val="accent4">
                  <a:lumMod val="60000"/>
                  <a:lumOff val="40000"/>
                </a:schemeClr>
              </a:solidFill>
              <a:latin typeface="Calibri" panose="020F0502020204030204" pitchFamily="34" charset="0"/>
              <a:cs typeface="Calibri" panose="020F0502020204030204" pitchFamily="34" charset="0"/>
            </a:endParaRPr>
          </a:p>
          <a:p>
            <a:pPr lvl="1" indent="-285750">
              <a:spcBef>
                <a:spcPts val="300"/>
              </a:spcBef>
            </a:pPr>
            <a:endParaRPr lang="en-US" altLang="en-US" sz="29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3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0">
                                            <p:txEl>
                                              <p:pRg st="4" end="4"/>
                                            </p:txEl>
                                          </p:spTgt>
                                        </p:tgtEl>
                                        <p:attrNameLst>
                                          <p:attrName>style.visibility</p:attrName>
                                        </p:attrNameLst>
                                      </p:cBhvr>
                                      <p:to>
                                        <p:strVal val="visible"/>
                                      </p:to>
                                    </p:set>
                                    <p:animEffect transition="in" filter="fade">
                                      <p:cBhvr>
                                        <p:cTn id="33" dur="1000"/>
                                        <p:tgtEl>
                                          <p:spTgt spid="4100">
                                            <p:txEl>
                                              <p:pRg st="4" end="4"/>
                                            </p:txEl>
                                          </p:spTgt>
                                        </p:tgtEl>
                                      </p:cBhvr>
                                    </p:animEffect>
                                    <p:anim calcmode="lin" valueType="num">
                                      <p:cBhvr>
                                        <p:cTn id="3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00">
                                            <p:txEl>
                                              <p:pRg st="5" end="5"/>
                                            </p:txEl>
                                          </p:spTgt>
                                        </p:tgtEl>
                                        <p:attrNameLst>
                                          <p:attrName>style.visibility</p:attrName>
                                        </p:attrNameLst>
                                      </p:cBhvr>
                                      <p:to>
                                        <p:strVal val="visible"/>
                                      </p:to>
                                    </p:set>
                                    <p:animEffect transition="in" filter="fade">
                                      <p:cBhvr>
                                        <p:cTn id="38" dur="1000"/>
                                        <p:tgtEl>
                                          <p:spTgt spid="4100">
                                            <p:txEl>
                                              <p:pRg st="5" end="5"/>
                                            </p:txEl>
                                          </p:spTgt>
                                        </p:tgtEl>
                                      </p:cBhvr>
                                    </p:animEffect>
                                    <p:anim calcmode="lin" valueType="num">
                                      <p:cBhvr>
                                        <p:cTn id="39"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00">
                                            <p:txEl>
                                              <p:pRg st="6" end="6"/>
                                            </p:txEl>
                                          </p:spTgt>
                                        </p:tgtEl>
                                        <p:attrNameLst>
                                          <p:attrName>style.visibility</p:attrName>
                                        </p:attrNameLst>
                                      </p:cBhvr>
                                      <p:to>
                                        <p:strVal val="visible"/>
                                      </p:to>
                                    </p:set>
                                    <p:animEffect transition="in" filter="fade">
                                      <p:cBhvr>
                                        <p:cTn id="43" dur="1000"/>
                                        <p:tgtEl>
                                          <p:spTgt spid="4100">
                                            <p:txEl>
                                              <p:pRg st="6" end="6"/>
                                            </p:txEl>
                                          </p:spTgt>
                                        </p:tgtEl>
                                      </p:cBhvr>
                                    </p:animEffect>
                                    <p:anim calcmode="lin" valueType="num">
                                      <p:cBhvr>
                                        <p:cTn id="44"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100">
                                            <p:txEl>
                                              <p:pRg st="7" end="7"/>
                                            </p:txEl>
                                          </p:spTgt>
                                        </p:tgtEl>
                                        <p:attrNameLst>
                                          <p:attrName>style.visibility</p:attrName>
                                        </p:attrNameLst>
                                      </p:cBhvr>
                                      <p:to>
                                        <p:strVal val="visible"/>
                                      </p:to>
                                    </p:set>
                                    <p:animEffect transition="in" filter="fade">
                                      <p:cBhvr>
                                        <p:cTn id="50" dur="1000"/>
                                        <p:tgtEl>
                                          <p:spTgt spid="4100">
                                            <p:txEl>
                                              <p:pRg st="7" end="7"/>
                                            </p:txEl>
                                          </p:spTgt>
                                        </p:tgtEl>
                                      </p:cBhvr>
                                    </p:animEffect>
                                    <p:anim calcmode="lin" valueType="num">
                                      <p:cBhvr>
                                        <p:cTn id="51"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100">
                                            <p:txEl>
                                              <p:pRg st="8" end="8"/>
                                            </p:txEl>
                                          </p:spTgt>
                                        </p:tgtEl>
                                        <p:attrNameLst>
                                          <p:attrName>style.visibility</p:attrName>
                                        </p:attrNameLst>
                                      </p:cBhvr>
                                      <p:to>
                                        <p:strVal val="visible"/>
                                      </p:to>
                                    </p:set>
                                    <p:animEffect transition="in" filter="fade">
                                      <p:cBhvr>
                                        <p:cTn id="55" dur="1000"/>
                                        <p:tgtEl>
                                          <p:spTgt spid="4100">
                                            <p:txEl>
                                              <p:pRg st="8" end="8"/>
                                            </p:txEl>
                                          </p:spTgt>
                                        </p:tgtEl>
                                      </p:cBhvr>
                                    </p:animEffect>
                                    <p:anim calcmode="lin" valueType="num">
                                      <p:cBhvr>
                                        <p:cTn id="56"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100">
                                            <p:txEl>
                                              <p:pRg st="9" end="9"/>
                                            </p:txEl>
                                          </p:spTgt>
                                        </p:tgtEl>
                                        <p:attrNameLst>
                                          <p:attrName>style.visibility</p:attrName>
                                        </p:attrNameLst>
                                      </p:cBhvr>
                                      <p:to>
                                        <p:strVal val="visible"/>
                                      </p:to>
                                    </p:set>
                                    <p:animEffect transition="in" filter="fade">
                                      <p:cBhvr>
                                        <p:cTn id="60" dur="1000"/>
                                        <p:tgtEl>
                                          <p:spTgt spid="4100">
                                            <p:txEl>
                                              <p:pRg st="9" end="9"/>
                                            </p:txEl>
                                          </p:spTgt>
                                        </p:tgtEl>
                                      </p:cBhvr>
                                    </p:animEffect>
                                    <p:anim calcmode="lin" valueType="num">
                                      <p:cBhvr>
                                        <p:cTn id="61"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410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57188" y="152401"/>
            <a:ext cx="11477624" cy="1142999"/>
          </a:xfrm>
        </p:spPr>
        <p:txBody>
          <a:bodyPr>
            <a:normAutofit/>
          </a:bodyPr>
          <a:lstStyle/>
          <a:p>
            <a:pPr eaLnBrk="1" hangingPunct="1">
              <a:lnSpc>
                <a:spcPct val="90000"/>
              </a:lnSpc>
            </a:pPr>
            <a:r>
              <a:rPr lang="en-US" altLang="en-US" sz="4000" b="1" dirty="0">
                <a:solidFill>
                  <a:schemeClr val="bg1"/>
                </a:solidFill>
              </a:rPr>
              <a:t>Love will Keep us in the Light </a:t>
            </a:r>
            <a:r>
              <a:rPr lang="en-US" altLang="en-US" sz="3600" i="1" dirty="0">
                <a:solidFill>
                  <a:schemeClr val="bg1"/>
                </a:solidFill>
              </a:rPr>
              <a:t>(1 John 2:7-17)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357188" y="1114426"/>
            <a:ext cx="11834812" cy="5743574"/>
          </a:xfrm>
        </p:spPr>
        <p:txBody>
          <a:bodyPr anchor="t">
            <a:noAutofit/>
          </a:bodyPr>
          <a:lstStyle/>
          <a:p>
            <a:pPr marL="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The Old Commandment to love your brother is New in Christ </a:t>
            </a:r>
            <a:r>
              <a:rPr lang="en-US" altLang="en-US" b="1" dirty="0">
                <a:solidFill>
                  <a:schemeClr val="bg1"/>
                </a:solidFill>
                <a:latin typeface="Calibri" panose="020F0502020204030204" pitchFamily="34" charset="0"/>
                <a:cs typeface="Calibri" panose="020F0502020204030204" pitchFamily="34" charset="0"/>
              </a:rPr>
              <a:t>(2:7-11).</a:t>
            </a:r>
            <a:endParaRPr lang="en-US" altLang="en-US" sz="3200" b="1" i="1" dirty="0">
              <a:solidFill>
                <a:schemeClr val="accent4">
                  <a:lumMod val="60000"/>
                  <a:lumOff val="40000"/>
                </a:schemeClr>
              </a:solidFill>
              <a:latin typeface="Calibri" panose="020F0502020204030204" pitchFamily="34" charset="0"/>
              <a:cs typeface="Calibri" panose="020F0502020204030204" pitchFamily="34" charset="0"/>
            </a:endParaRPr>
          </a:p>
          <a:p>
            <a:pPr marL="457200" indent="-342900">
              <a:spcBef>
                <a:spcPts val="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Whoever loves his brother is in the light (and in fellowship with God).</a:t>
            </a:r>
          </a:p>
          <a:p>
            <a:pPr marL="457200" indent="-342900">
              <a:spcBef>
                <a:spcPts val="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“And there is no cause for stumbling in him.” </a:t>
            </a:r>
          </a:p>
          <a:p>
            <a:pPr lvl="1" indent="-285750">
              <a:spcBef>
                <a:spcPts val="0"/>
              </a:spcBef>
            </a:pPr>
            <a:r>
              <a:rPr lang="en-US" altLang="en-US" sz="3000" b="1" i="1" dirty="0">
                <a:solidFill>
                  <a:srgbClr val="FFFF00"/>
                </a:solidFill>
                <a:latin typeface="Calibri" panose="020F0502020204030204" pitchFamily="34" charset="0"/>
                <a:cs typeface="Calibri" panose="020F0502020204030204" pitchFamily="34" charset="0"/>
              </a:rPr>
              <a:t>If you love your brother, you won’t cause him to sin!!!</a:t>
            </a:r>
          </a:p>
          <a:p>
            <a:pPr marL="57150" indent="0">
              <a:spcBef>
                <a:spcPts val="0"/>
              </a:spcBef>
              <a:buNone/>
            </a:pPr>
            <a:r>
              <a:rPr lang="en-US" altLang="en-US" sz="3200" b="1" dirty="0">
                <a:solidFill>
                  <a:schemeClr val="bg1"/>
                </a:solidFill>
                <a:latin typeface="Calibri" panose="020F0502020204030204" pitchFamily="34" charset="0"/>
                <a:cs typeface="Calibri" panose="020F0502020204030204" pitchFamily="34" charset="0"/>
              </a:rPr>
              <a:t>Appreciating what has already happened in their lives in Christ will help those of every level of maturity to be confident (2:12-14).</a:t>
            </a:r>
          </a:p>
          <a:p>
            <a:pPr marL="514350" lvl="1" indent="-342900">
              <a:spcBef>
                <a:spcPts val="0"/>
              </a:spcBef>
            </a:pPr>
            <a:r>
              <a:rPr lang="en-US" altLang="en-US" sz="2900" b="1" i="1" dirty="0">
                <a:solidFill>
                  <a:schemeClr val="accent4">
                    <a:lumMod val="60000"/>
                    <a:lumOff val="40000"/>
                  </a:schemeClr>
                </a:solidFill>
                <a:latin typeface="Calibri" panose="020F0502020204030204" pitchFamily="34" charset="0"/>
                <a:cs typeface="Calibri" panose="020F0502020204030204" pitchFamily="34" charset="0"/>
              </a:rPr>
              <a:t>The children’s sins are forgiven, and they have known the Father.</a:t>
            </a:r>
          </a:p>
          <a:p>
            <a:pPr marL="514350" lvl="1" indent="-342900">
              <a:spcBef>
                <a:spcPts val="0"/>
              </a:spcBef>
            </a:pPr>
            <a:r>
              <a:rPr lang="en-US" altLang="en-US" sz="2900" b="1" i="1" dirty="0">
                <a:solidFill>
                  <a:schemeClr val="accent4">
                    <a:lumMod val="60000"/>
                    <a:lumOff val="40000"/>
                  </a:schemeClr>
                </a:solidFill>
                <a:latin typeface="Calibri" panose="020F0502020204030204" pitchFamily="34" charset="0"/>
                <a:cs typeface="Calibri" panose="020F0502020204030204" pitchFamily="34" charset="0"/>
              </a:rPr>
              <a:t>The fathers had known the Lord from the beginning.</a:t>
            </a:r>
          </a:p>
          <a:p>
            <a:pPr marL="514350" lvl="1" indent="-342900">
              <a:spcBef>
                <a:spcPts val="0"/>
              </a:spcBef>
            </a:pPr>
            <a:r>
              <a:rPr lang="en-US" altLang="en-US" sz="2900" b="1" i="1" dirty="0">
                <a:solidFill>
                  <a:schemeClr val="accent4">
                    <a:lumMod val="60000"/>
                    <a:lumOff val="40000"/>
                  </a:schemeClr>
                </a:solidFill>
                <a:latin typeface="Calibri" panose="020F0502020204030204" pitchFamily="34" charset="0"/>
                <a:cs typeface="Calibri" panose="020F0502020204030204" pitchFamily="34" charset="0"/>
              </a:rPr>
              <a:t>The young men are strong, the word of God abides in them, and they have overcome the wicked one.</a:t>
            </a:r>
          </a:p>
          <a:p>
            <a:pPr marL="0" indent="0">
              <a:spcBef>
                <a:spcPts val="0"/>
              </a:spcBef>
              <a:buNone/>
            </a:pPr>
            <a:endParaRPr lang="en-US" altLang="en-US" sz="3300" b="1" i="1" dirty="0">
              <a:solidFill>
                <a:schemeClr val="accent4">
                  <a:lumMod val="60000"/>
                  <a:lumOff val="40000"/>
                </a:schemeClr>
              </a:solidFill>
              <a:latin typeface="Calibri" panose="020F0502020204030204" pitchFamily="34" charset="0"/>
              <a:cs typeface="Calibri" panose="020F0502020204030204" pitchFamily="34" charset="0"/>
            </a:endParaRPr>
          </a:p>
          <a:p>
            <a:pPr indent="0">
              <a:spcBef>
                <a:spcPts val="0"/>
              </a:spcBef>
              <a:buNone/>
            </a:pPr>
            <a:endParaRPr lang="en-US" altLang="en-US" sz="33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8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00">
                                            <p:txEl>
                                              <p:pRg st="4" end="4"/>
                                            </p:txEl>
                                          </p:spTgt>
                                        </p:tgtEl>
                                        <p:attrNameLst>
                                          <p:attrName>style.visibility</p:attrName>
                                        </p:attrNameLst>
                                      </p:cBhvr>
                                      <p:to>
                                        <p:strVal val="visible"/>
                                      </p:to>
                                    </p:set>
                                    <p:animEffect transition="in" filter="fade">
                                      <p:cBhvr>
                                        <p:cTn id="33" dur="1000"/>
                                        <p:tgtEl>
                                          <p:spTgt spid="4100">
                                            <p:txEl>
                                              <p:pRg st="4" end="4"/>
                                            </p:txEl>
                                          </p:spTgt>
                                        </p:tgtEl>
                                      </p:cBhvr>
                                    </p:animEffect>
                                    <p:anim calcmode="lin" valueType="num">
                                      <p:cBhvr>
                                        <p:cTn id="3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100">
                                            <p:txEl>
                                              <p:pRg st="5" end="5"/>
                                            </p:txEl>
                                          </p:spTgt>
                                        </p:tgtEl>
                                        <p:attrNameLst>
                                          <p:attrName>style.visibility</p:attrName>
                                        </p:attrNameLst>
                                      </p:cBhvr>
                                      <p:to>
                                        <p:strVal val="visible"/>
                                      </p:to>
                                    </p:set>
                                    <p:animEffect transition="in" filter="fade">
                                      <p:cBhvr>
                                        <p:cTn id="38" dur="1000"/>
                                        <p:tgtEl>
                                          <p:spTgt spid="4100">
                                            <p:txEl>
                                              <p:pRg st="5" end="5"/>
                                            </p:txEl>
                                          </p:spTgt>
                                        </p:tgtEl>
                                      </p:cBhvr>
                                    </p:animEffect>
                                    <p:anim calcmode="lin" valueType="num">
                                      <p:cBhvr>
                                        <p:cTn id="39"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00">
                                            <p:txEl>
                                              <p:pRg st="6" end="6"/>
                                            </p:txEl>
                                          </p:spTgt>
                                        </p:tgtEl>
                                        <p:attrNameLst>
                                          <p:attrName>style.visibility</p:attrName>
                                        </p:attrNameLst>
                                      </p:cBhvr>
                                      <p:to>
                                        <p:strVal val="visible"/>
                                      </p:to>
                                    </p:set>
                                    <p:animEffect transition="in" filter="fade">
                                      <p:cBhvr>
                                        <p:cTn id="43" dur="1000"/>
                                        <p:tgtEl>
                                          <p:spTgt spid="4100">
                                            <p:txEl>
                                              <p:pRg st="6" end="6"/>
                                            </p:txEl>
                                          </p:spTgt>
                                        </p:tgtEl>
                                      </p:cBhvr>
                                    </p:animEffect>
                                    <p:anim calcmode="lin" valueType="num">
                                      <p:cBhvr>
                                        <p:cTn id="44"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10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100">
                                            <p:txEl>
                                              <p:pRg st="7" end="7"/>
                                            </p:txEl>
                                          </p:spTgt>
                                        </p:tgtEl>
                                        <p:attrNameLst>
                                          <p:attrName>style.visibility</p:attrName>
                                        </p:attrNameLst>
                                      </p:cBhvr>
                                      <p:to>
                                        <p:strVal val="visible"/>
                                      </p:to>
                                    </p:set>
                                    <p:animEffect transition="in" filter="fade">
                                      <p:cBhvr>
                                        <p:cTn id="48" dur="1000"/>
                                        <p:tgtEl>
                                          <p:spTgt spid="4100">
                                            <p:txEl>
                                              <p:pRg st="7" end="7"/>
                                            </p:txEl>
                                          </p:spTgt>
                                        </p:tgtEl>
                                      </p:cBhvr>
                                    </p:animEffect>
                                    <p:anim calcmode="lin" valueType="num">
                                      <p:cBhvr>
                                        <p:cTn id="49"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10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25356</TotalTime>
  <Words>3536</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Franklin Gothic Book</vt:lpstr>
      <vt:lpstr>Times New Roman</vt:lpstr>
      <vt:lpstr>Office Theme</vt:lpstr>
      <vt:lpstr>Studies in the Epistles</vt:lpstr>
      <vt:lpstr>The Relationship Between             First John &amp; The Gospel Of John</vt:lpstr>
      <vt:lpstr>The Relationship Between  First John &amp; The Gospel Of John</vt:lpstr>
      <vt:lpstr>Theme of First John: “That You may Know…”</vt:lpstr>
      <vt:lpstr>“Concerning those who are trying to deceive you…”</vt:lpstr>
      <vt:lpstr>Fellowship with God and with One Another (1 John 1:1-10)</vt:lpstr>
      <vt:lpstr>Fellowship with God and with One Another (1 John 1:1-10)</vt:lpstr>
      <vt:lpstr>God’s Provision for Overcoming Sin and Maintaining Fellowship with Him (1 John 2:1-6)</vt:lpstr>
      <vt:lpstr>Love will Keep us in the Light (1 John 2:7-17)</vt:lpstr>
      <vt:lpstr>Love will Keep us in the Light (1 John 2:7-17)</vt:lpstr>
      <vt:lpstr>Abide in the Father by Abiding in Truth (1 John 2:18-29)</vt:lpstr>
      <vt:lpstr>Abide in the Father by Abiding in Truth (1 John 2:18-29)</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Eastside Enlightener</cp:lastModifiedBy>
  <cp:revision>619</cp:revision>
  <cp:lastPrinted>2022-06-20T20:16:08Z</cp:lastPrinted>
  <dcterms:created xsi:type="dcterms:W3CDTF">2021-08-25T18:02:30Z</dcterms:created>
  <dcterms:modified xsi:type="dcterms:W3CDTF">2022-06-22T20:18:34Z</dcterms:modified>
</cp:coreProperties>
</file>