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79" r:id="rId2"/>
    <p:sldId id="599" r:id="rId3"/>
    <p:sldId id="613" r:id="rId4"/>
    <p:sldId id="607" r:id="rId5"/>
    <p:sldId id="606" r:id="rId6"/>
    <p:sldId id="614" r:id="rId7"/>
    <p:sldId id="615" r:id="rId8"/>
    <p:sldId id="608" r:id="rId9"/>
    <p:sldId id="616" r:id="rId10"/>
    <p:sldId id="617" r:id="rId11"/>
    <p:sldId id="618" r:id="rId12"/>
    <p:sldId id="619" r:id="rId13"/>
    <p:sldId id="620" r:id="rId14"/>
    <p:sldId id="621" r:id="rId15"/>
    <p:sldId id="622" r:id="rId16"/>
    <p:sldId id="623" r:id="rId17"/>
    <p:sldId id="624" r:id="rId18"/>
    <p:sldId id="625" r:id="rId19"/>
    <p:sldId id="626" r:id="rId20"/>
    <p:sldId id="627" r:id="rId21"/>
    <p:sldId id="628" r:id="rId22"/>
    <p:sldId id="629" r:id="rId23"/>
    <p:sldId id="630" r:id="rId24"/>
    <p:sldId id="631" r:id="rId25"/>
    <p:sldId id="632" r:id="rId26"/>
    <p:sldId id="634" r:id="rId27"/>
    <p:sldId id="379" r:id="rId28"/>
    <p:sldId id="383" r:id="rId29"/>
    <p:sldId id="635" r:id="rId30"/>
    <p:sldId id="266" r:id="rId31"/>
  </p:sldIdLst>
  <p:sldSz cx="12192000" cy="6858000"/>
  <p:notesSz cx="6954838" cy="9239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2949"/>
    <a:srgbClr val="33CC33"/>
    <a:srgbClr val="FBE1B7"/>
    <a:srgbClr val="DDC4AD"/>
    <a:srgbClr val="111B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630" autoAdjust="0"/>
  </p:normalViewPr>
  <p:slideViewPr>
    <p:cSldViewPr snapToGrid="0">
      <p:cViewPr varScale="1">
        <p:scale>
          <a:sx n="45" d="100"/>
          <a:sy n="45" d="100"/>
        </p:scale>
        <p:origin x="8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13763" cy="463567"/>
          </a:xfrm>
          <a:prstGeom prst="rect">
            <a:avLst/>
          </a:prstGeom>
        </p:spPr>
        <p:txBody>
          <a:bodyPr vert="horz" lIns="92524" tIns="46263" rIns="92524" bIns="46263" rtlCol="0"/>
          <a:lstStyle>
            <a:lvl1pPr algn="l">
              <a:defRPr sz="1200"/>
            </a:lvl1pPr>
          </a:lstStyle>
          <a:p>
            <a:endParaRPr lang="en-US"/>
          </a:p>
        </p:txBody>
      </p:sp>
      <p:sp>
        <p:nvSpPr>
          <p:cNvPr id="3" name="Date Placeholder 2"/>
          <p:cNvSpPr>
            <a:spLocks noGrp="1"/>
          </p:cNvSpPr>
          <p:nvPr>
            <p:ph type="dt" idx="1"/>
          </p:nvPr>
        </p:nvSpPr>
        <p:spPr>
          <a:xfrm>
            <a:off x="3939467" y="1"/>
            <a:ext cx="3013763" cy="463567"/>
          </a:xfrm>
          <a:prstGeom prst="rect">
            <a:avLst/>
          </a:prstGeom>
        </p:spPr>
        <p:txBody>
          <a:bodyPr vert="horz" lIns="92524" tIns="46263" rIns="92524" bIns="46263" rtlCol="0"/>
          <a:lstStyle>
            <a:lvl1pPr algn="r">
              <a:defRPr sz="1200"/>
            </a:lvl1pPr>
          </a:lstStyle>
          <a:p>
            <a:fld id="{367FB0F6-433A-48E5-AE45-4C4D2D315BB2}" type="datetimeFigureOut">
              <a:rPr lang="en-US" smtClean="0"/>
              <a:t>7/15/2022</a:t>
            </a:fld>
            <a:endParaRPr lang="en-US"/>
          </a:p>
        </p:txBody>
      </p:sp>
      <p:sp>
        <p:nvSpPr>
          <p:cNvPr id="4" name="Slide Image Placeholder 3"/>
          <p:cNvSpPr>
            <a:spLocks noGrp="1" noRot="1" noChangeAspect="1"/>
          </p:cNvSpPr>
          <p:nvPr>
            <p:ph type="sldImg" idx="2"/>
          </p:nvPr>
        </p:nvSpPr>
        <p:spPr>
          <a:xfrm>
            <a:off x="704850" y="1154113"/>
            <a:ext cx="5545138" cy="3119437"/>
          </a:xfrm>
          <a:prstGeom prst="rect">
            <a:avLst/>
          </a:prstGeom>
          <a:noFill/>
          <a:ln w="12700">
            <a:solidFill>
              <a:prstClr val="black"/>
            </a:solidFill>
          </a:ln>
        </p:spPr>
        <p:txBody>
          <a:bodyPr vert="horz" lIns="92524" tIns="46263" rIns="92524" bIns="46263" rtlCol="0" anchor="ctr"/>
          <a:lstStyle/>
          <a:p>
            <a:endParaRPr lang="en-US"/>
          </a:p>
        </p:txBody>
      </p:sp>
      <p:sp>
        <p:nvSpPr>
          <p:cNvPr id="5" name="Notes Placeholder 4"/>
          <p:cNvSpPr>
            <a:spLocks noGrp="1"/>
          </p:cNvSpPr>
          <p:nvPr>
            <p:ph type="body" sz="quarter" idx="3"/>
          </p:nvPr>
        </p:nvSpPr>
        <p:spPr>
          <a:xfrm>
            <a:off x="695484" y="4446389"/>
            <a:ext cx="5563870" cy="3637955"/>
          </a:xfrm>
          <a:prstGeom prst="rect">
            <a:avLst/>
          </a:prstGeom>
        </p:spPr>
        <p:txBody>
          <a:bodyPr vert="horz" lIns="92524" tIns="46263" rIns="92524" bIns="4626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5685"/>
            <a:ext cx="3013763" cy="463566"/>
          </a:xfrm>
          <a:prstGeom prst="rect">
            <a:avLst/>
          </a:prstGeom>
        </p:spPr>
        <p:txBody>
          <a:bodyPr vert="horz" lIns="92524" tIns="46263" rIns="92524" bIns="46263" rtlCol="0" anchor="b"/>
          <a:lstStyle>
            <a:lvl1pPr algn="l">
              <a:defRPr sz="1200"/>
            </a:lvl1pPr>
          </a:lstStyle>
          <a:p>
            <a:endParaRPr lang="en-US"/>
          </a:p>
        </p:txBody>
      </p:sp>
      <p:sp>
        <p:nvSpPr>
          <p:cNvPr id="7" name="Slide Number Placeholder 6"/>
          <p:cNvSpPr>
            <a:spLocks noGrp="1"/>
          </p:cNvSpPr>
          <p:nvPr>
            <p:ph type="sldNum" sz="quarter" idx="5"/>
          </p:nvPr>
        </p:nvSpPr>
        <p:spPr>
          <a:xfrm>
            <a:off x="3939467" y="8775685"/>
            <a:ext cx="3013763" cy="463566"/>
          </a:xfrm>
          <a:prstGeom prst="rect">
            <a:avLst/>
          </a:prstGeom>
        </p:spPr>
        <p:txBody>
          <a:bodyPr vert="horz" lIns="92524" tIns="46263" rIns="92524" bIns="46263" rtlCol="0" anchor="b"/>
          <a:lstStyle>
            <a:lvl1pPr algn="r">
              <a:defRPr sz="1200"/>
            </a:lvl1pPr>
          </a:lstStyle>
          <a:p>
            <a:fld id="{E49E7366-6C2C-4371-A58F-3171F7E109A8}" type="slidenum">
              <a:rPr lang="en-US" smtClean="0"/>
              <a:t>‹#›</a:t>
            </a:fld>
            <a:endParaRPr lang="en-US"/>
          </a:p>
        </p:txBody>
      </p:sp>
    </p:spTree>
    <p:extLst>
      <p:ext uri="{BB962C8B-B14F-4D97-AF65-F5344CB8AC3E}">
        <p14:creationId xmlns:p14="http://schemas.microsoft.com/office/powerpoint/2010/main" val="3835375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E7366-6C2C-4371-A58F-3171F7E109A8}" type="slidenum">
              <a:rPr lang="en-US" smtClean="0"/>
              <a:t>1</a:t>
            </a:fld>
            <a:endParaRPr lang="en-US"/>
          </a:p>
        </p:txBody>
      </p:sp>
    </p:spTree>
    <p:extLst>
      <p:ext uri="{BB962C8B-B14F-4D97-AF65-F5344CB8AC3E}">
        <p14:creationId xmlns:p14="http://schemas.microsoft.com/office/powerpoint/2010/main" val="40176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07F44-81C3-4D51-89F0-DF5B3A1D4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414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Note that the unveiling of each seal is preceded by an invitation to “come  and see.” (6:1, 2, 5, 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Matthew 10:34  </a:t>
            </a:r>
            <a:r>
              <a:rPr lang="en-US" b="0" dirty="0"/>
              <a:t>"Do not think that I came to bring peace on earth. I did not come to bring peace but a sword.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Note that the sword of this rider is one used to slay sacrificial animals (Gr. </a:t>
            </a:r>
            <a:r>
              <a:rPr lang="en-US" b="0" dirty="0" err="1"/>
              <a:t>Machaira</a:t>
            </a:r>
            <a:r>
              <a:rPr lang="en-US" b="0" dirty="0"/>
              <a:t>; Rom.8:36)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07F44-81C3-4D51-89F0-DF5B3A1D4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969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Ezekiel 5:16-17  </a:t>
            </a:r>
            <a:r>
              <a:rPr lang="en-US" b="0" dirty="0"/>
              <a:t>When I send against them the terrible arrows of famine which shall be for destruction, which I will send to destroy you, I will increase the famine upon you and cut off your supply of bread.  17  So I will send against you famine and wild beasts, and they will bereave you. Pestilence and blood shall pass through you, and I will bring the sword against you. I, the LORD, have spoken.’”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Ezekiel 14:21  </a:t>
            </a:r>
            <a:r>
              <a:rPr lang="en-US" b="0" dirty="0"/>
              <a:t>For thus says the Lord GOD: "How much more it shall be when I send My four severe judgments on Jerusalem—the sword and famine and wild beasts and pestilence—to cut off man and beast from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07F44-81C3-4D51-89F0-DF5B3A1D4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168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07F44-81C3-4D51-89F0-DF5B3A1D4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009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Joel 2:10  </a:t>
            </a:r>
            <a:r>
              <a:rPr lang="en-US" b="0" dirty="0"/>
              <a:t>The earth quakes before them, The heavens tremble; The sun and moon grow dark, And the stars diminish their brightness.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Isaiah 13:10  </a:t>
            </a:r>
            <a:r>
              <a:rPr lang="en-US" b="0" dirty="0"/>
              <a:t>For the stars of heaven and their constellations Will not give their light; The sun will be darkened in its going forth, And the moon will not cause its light to shine.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Isaiah 2:19  </a:t>
            </a:r>
            <a:r>
              <a:rPr lang="en-US" b="0" dirty="0"/>
              <a:t>They shall go into the holes of the rocks, And into the caves of the earth, From the terror of the LORD And the glory of His majesty, When He arises to shake the earth mightily.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Hosea 10:8  </a:t>
            </a:r>
            <a:r>
              <a:rPr lang="en-US" b="0" dirty="0"/>
              <a:t>Also the high places of </a:t>
            </a:r>
            <a:r>
              <a:rPr lang="en-US" b="0" dirty="0" err="1"/>
              <a:t>Aven</a:t>
            </a:r>
            <a:r>
              <a:rPr lang="en-US" b="0" dirty="0"/>
              <a:t>, the sin of Israel, Shall be destroyed. The thorn and thistle shall grow on their altars; They shall say to the mountains, "Cover us!" And to the hills, "Fall on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Luke 23:30  </a:t>
            </a:r>
            <a:r>
              <a:rPr lang="en-US" b="0" dirty="0"/>
              <a:t>Then they will begin 'TO SAY TO THE MOUNTAINS, "FALL ON US!" AND TO THE HILLS, "COVER US!"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07F44-81C3-4D51-89F0-DF5B3A1D4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64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07F44-81C3-4D51-89F0-DF5B3A1D4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305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07F44-81C3-4D51-89F0-DF5B3A1D4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643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07F44-81C3-4D51-89F0-DF5B3A1D4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68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07F44-81C3-4D51-89F0-DF5B3A1D4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440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07F44-81C3-4D51-89F0-DF5B3A1D4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534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07F44-81C3-4D51-89F0-DF5B3A1D4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430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07F44-81C3-4D51-89F0-DF5B3A1D4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07F44-81C3-4D51-89F0-DF5B3A1D4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266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07F44-81C3-4D51-89F0-DF5B3A1D4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802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E7366-6C2C-4371-A58F-3171F7E1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784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Psa</a:t>
            </a:r>
            <a:r>
              <a:rPr lang="en-US" b="0" dirty="0"/>
              <a:t> 89:14  Righteousness and justice are the foundation of Your throne; Mercy and truth go before Your face.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07F44-81C3-4D51-89F0-DF5B3A1D4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20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07F44-81C3-4D51-89F0-DF5B3A1D4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816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Ezekiel 10:20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is the living creature I saw under the God of Israel by the River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Chebar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I knew they were cherubim.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Genesis 3:24  </a:t>
            </a:r>
            <a:r>
              <a:rPr lang="en-US" b="0" dirty="0"/>
              <a:t>So He drove out the man; and He placed cherubim at the east of the garden of Eden, and a flaming sword which turned every way, to guard the way to the tree of life.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Exodus 25:18-20  </a:t>
            </a:r>
            <a:r>
              <a:rPr lang="en-US" b="0" dirty="0"/>
              <a:t>And you shall make two cherubim of gold; of hammered work you shall make them at the two ends of the mercy seat.  19  Make one cherub at one end, and the other cherub at the other end; you shall make the cherubim at the two ends of it of one piece with the mercy seat.  20  And the cherubim shall stretch out their wings above, covering the mercy seat with their wings, and they shall face one another; the faces of the cherubim shall be toward the mercy seat.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07F44-81C3-4D51-89F0-DF5B3A1D4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549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Ezekiel 10:20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is the living creature I saw under the God of Israel by the River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Chebar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I knew they were cherubim.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Genesis 3:24  </a:t>
            </a:r>
            <a:r>
              <a:rPr lang="en-US" b="0" dirty="0"/>
              <a:t>So He drove out the man; and He placed cherubim at the east of the garden of Eden, and a flaming sword which turned every way, to guard the way to the tree of life.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Exodus 25:18-20  </a:t>
            </a:r>
            <a:r>
              <a:rPr lang="en-US" b="0" dirty="0"/>
              <a:t>And you shall make two cherubim of gold; of hammered work you shall make them at the two ends of the mercy seat.  19  Make one cherub at one end, and the other cherub at the other end; you shall make the cherubim at the two ends of it of one piece with the mercy seat.  20  And the cherubim shall stretch out their wings above, covering the mercy seat with their wings, and they shall face one another; the faces of the cherubim shall be toward the mercy seat.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07F44-81C3-4D51-89F0-DF5B3A1D4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712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07F44-81C3-4D51-89F0-DF5B3A1D4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206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Genesis 49:9-10  </a:t>
            </a:r>
            <a:r>
              <a:rPr lang="en-US" b="0" dirty="0"/>
              <a:t>Judah is a lion's whelp; From the prey, my son, you have gone up. He bows down, he lies down as a lion; And as a lion, who shall rouse him?  10  The scepter shall not depart from Judah, Nor a lawgiver from between his feet, Until Shiloh comes; And to Him shall be the obedience of the 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 Samuel 7:12-13  </a:t>
            </a:r>
            <a:r>
              <a:rPr lang="en-US" b="0" dirty="0"/>
              <a:t>"When your days are fulfilled and you rest with your fathers, I will set up your seed after you, who will come from your body, and I will establish his kingdom.  13  He shall build a house for My name, and I will establish the throne of his kingdom forever.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Jeremiah 23:5-6  </a:t>
            </a:r>
            <a:r>
              <a:rPr lang="en-US" b="0" dirty="0"/>
              <a:t>"Behold, the days are coming," says the LORD, "That I will raise to David a Branch of righteousness; A King shall reign and prosper, And execute judgment and righteousness in the earth.  6  In His days Judah will be saved, And Israel will dwell safely; Now this is His name by which He will be called: THE LORD OUR RIGHTEOUSNESS.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07F44-81C3-4D51-89F0-DF5B3A1D4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903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 Samuel 2:10  </a:t>
            </a:r>
            <a:r>
              <a:rPr lang="en-US" b="0" dirty="0"/>
              <a:t>The adversaries of the LORD shall be broken in pieces; From heaven He will thunder against them. The LORD will judge the ends of the earth. "He will give strength to His king, And exalt the horn of His anointed.“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Psalms 139:7  </a:t>
            </a:r>
            <a:r>
              <a:rPr lang="en-US" b="0" dirty="0"/>
              <a:t>Where can I go from Your Spirit? Or where can I flee from Your presence?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07F44-81C3-4D51-89F0-DF5B3A1D4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547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C9C55-2726-49F0-9190-2BB9C0258A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C295C7-C99A-46DC-A930-1EEDC2C99A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4A5808-1CF4-4C33-A9E0-06F1CC042A99}"/>
              </a:ext>
            </a:extLst>
          </p:cNvPr>
          <p:cNvSpPr>
            <a:spLocks noGrp="1"/>
          </p:cNvSpPr>
          <p:nvPr>
            <p:ph type="dt" sz="half" idx="10"/>
          </p:nvPr>
        </p:nvSpPr>
        <p:spPr/>
        <p:txBody>
          <a:bodyPr/>
          <a:lstStyle/>
          <a:p>
            <a:fld id="{29F5B714-DC44-4532-8319-8C898E6EFB96}" type="datetimeFigureOut">
              <a:rPr lang="en-US" smtClean="0"/>
              <a:t>7/15/2022</a:t>
            </a:fld>
            <a:endParaRPr lang="en-US"/>
          </a:p>
        </p:txBody>
      </p:sp>
      <p:sp>
        <p:nvSpPr>
          <p:cNvPr id="5" name="Footer Placeholder 4">
            <a:extLst>
              <a:ext uri="{FF2B5EF4-FFF2-40B4-BE49-F238E27FC236}">
                <a16:creationId xmlns:a16="http://schemas.microsoft.com/office/drawing/2014/main" id="{E60B50FF-FD82-4326-83B0-844DF2E9EE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441BC8-1094-48D0-A903-6AF20542CF51}"/>
              </a:ext>
            </a:extLst>
          </p:cNvPr>
          <p:cNvSpPr>
            <a:spLocks noGrp="1"/>
          </p:cNvSpPr>
          <p:nvPr>
            <p:ph type="sldNum" sz="quarter" idx="12"/>
          </p:nvPr>
        </p:nvSpPr>
        <p:spPr/>
        <p:txBody>
          <a:bodyPr/>
          <a:lstStyle/>
          <a:p>
            <a:fld id="{5BBA1DAB-7308-4566-A88A-4DFE2AC484A1}" type="slidenum">
              <a:rPr lang="en-US" smtClean="0"/>
              <a:t>‹#›</a:t>
            </a:fld>
            <a:endParaRPr lang="en-US"/>
          </a:p>
        </p:txBody>
      </p:sp>
    </p:spTree>
    <p:extLst>
      <p:ext uri="{BB962C8B-B14F-4D97-AF65-F5344CB8AC3E}">
        <p14:creationId xmlns:p14="http://schemas.microsoft.com/office/powerpoint/2010/main" val="40189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2B9C6-6A02-429E-B58B-6D964AD24A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7623EE-F956-4D0F-8867-105C656151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E054B8-2A4D-4375-8D3A-BD46BA2783F3}"/>
              </a:ext>
            </a:extLst>
          </p:cNvPr>
          <p:cNvSpPr>
            <a:spLocks noGrp="1"/>
          </p:cNvSpPr>
          <p:nvPr>
            <p:ph type="dt" sz="half" idx="10"/>
          </p:nvPr>
        </p:nvSpPr>
        <p:spPr/>
        <p:txBody>
          <a:bodyPr/>
          <a:lstStyle/>
          <a:p>
            <a:fld id="{29F5B714-DC44-4532-8319-8C898E6EFB96}" type="datetimeFigureOut">
              <a:rPr lang="en-US" smtClean="0"/>
              <a:t>7/15/2022</a:t>
            </a:fld>
            <a:endParaRPr lang="en-US"/>
          </a:p>
        </p:txBody>
      </p:sp>
      <p:sp>
        <p:nvSpPr>
          <p:cNvPr id="5" name="Footer Placeholder 4">
            <a:extLst>
              <a:ext uri="{FF2B5EF4-FFF2-40B4-BE49-F238E27FC236}">
                <a16:creationId xmlns:a16="http://schemas.microsoft.com/office/drawing/2014/main" id="{DDE17280-C2F4-4947-A8F3-4E9B7989F5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D441FD-C37E-4236-86F5-15DCD81A61AD}"/>
              </a:ext>
            </a:extLst>
          </p:cNvPr>
          <p:cNvSpPr>
            <a:spLocks noGrp="1"/>
          </p:cNvSpPr>
          <p:nvPr>
            <p:ph type="sldNum" sz="quarter" idx="12"/>
          </p:nvPr>
        </p:nvSpPr>
        <p:spPr/>
        <p:txBody>
          <a:bodyPr/>
          <a:lstStyle/>
          <a:p>
            <a:fld id="{5BBA1DAB-7308-4566-A88A-4DFE2AC484A1}" type="slidenum">
              <a:rPr lang="en-US" smtClean="0"/>
              <a:t>‹#›</a:t>
            </a:fld>
            <a:endParaRPr lang="en-US"/>
          </a:p>
        </p:txBody>
      </p:sp>
    </p:spTree>
    <p:extLst>
      <p:ext uri="{BB962C8B-B14F-4D97-AF65-F5344CB8AC3E}">
        <p14:creationId xmlns:p14="http://schemas.microsoft.com/office/powerpoint/2010/main" val="360385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C064EF-C2D8-49F0-98CE-5F62948389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922134-BA8F-4667-BBCD-9A4BC2C26A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A35C30-6135-41D7-9C5E-79F09D52B454}"/>
              </a:ext>
            </a:extLst>
          </p:cNvPr>
          <p:cNvSpPr>
            <a:spLocks noGrp="1"/>
          </p:cNvSpPr>
          <p:nvPr>
            <p:ph type="dt" sz="half" idx="10"/>
          </p:nvPr>
        </p:nvSpPr>
        <p:spPr/>
        <p:txBody>
          <a:bodyPr/>
          <a:lstStyle/>
          <a:p>
            <a:fld id="{29F5B714-DC44-4532-8319-8C898E6EFB96}" type="datetimeFigureOut">
              <a:rPr lang="en-US" smtClean="0"/>
              <a:t>7/15/2022</a:t>
            </a:fld>
            <a:endParaRPr lang="en-US"/>
          </a:p>
        </p:txBody>
      </p:sp>
      <p:sp>
        <p:nvSpPr>
          <p:cNvPr id="5" name="Footer Placeholder 4">
            <a:extLst>
              <a:ext uri="{FF2B5EF4-FFF2-40B4-BE49-F238E27FC236}">
                <a16:creationId xmlns:a16="http://schemas.microsoft.com/office/drawing/2014/main" id="{E11C4570-16EA-484C-A146-A7616EAD66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3C1BE1-CF7E-431F-8B05-C2200764A0C6}"/>
              </a:ext>
            </a:extLst>
          </p:cNvPr>
          <p:cNvSpPr>
            <a:spLocks noGrp="1"/>
          </p:cNvSpPr>
          <p:nvPr>
            <p:ph type="sldNum" sz="quarter" idx="12"/>
          </p:nvPr>
        </p:nvSpPr>
        <p:spPr/>
        <p:txBody>
          <a:bodyPr/>
          <a:lstStyle/>
          <a:p>
            <a:fld id="{5BBA1DAB-7308-4566-A88A-4DFE2AC484A1}" type="slidenum">
              <a:rPr lang="en-US" smtClean="0"/>
              <a:t>‹#›</a:t>
            </a:fld>
            <a:endParaRPr lang="en-US"/>
          </a:p>
        </p:txBody>
      </p:sp>
    </p:spTree>
    <p:extLst>
      <p:ext uri="{BB962C8B-B14F-4D97-AF65-F5344CB8AC3E}">
        <p14:creationId xmlns:p14="http://schemas.microsoft.com/office/powerpoint/2010/main" val="153863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6293-4BD8-4066-AA92-F3825A70D9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37A83A-5CCF-4979-8DBD-5DE4C3CD78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16B57-3232-4D2D-91A9-DB7186601E70}"/>
              </a:ext>
            </a:extLst>
          </p:cNvPr>
          <p:cNvSpPr>
            <a:spLocks noGrp="1"/>
          </p:cNvSpPr>
          <p:nvPr>
            <p:ph type="dt" sz="half" idx="10"/>
          </p:nvPr>
        </p:nvSpPr>
        <p:spPr/>
        <p:txBody>
          <a:bodyPr/>
          <a:lstStyle/>
          <a:p>
            <a:fld id="{29F5B714-DC44-4532-8319-8C898E6EFB96}" type="datetimeFigureOut">
              <a:rPr lang="en-US" smtClean="0"/>
              <a:t>7/15/2022</a:t>
            </a:fld>
            <a:endParaRPr lang="en-US"/>
          </a:p>
        </p:txBody>
      </p:sp>
      <p:sp>
        <p:nvSpPr>
          <p:cNvPr id="5" name="Footer Placeholder 4">
            <a:extLst>
              <a:ext uri="{FF2B5EF4-FFF2-40B4-BE49-F238E27FC236}">
                <a16:creationId xmlns:a16="http://schemas.microsoft.com/office/drawing/2014/main" id="{B23C84E4-5B1A-4CF2-A7D7-56D1B302EB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1C5F8-A3AF-4D87-874C-27857F54A09D}"/>
              </a:ext>
            </a:extLst>
          </p:cNvPr>
          <p:cNvSpPr>
            <a:spLocks noGrp="1"/>
          </p:cNvSpPr>
          <p:nvPr>
            <p:ph type="sldNum" sz="quarter" idx="12"/>
          </p:nvPr>
        </p:nvSpPr>
        <p:spPr/>
        <p:txBody>
          <a:bodyPr/>
          <a:lstStyle/>
          <a:p>
            <a:fld id="{5BBA1DAB-7308-4566-A88A-4DFE2AC484A1}" type="slidenum">
              <a:rPr lang="en-US" smtClean="0"/>
              <a:t>‹#›</a:t>
            </a:fld>
            <a:endParaRPr lang="en-US"/>
          </a:p>
        </p:txBody>
      </p:sp>
    </p:spTree>
    <p:extLst>
      <p:ext uri="{BB962C8B-B14F-4D97-AF65-F5344CB8AC3E}">
        <p14:creationId xmlns:p14="http://schemas.microsoft.com/office/powerpoint/2010/main" val="292965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16BE0-EC6C-431A-9E16-E6E7DD6193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B7CA22-6F72-482D-9347-6AD08AFC67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741D21-6AF3-47DE-9EE5-0BC39F05D241}"/>
              </a:ext>
            </a:extLst>
          </p:cNvPr>
          <p:cNvSpPr>
            <a:spLocks noGrp="1"/>
          </p:cNvSpPr>
          <p:nvPr>
            <p:ph type="dt" sz="half" idx="10"/>
          </p:nvPr>
        </p:nvSpPr>
        <p:spPr/>
        <p:txBody>
          <a:bodyPr/>
          <a:lstStyle/>
          <a:p>
            <a:fld id="{29F5B714-DC44-4532-8319-8C898E6EFB96}" type="datetimeFigureOut">
              <a:rPr lang="en-US" smtClean="0"/>
              <a:t>7/15/2022</a:t>
            </a:fld>
            <a:endParaRPr lang="en-US"/>
          </a:p>
        </p:txBody>
      </p:sp>
      <p:sp>
        <p:nvSpPr>
          <p:cNvPr id="5" name="Footer Placeholder 4">
            <a:extLst>
              <a:ext uri="{FF2B5EF4-FFF2-40B4-BE49-F238E27FC236}">
                <a16:creationId xmlns:a16="http://schemas.microsoft.com/office/drawing/2014/main" id="{5D48BE4B-0D92-47DF-BEF8-F762BB7337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ECC83-4928-4174-9F2A-7E69D00BE65F}"/>
              </a:ext>
            </a:extLst>
          </p:cNvPr>
          <p:cNvSpPr>
            <a:spLocks noGrp="1"/>
          </p:cNvSpPr>
          <p:nvPr>
            <p:ph type="sldNum" sz="quarter" idx="12"/>
          </p:nvPr>
        </p:nvSpPr>
        <p:spPr/>
        <p:txBody>
          <a:bodyPr/>
          <a:lstStyle/>
          <a:p>
            <a:fld id="{5BBA1DAB-7308-4566-A88A-4DFE2AC484A1}" type="slidenum">
              <a:rPr lang="en-US" smtClean="0"/>
              <a:t>‹#›</a:t>
            </a:fld>
            <a:endParaRPr lang="en-US"/>
          </a:p>
        </p:txBody>
      </p:sp>
    </p:spTree>
    <p:extLst>
      <p:ext uri="{BB962C8B-B14F-4D97-AF65-F5344CB8AC3E}">
        <p14:creationId xmlns:p14="http://schemas.microsoft.com/office/powerpoint/2010/main" val="104646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A69E-942A-49FB-9D32-E160FA2EE7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53E2F6-50F4-4530-AFDF-683E9E284C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62BBA7-D54B-4ECA-840E-8511E7245A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09D035-8B60-4795-AF55-2C0463BE45CB}"/>
              </a:ext>
            </a:extLst>
          </p:cNvPr>
          <p:cNvSpPr>
            <a:spLocks noGrp="1"/>
          </p:cNvSpPr>
          <p:nvPr>
            <p:ph type="dt" sz="half" idx="10"/>
          </p:nvPr>
        </p:nvSpPr>
        <p:spPr/>
        <p:txBody>
          <a:bodyPr/>
          <a:lstStyle/>
          <a:p>
            <a:fld id="{29F5B714-DC44-4532-8319-8C898E6EFB96}" type="datetimeFigureOut">
              <a:rPr lang="en-US" smtClean="0"/>
              <a:t>7/15/2022</a:t>
            </a:fld>
            <a:endParaRPr lang="en-US"/>
          </a:p>
        </p:txBody>
      </p:sp>
      <p:sp>
        <p:nvSpPr>
          <p:cNvPr id="6" name="Footer Placeholder 5">
            <a:extLst>
              <a:ext uri="{FF2B5EF4-FFF2-40B4-BE49-F238E27FC236}">
                <a16:creationId xmlns:a16="http://schemas.microsoft.com/office/drawing/2014/main" id="{A18F57FE-FD39-4877-A24A-14C39A9AD5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7B01A4-464E-4A46-BD4B-40A6A4685F61}"/>
              </a:ext>
            </a:extLst>
          </p:cNvPr>
          <p:cNvSpPr>
            <a:spLocks noGrp="1"/>
          </p:cNvSpPr>
          <p:nvPr>
            <p:ph type="sldNum" sz="quarter" idx="12"/>
          </p:nvPr>
        </p:nvSpPr>
        <p:spPr/>
        <p:txBody>
          <a:bodyPr/>
          <a:lstStyle/>
          <a:p>
            <a:fld id="{5BBA1DAB-7308-4566-A88A-4DFE2AC484A1}" type="slidenum">
              <a:rPr lang="en-US" smtClean="0"/>
              <a:t>‹#›</a:t>
            </a:fld>
            <a:endParaRPr lang="en-US"/>
          </a:p>
        </p:txBody>
      </p:sp>
    </p:spTree>
    <p:extLst>
      <p:ext uri="{BB962C8B-B14F-4D97-AF65-F5344CB8AC3E}">
        <p14:creationId xmlns:p14="http://schemas.microsoft.com/office/powerpoint/2010/main" val="196240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03F87-30D1-4F66-88EF-8A7152DFE7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6A2C7A-8F85-44DB-A07A-A19A03276C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F2A6D6-C7E8-4ACB-988D-9159B69812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A1343D-BF19-4986-BE6B-E1DB477630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B6D917-2544-4E2A-BA02-4BCEBE0A15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7ED56C-2C34-46EE-8101-DF0EBAAEABE0}"/>
              </a:ext>
            </a:extLst>
          </p:cNvPr>
          <p:cNvSpPr>
            <a:spLocks noGrp="1"/>
          </p:cNvSpPr>
          <p:nvPr>
            <p:ph type="dt" sz="half" idx="10"/>
          </p:nvPr>
        </p:nvSpPr>
        <p:spPr/>
        <p:txBody>
          <a:bodyPr/>
          <a:lstStyle/>
          <a:p>
            <a:fld id="{29F5B714-DC44-4532-8319-8C898E6EFB96}" type="datetimeFigureOut">
              <a:rPr lang="en-US" smtClean="0"/>
              <a:t>7/15/2022</a:t>
            </a:fld>
            <a:endParaRPr lang="en-US"/>
          </a:p>
        </p:txBody>
      </p:sp>
      <p:sp>
        <p:nvSpPr>
          <p:cNvPr id="8" name="Footer Placeholder 7">
            <a:extLst>
              <a:ext uri="{FF2B5EF4-FFF2-40B4-BE49-F238E27FC236}">
                <a16:creationId xmlns:a16="http://schemas.microsoft.com/office/drawing/2014/main" id="{F8285862-49A5-403B-AA30-B05505C999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F1AE2E-4CFF-427A-AB81-24D1485C5BC0}"/>
              </a:ext>
            </a:extLst>
          </p:cNvPr>
          <p:cNvSpPr>
            <a:spLocks noGrp="1"/>
          </p:cNvSpPr>
          <p:nvPr>
            <p:ph type="sldNum" sz="quarter" idx="12"/>
          </p:nvPr>
        </p:nvSpPr>
        <p:spPr/>
        <p:txBody>
          <a:bodyPr/>
          <a:lstStyle/>
          <a:p>
            <a:fld id="{5BBA1DAB-7308-4566-A88A-4DFE2AC484A1}" type="slidenum">
              <a:rPr lang="en-US" smtClean="0"/>
              <a:t>‹#›</a:t>
            </a:fld>
            <a:endParaRPr lang="en-US"/>
          </a:p>
        </p:txBody>
      </p:sp>
    </p:spTree>
    <p:extLst>
      <p:ext uri="{BB962C8B-B14F-4D97-AF65-F5344CB8AC3E}">
        <p14:creationId xmlns:p14="http://schemas.microsoft.com/office/powerpoint/2010/main" val="427727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C0ED8-6264-4A24-8C61-5B6B6196C0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9D2D4E-3C5A-43CD-811E-D59DF245E832}"/>
              </a:ext>
            </a:extLst>
          </p:cNvPr>
          <p:cNvSpPr>
            <a:spLocks noGrp="1"/>
          </p:cNvSpPr>
          <p:nvPr>
            <p:ph type="dt" sz="half" idx="10"/>
          </p:nvPr>
        </p:nvSpPr>
        <p:spPr/>
        <p:txBody>
          <a:bodyPr/>
          <a:lstStyle/>
          <a:p>
            <a:fld id="{29F5B714-DC44-4532-8319-8C898E6EFB96}" type="datetimeFigureOut">
              <a:rPr lang="en-US" smtClean="0"/>
              <a:t>7/15/2022</a:t>
            </a:fld>
            <a:endParaRPr lang="en-US"/>
          </a:p>
        </p:txBody>
      </p:sp>
      <p:sp>
        <p:nvSpPr>
          <p:cNvPr id="4" name="Footer Placeholder 3">
            <a:extLst>
              <a:ext uri="{FF2B5EF4-FFF2-40B4-BE49-F238E27FC236}">
                <a16:creationId xmlns:a16="http://schemas.microsoft.com/office/drawing/2014/main" id="{005CD935-94FF-49ED-A9B6-4EC17A6B64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3FE076-99E7-4341-962A-15A80069630E}"/>
              </a:ext>
            </a:extLst>
          </p:cNvPr>
          <p:cNvSpPr>
            <a:spLocks noGrp="1"/>
          </p:cNvSpPr>
          <p:nvPr>
            <p:ph type="sldNum" sz="quarter" idx="12"/>
          </p:nvPr>
        </p:nvSpPr>
        <p:spPr/>
        <p:txBody>
          <a:bodyPr/>
          <a:lstStyle/>
          <a:p>
            <a:fld id="{5BBA1DAB-7308-4566-A88A-4DFE2AC484A1}" type="slidenum">
              <a:rPr lang="en-US" smtClean="0"/>
              <a:t>‹#›</a:t>
            </a:fld>
            <a:endParaRPr lang="en-US"/>
          </a:p>
        </p:txBody>
      </p:sp>
    </p:spTree>
    <p:extLst>
      <p:ext uri="{BB962C8B-B14F-4D97-AF65-F5344CB8AC3E}">
        <p14:creationId xmlns:p14="http://schemas.microsoft.com/office/powerpoint/2010/main" val="231307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7C72D8-A036-4C83-B631-97EEF06BECBD}"/>
              </a:ext>
            </a:extLst>
          </p:cNvPr>
          <p:cNvSpPr>
            <a:spLocks noGrp="1"/>
          </p:cNvSpPr>
          <p:nvPr>
            <p:ph type="dt" sz="half" idx="10"/>
          </p:nvPr>
        </p:nvSpPr>
        <p:spPr/>
        <p:txBody>
          <a:bodyPr/>
          <a:lstStyle/>
          <a:p>
            <a:fld id="{29F5B714-DC44-4532-8319-8C898E6EFB96}" type="datetimeFigureOut">
              <a:rPr lang="en-US" smtClean="0"/>
              <a:t>7/15/2022</a:t>
            </a:fld>
            <a:endParaRPr lang="en-US"/>
          </a:p>
        </p:txBody>
      </p:sp>
      <p:sp>
        <p:nvSpPr>
          <p:cNvPr id="3" name="Footer Placeholder 2">
            <a:extLst>
              <a:ext uri="{FF2B5EF4-FFF2-40B4-BE49-F238E27FC236}">
                <a16:creationId xmlns:a16="http://schemas.microsoft.com/office/drawing/2014/main" id="{E2D0929A-9491-4AD1-9605-618935BF2B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736C25-6FA9-4964-A1D0-FE31E6D0593B}"/>
              </a:ext>
            </a:extLst>
          </p:cNvPr>
          <p:cNvSpPr>
            <a:spLocks noGrp="1"/>
          </p:cNvSpPr>
          <p:nvPr>
            <p:ph type="sldNum" sz="quarter" idx="12"/>
          </p:nvPr>
        </p:nvSpPr>
        <p:spPr/>
        <p:txBody>
          <a:bodyPr/>
          <a:lstStyle/>
          <a:p>
            <a:fld id="{5BBA1DAB-7308-4566-A88A-4DFE2AC484A1}" type="slidenum">
              <a:rPr lang="en-US" smtClean="0"/>
              <a:t>‹#›</a:t>
            </a:fld>
            <a:endParaRPr lang="en-US"/>
          </a:p>
        </p:txBody>
      </p:sp>
    </p:spTree>
    <p:extLst>
      <p:ext uri="{BB962C8B-B14F-4D97-AF65-F5344CB8AC3E}">
        <p14:creationId xmlns:p14="http://schemas.microsoft.com/office/powerpoint/2010/main" val="341122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9CDBC-6FAA-466F-9183-3089C1CBCA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C1E16D-2BEA-4EB9-8136-DFAF6147C3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2808F5-22EA-442A-8F2A-33F879E1C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702A3F-055C-4B6C-B7E3-0A2C686AF848}"/>
              </a:ext>
            </a:extLst>
          </p:cNvPr>
          <p:cNvSpPr>
            <a:spLocks noGrp="1"/>
          </p:cNvSpPr>
          <p:nvPr>
            <p:ph type="dt" sz="half" idx="10"/>
          </p:nvPr>
        </p:nvSpPr>
        <p:spPr/>
        <p:txBody>
          <a:bodyPr/>
          <a:lstStyle/>
          <a:p>
            <a:fld id="{29F5B714-DC44-4532-8319-8C898E6EFB96}" type="datetimeFigureOut">
              <a:rPr lang="en-US" smtClean="0"/>
              <a:t>7/15/2022</a:t>
            </a:fld>
            <a:endParaRPr lang="en-US"/>
          </a:p>
        </p:txBody>
      </p:sp>
      <p:sp>
        <p:nvSpPr>
          <p:cNvPr id="6" name="Footer Placeholder 5">
            <a:extLst>
              <a:ext uri="{FF2B5EF4-FFF2-40B4-BE49-F238E27FC236}">
                <a16:creationId xmlns:a16="http://schemas.microsoft.com/office/drawing/2014/main" id="{BC513A70-62C6-45EF-93F8-C73BE23CA4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ADD4E-FC34-4817-9514-5D78F648C64B}"/>
              </a:ext>
            </a:extLst>
          </p:cNvPr>
          <p:cNvSpPr>
            <a:spLocks noGrp="1"/>
          </p:cNvSpPr>
          <p:nvPr>
            <p:ph type="sldNum" sz="quarter" idx="12"/>
          </p:nvPr>
        </p:nvSpPr>
        <p:spPr/>
        <p:txBody>
          <a:bodyPr/>
          <a:lstStyle/>
          <a:p>
            <a:fld id="{5BBA1DAB-7308-4566-A88A-4DFE2AC484A1}" type="slidenum">
              <a:rPr lang="en-US" smtClean="0"/>
              <a:t>‹#›</a:t>
            </a:fld>
            <a:endParaRPr lang="en-US"/>
          </a:p>
        </p:txBody>
      </p:sp>
    </p:spTree>
    <p:extLst>
      <p:ext uri="{BB962C8B-B14F-4D97-AF65-F5344CB8AC3E}">
        <p14:creationId xmlns:p14="http://schemas.microsoft.com/office/powerpoint/2010/main" val="395753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76E5A-318C-4194-974B-B3E587CBC7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7776E9-3860-408F-9E5C-72D021D870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A4D981-AA07-4E41-89E2-1244295C35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65C88-C13F-4B8B-A23E-A80E7393629A}"/>
              </a:ext>
            </a:extLst>
          </p:cNvPr>
          <p:cNvSpPr>
            <a:spLocks noGrp="1"/>
          </p:cNvSpPr>
          <p:nvPr>
            <p:ph type="dt" sz="half" idx="10"/>
          </p:nvPr>
        </p:nvSpPr>
        <p:spPr/>
        <p:txBody>
          <a:bodyPr/>
          <a:lstStyle/>
          <a:p>
            <a:fld id="{29F5B714-DC44-4532-8319-8C898E6EFB96}" type="datetimeFigureOut">
              <a:rPr lang="en-US" smtClean="0"/>
              <a:t>7/15/2022</a:t>
            </a:fld>
            <a:endParaRPr lang="en-US"/>
          </a:p>
        </p:txBody>
      </p:sp>
      <p:sp>
        <p:nvSpPr>
          <p:cNvPr id="6" name="Footer Placeholder 5">
            <a:extLst>
              <a:ext uri="{FF2B5EF4-FFF2-40B4-BE49-F238E27FC236}">
                <a16:creationId xmlns:a16="http://schemas.microsoft.com/office/drawing/2014/main" id="{2B4F8A2E-225C-45E5-BD16-844FD014B5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0A62E3-49C4-4F6B-96E5-BA41054C0503}"/>
              </a:ext>
            </a:extLst>
          </p:cNvPr>
          <p:cNvSpPr>
            <a:spLocks noGrp="1"/>
          </p:cNvSpPr>
          <p:nvPr>
            <p:ph type="sldNum" sz="quarter" idx="12"/>
          </p:nvPr>
        </p:nvSpPr>
        <p:spPr/>
        <p:txBody>
          <a:bodyPr/>
          <a:lstStyle/>
          <a:p>
            <a:fld id="{5BBA1DAB-7308-4566-A88A-4DFE2AC484A1}" type="slidenum">
              <a:rPr lang="en-US" smtClean="0"/>
              <a:t>‹#›</a:t>
            </a:fld>
            <a:endParaRPr lang="en-US"/>
          </a:p>
        </p:txBody>
      </p:sp>
    </p:spTree>
    <p:extLst>
      <p:ext uri="{BB962C8B-B14F-4D97-AF65-F5344CB8AC3E}">
        <p14:creationId xmlns:p14="http://schemas.microsoft.com/office/powerpoint/2010/main" val="134224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5121C7-1F5C-41BC-AF26-57E650CFFD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872A7A-C186-41F0-B215-1B185297E7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CB2D5-69EA-466C-B4B6-8CA03D6000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F5B714-DC44-4532-8319-8C898E6EFB96}" type="datetimeFigureOut">
              <a:rPr lang="en-US" smtClean="0"/>
              <a:t>7/15/2022</a:t>
            </a:fld>
            <a:endParaRPr lang="en-US"/>
          </a:p>
        </p:txBody>
      </p:sp>
      <p:sp>
        <p:nvSpPr>
          <p:cNvPr id="5" name="Footer Placeholder 4">
            <a:extLst>
              <a:ext uri="{FF2B5EF4-FFF2-40B4-BE49-F238E27FC236}">
                <a16:creationId xmlns:a16="http://schemas.microsoft.com/office/drawing/2014/main" id="{3878E038-4E50-4899-AC81-40FF5A24A7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3257FC-920D-41DD-891C-BE37CD0C38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BA1DAB-7308-4566-A88A-4DFE2AC484A1}" type="slidenum">
              <a:rPr lang="en-US" smtClean="0"/>
              <a:t>‹#›</a:t>
            </a:fld>
            <a:endParaRPr lang="en-US"/>
          </a:p>
        </p:txBody>
      </p:sp>
    </p:spTree>
    <p:extLst>
      <p:ext uri="{BB962C8B-B14F-4D97-AF65-F5344CB8AC3E}">
        <p14:creationId xmlns:p14="http://schemas.microsoft.com/office/powerpoint/2010/main" val="3993465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D24AF8-7439-4E5B-9A3F-E3C75B873236}"/>
              </a:ext>
            </a:extLst>
          </p:cNvPr>
          <p:cNvPicPr>
            <a:picLocks noChangeAspect="1"/>
          </p:cNvPicPr>
          <p:nvPr/>
        </p:nvPicPr>
        <p:blipFill>
          <a:blip r:embed="rId3"/>
          <a:stretch>
            <a:fillRect/>
          </a:stretch>
        </p:blipFill>
        <p:spPr>
          <a:xfrm>
            <a:off x="1924" y="0"/>
            <a:ext cx="12198385" cy="6867115"/>
          </a:xfrm>
          <a:prstGeom prst="rect">
            <a:avLst/>
          </a:prstGeom>
        </p:spPr>
      </p:pic>
      <p:sp>
        <p:nvSpPr>
          <p:cNvPr id="2" name="Title 1">
            <a:extLst>
              <a:ext uri="{FF2B5EF4-FFF2-40B4-BE49-F238E27FC236}">
                <a16:creationId xmlns:a16="http://schemas.microsoft.com/office/drawing/2014/main" id="{11FA2FCD-B1D0-4E0C-B97E-F6BC9DD4815E}"/>
              </a:ext>
            </a:extLst>
          </p:cNvPr>
          <p:cNvSpPr>
            <a:spLocks noGrp="1"/>
          </p:cNvSpPr>
          <p:nvPr>
            <p:ph type="ctrTitle"/>
          </p:nvPr>
        </p:nvSpPr>
        <p:spPr/>
        <p:txBody>
          <a:bodyPr>
            <a:normAutofit/>
          </a:bodyPr>
          <a:lstStyle/>
          <a:p>
            <a:r>
              <a:rPr lang="en-US" sz="6600" dirty="0">
                <a:solidFill>
                  <a:schemeClr val="bg1"/>
                </a:solidFill>
                <a:effectLst>
                  <a:glow rad="228600">
                    <a:schemeClr val="accent1">
                      <a:lumMod val="50000"/>
                      <a:alpha val="40000"/>
                    </a:schemeClr>
                  </a:glow>
                </a:effectLst>
              </a:rPr>
              <a:t>Studies in the Epistles</a:t>
            </a:r>
          </a:p>
        </p:txBody>
      </p:sp>
      <p:sp>
        <p:nvSpPr>
          <p:cNvPr id="3" name="Subtitle 2">
            <a:extLst>
              <a:ext uri="{FF2B5EF4-FFF2-40B4-BE49-F238E27FC236}">
                <a16:creationId xmlns:a16="http://schemas.microsoft.com/office/drawing/2014/main" id="{BE62BDA6-7398-4DF3-A604-CA312CCD5470}"/>
              </a:ext>
            </a:extLst>
          </p:cNvPr>
          <p:cNvSpPr>
            <a:spLocks noGrp="1"/>
          </p:cNvSpPr>
          <p:nvPr>
            <p:ph type="subTitle" idx="1"/>
          </p:nvPr>
        </p:nvSpPr>
        <p:spPr>
          <a:xfrm>
            <a:off x="1034321" y="3602038"/>
            <a:ext cx="9633679" cy="1655762"/>
          </a:xfrm>
        </p:spPr>
        <p:txBody>
          <a:bodyPr>
            <a:normAutofit/>
          </a:bodyPr>
          <a:lstStyle/>
          <a:p>
            <a:r>
              <a:rPr lang="en-US" sz="4000" cap="small" dirty="0">
                <a:solidFill>
                  <a:schemeClr val="bg1"/>
                </a:solidFill>
                <a:effectLst>
                  <a:glow rad="228600">
                    <a:schemeClr val="accent1">
                      <a:lumMod val="50000"/>
                      <a:alpha val="40000"/>
                    </a:schemeClr>
                  </a:glow>
                </a:effectLst>
              </a:rPr>
              <a:t>Foundations  </a:t>
            </a:r>
            <a:r>
              <a:rPr lang="en-US" sz="4000" cap="small" dirty="0">
                <a:solidFill>
                  <a:schemeClr val="bg1"/>
                </a:solidFill>
                <a:effectLst>
                  <a:glow rad="228600">
                    <a:schemeClr val="accent1">
                      <a:lumMod val="50000"/>
                      <a:alpha val="40000"/>
                    </a:schemeClr>
                  </a:glow>
                </a:effectLst>
                <a:sym typeface="Wingdings" panose="05000000000000000000" pitchFamily="2" charset="2"/>
              </a:rPr>
              <a:t>  </a:t>
            </a:r>
            <a:r>
              <a:rPr lang="en-US" sz="4000" cap="small" dirty="0">
                <a:solidFill>
                  <a:schemeClr val="bg1"/>
                </a:solidFill>
                <a:effectLst>
                  <a:glow rad="228600">
                    <a:schemeClr val="accent1">
                      <a:lumMod val="50000"/>
                      <a:alpha val="40000"/>
                    </a:schemeClr>
                  </a:glow>
                </a:effectLst>
              </a:rPr>
              <a:t>Quarter 17</a:t>
            </a:r>
          </a:p>
          <a:p>
            <a:r>
              <a:rPr lang="en-US" sz="3200" dirty="0">
                <a:solidFill>
                  <a:schemeClr val="bg1"/>
                </a:solidFill>
                <a:effectLst>
                  <a:glow rad="228600">
                    <a:schemeClr val="accent1">
                      <a:lumMod val="50000"/>
                      <a:alpha val="40000"/>
                    </a:schemeClr>
                  </a:glow>
                </a:effectLst>
              </a:rPr>
              <a:t>Lesson 19: Revelation 4-9</a:t>
            </a:r>
          </a:p>
        </p:txBody>
      </p:sp>
      <p:pic>
        <p:nvPicPr>
          <p:cNvPr id="4" name="Picture 3">
            <a:extLst>
              <a:ext uri="{FF2B5EF4-FFF2-40B4-BE49-F238E27FC236}">
                <a16:creationId xmlns:a16="http://schemas.microsoft.com/office/drawing/2014/main" id="{0AD18997-D70C-4347-A358-C2ACF8D3240D}"/>
              </a:ext>
            </a:extLst>
          </p:cNvPr>
          <p:cNvPicPr>
            <a:picLocks noChangeAspect="1"/>
          </p:cNvPicPr>
          <p:nvPr/>
        </p:nvPicPr>
        <p:blipFill>
          <a:blip r:embed="rId4"/>
          <a:stretch>
            <a:fillRect/>
          </a:stretch>
        </p:blipFill>
        <p:spPr>
          <a:xfrm>
            <a:off x="9308892" y="5344405"/>
            <a:ext cx="2564951" cy="1359145"/>
          </a:xfrm>
          <a:prstGeom prst="rect">
            <a:avLst/>
          </a:prstGeom>
        </p:spPr>
      </p:pic>
    </p:spTree>
    <p:extLst>
      <p:ext uri="{BB962C8B-B14F-4D97-AF65-F5344CB8AC3E}">
        <p14:creationId xmlns:p14="http://schemas.microsoft.com/office/powerpoint/2010/main" val="373380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228599" y="128583"/>
            <a:ext cx="11477624" cy="1347787"/>
          </a:xfrm>
        </p:spPr>
        <p:txBody>
          <a:bodyPr>
            <a:normAutofit/>
          </a:bodyPr>
          <a:lstStyle/>
          <a:p>
            <a:r>
              <a:rPr lang="en-US" altLang="en-US" sz="4000" b="1" dirty="0">
                <a:solidFill>
                  <a:schemeClr val="bg1"/>
                </a:solidFill>
              </a:rPr>
              <a:t>The Lamb &amp; the Scroll </a:t>
            </a:r>
            <a:r>
              <a:rPr lang="en-US" altLang="en-US" sz="3200" dirty="0">
                <a:solidFill>
                  <a:schemeClr val="bg1"/>
                </a:solidFill>
              </a:rPr>
              <a:t>(Revelation 5:1-14)</a:t>
            </a:r>
            <a:br>
              <a:rPr lang="en-US" altLang="en-US" sz="4000" b="1" dirty="0">
                <a:solidFill>
                  <a:schemeClr val="bg1"/>
                </a:solidFill>
              </a:rPr>
            </a:br>
            <a:endParaRPr lang="en-US" altLang="en-US" sz="3100" i="1" dirty="0">
              <a:solidFill>
                <a:schemeClr val="bg1"/>
              </a:solidFill>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28599" y="888205"/>
            <a:ext cx="7511353" cy="5969795"/>
          </a:xfrm>
        </p:spPr>
        <p:txBody>
          <a:bodyPr anchor="t">
            <a:noAutofit/>
          </a:bodyPr>
          <a:lstStyle/>
          <a:p>
            <a:pPr marL="0" indent="0">
              <a:spcBef>
                <a:spcPts val="100"/>
              </a:spcBef>
              <a:buNone/>
            </a:pPr>
            <a:r>
              <a:rPr lang="en-US" altLang="en-US" sz="3200" b="1" dirty="0">
                <a:solidFill>
                  <a:schemeClr val="bg1"/>
                </a:solidFill>
                <a:latin typeface="Calibri" panose="020F0502020204030204" pitchFamily="34" charset="0"/>
                <a:cs typeface="Calibri" panose="020F0502020204030204" pitchFamily="34" charset="0"/>
              </a:rPr>
              <a:t>The Lamb “took the scroll out of the right hand of Him who sat on the throne” (5:7).</a:t>
            </a:r>
          </a:p>
          <a:p>
            <a:pPr marL="342900" marR="0" lvl="2"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altLang="en-US" sz="3000" b="1" i="1"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Calibri" panose="020F0502020204030204" pitchFamily="34" charset="0"/>
              </a:rPr>
              <a:t>The four living creatures and the 24 elders fall down before the Lamb (5:8).</a:t>
            </a:r>
          </a:p>
          <a:p>
            <a:pPr marL="571500" lvl="3" indent="-285750">
              <a:spcBef>
                <a:spcPts val="100"/>
              </a:spcBef>
              <a:defRPr/>
            </a:pPr>
            <a:r>
              <a:rPr lang="en-US" altLang="en-US" sz="2800" b="1" dirty="0">
                <a:solidFill>
                  <a:srgbClr val="FFFF00"/>
                </a:solidFill>
                <a:latin typeface="Calibri" panose="020F0502020204030204" pitchFamily="34" charset="0"/>
                <a:cs typeface="Calibri" panose="020F0502020204030204" pitchFamily="34" charset="0"/>
              </a:rPr>
              <a:t>Each elder has a harp (for praise) and  golden bowls of incense (the prayers of the saints).</a:t>
            </a:r>
          </a:p>
          <a:p>
            <a:pPr marL="342900" indent="-342900">
              <a:spcBef>
                <a:spcPts val="300"/>
              </a:spcBef>
            </a:pPr>
            <a:r>
              <a:rPr lang="en-US" altLang="en-US" sz="3000" b="1" i="1" dirty="0">
                <a:solidFill>
                  <a:srgbClr val="FFC000">
                    <a:lumMod val="60000"/>
                    <a:lumOff val="40000"/>
                  </a:srgbClr>
                </a:solidFill>
                <a:latin typeface="Calibri" panose="020F0502020204030204" pitchFamily="34" charset="0"/>
                <a:cs typeface="Calibri" panose="020F0502020204030204" pitchFamily="34" charset="0"/>
              </a:rPr>
              <a:t>They praise the Lamb with a new song    (5:9-10).</a:t>
            </a:r>
          </a:p>
          <a:p>
            <a:pPr marL="571500" lvl="1" indent="-285750">
              <a:spcBef>
                <a:spcPts val="300"/>
              </a:spcBef>
            </a:pPr>
            <a:r>
              <a:rPr lang="en-US" altLang="en-US" sz="2800" b="1" dirty="0">
                <a:solidFill>
                  <a:srgbClr val="FFFF00"/>
                </a:solidFill>
                <a:latin typeface="Calibri" panose="020F0502020204030204" pitchFamily="34" charset="0"/>
                <a:cs typeface="Calibri" panose="020F0502020204030204" pitchFamily="34" charset="0"/>
              </a:rPr>
              <a:t>For being worthy to open the scroll, for being slain for man’s redemption, and for making us kings &amp; priests.</a:t>
            </a:r>
          </a:p>
          <a:p>
            <a:pPr marL="342900" indent="-342900">
              <a:spcBef>
                <a:spcPts val="300"/>
              </a:spcBef>
            </a:pP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All the host around the throne praise the “worthy” Lamb and the One who sits on the throne (5:11-13).</a:t>
            </a:r>
          </a:p>
        </p:txBody>
      </p:sp>
      <p:pic>
        <p:nvPicPr>
          <p:cNvPr id="3" name="Picture 2">
            <a:extLst>
              <a:ext uri="{FF2B5EF4-FFF2-40B4-BE49-F238E27FC236}">
                <a16:creationId xmlns:a16="http://schemas.microsoft.com/office/drawing/2014/main" id="{5301A6E4-9E1F-FD45-5737-37D6C1873086}"/>
              </a:ext>
            </a:extLst>
          </p:cNvPr>
          <p:cNvPicPr>
            <a:picLocks noChangeAspect="1"/>
          </p:cNvPicPr>
          <p:nvPr/>
        </p:nvPicPr>
        <p:blipFill>
          <a:blip r:embed="rId3"/>
          <a:stretch>
            <a:fillRect/>
          </a:stretch>
        </p:blipFill>
        <p:spPr>
          <a:xfrm flipH="1">
            <a:off x="7739952" y="1309687"/>
            <a:ext cx="4223447" cy="423862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98653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fade">
                                      <p:cBhvr>
                                        <p:cTn id="12" dur="1000"/>
                                        <p:tgtEl>
                                          <p:spTgt spid="4100">
                                            <p:txEl>
                                              <p:pRg st="1" end="1"/>
                                            </p:txEl>
                                          </p:spTgt>
                                        </p:tgtEl>
                                      </p:cBhvr>
                                    </p:animEffect>
                                    <p:anim calcmode="lin" valueType="num">
                                      <p:cBhvr>
                                        <p:cTn id="13"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10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Effect transition="in" filter="fade">
                                      <p:cBhvr>
                                        <p:cTn id="17" dur="1000"/>
                                        <p:tgtEl>
                                          <p:spTgt spid="4100">
                                            <p:txEl>
                                              <p:pRg st="2" end="2"/>
                                            </p:txEl>
                                          </p:spTgt>
                                        </p:tgtEl>
                                      </p:cBhvr>
                                    </p:animEffect>
                                    <p:anim calcmode="lin" valueType="num">
                                      <p:cBhvr>
                                        <p:cTn id="18"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10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100">
                                            <p:txEl>
                                              <p:pRg st="3" end="3"/>
                                            </p:txEl>
                                          </p:spTgt>
                                        </p:tgtEl>
                                        <p:attrNameLst>
                                          <p:attrName>style.visibility</p:attrName>
                                        </p:attrNameLst>
                                      </p:cBhvr>
                                      <p:to>
                                        <p:strVal val="visible"/>
                                      </p:to>
                                    </p:set>
                                    <p:animEffect transition="in" filter="fade">
                                      <p:cBhvr>
                                        <p:cTn id="24" dur="1000"/>
                                        <p:tgtEl>
                                          <p:spTgt spid="4100">
                                            <p:txEl>
                                              <p:pRg st="3" end="3"/>
                                            </p:txEl>
                                          </p:spTgt>
                                        </p:tgtEl>
                                      </p:cBhvr>
                                    </p:animEffect>
                                    <p:anim calcmode="lin" valueType="num">
                                      <p:cBhvr>
                                        <p:cTn id="25"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100">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100">
                                            <p:txEl>
                                              <p:pRg st="4" end="4"/>
                                            </p:txEl>
                                          </p:spTgt>
                                        </p:tgtEl>
                                        <p:attrNameLst>
                                          <p:attrName>style.visibility</p:attrName>
                                        </p:attrNameLst>
                                      </p:cBhvr>
                                      <p:to>
                                        <p:strVal val="visible"/>
                                      </p:to>
                                    </p:set>
                                    <p:animEffect transition="in" filter="fade">
                                      <p:cBhvr>
                                        <p:cTn id="29" dur="1000"/>
                                        <p:tgtEl>
                                          <p:spTgt spid="4100">
                                            <p:txEl>
                                              <p:pRg st="4" end="4"/>
                                            </p:txEl>
                                          </p:spTgt>
                                        </p:tgtEl>
                                      </p:cBhvr>
                                    </p:animEffect>
                                    <p:anim calcmode="lin" valueType="num">
                                      <p:cBhvr>
                                        <p:cTn id="30"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10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100">
                                            <p:txEl>
                                              <p:pRg st="5" end="5"/>
                                            </p:txEl>
                                          </p:spTgt>
                                        </p:tgtEl>
                                        <p:attrNameLst>
                                          <p:attrName>style.visibility</p:attrName>
                                        </p:attrNameLst>
                                      </p:cBhvr>
                                      <p:to>
                                        <p:strVal val="visible"/>
                                      </p:to>
                                    </p:set>
                                    <p:animEffect transition="in" filter="fade">
                                      <p:cBhvr>
                                        <p:cTn id="36" dur="1000"/>
                                        <p:tgtEl>
                                          <p:spTgt spid="4100">
                                            <p:txEl>
                                              <p:pRg st="5" end="5"/>
                                            </p:txEl>
                                          </p:spTgt>
                                        </p:tgtEl>
                                      </p:cBhvr>
                                    </p:animEffect>
                                    <p:anim calcmode="lin" valueType="num">
                                      <p:cBhvr>
                                        <p:cTn id="37" dur="1000" fill="hold"/>
                                        <p:tgtEl>
                                          <p:spTgt spid="4100">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10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605709-B090-2AB1-2D43-65FB12FED744}"/>
              </a:ext>
            </a:extLst>
          </p:cNvPr>
          <p:cNvPicPr>
            <a:picLocks noChangeAspect="1"/>
          </p:cNvPicPr>
          <p:nvPr/>
        </p:nvPicPr>
        <p:blipFill>
          <a:blip r:embed="rId3"/>
          <a:stretch>
            <a:fillRect/>
          </a:stretch>
        </p:blipFill>
        <p:spPr>
          <a:xfrm>
            <a:off x="7370318" y="0"/>
            <a:ext cx="4834128" cy="6858000"/>
          </a:xfrm>
          <a:prstGeom prst="rect">
            <a:avLst/>
          </a:prstGeom>
        </p:spPr>
      </p:pic>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228599" y="238126"/>
            <a:ext cx="7141719" cy="1347787"/>
          </a:xfrm>
        </p:spPr>
        <p:txBody>
          <a:bodyPr>
            <a:normAutofit fontScale="90000"/>
          </a:bodyPr>
          <a:lstStyle/>
          <a:p>
            <a:r>
              <a:rPr lang="en-US" altLang="en-US" sz="4000" b="1" dirty="0">
                <a:solidFill>
                  <a:schemeClr val="bg1"/>
                </a:solidFill>
              </a:rPr>
              <a:t>The First Six Seals are Opened </a:t>
            </a:r>
            <a:r>
              <a:rPr lang="en-US" altLang="en-US" sz="3200" dirty="0">
                <a:solidFill>
                  <a:schemeClr val="bg1"/>
                </a:solidFill>
              </a:rPr>
              <a:t>(Revelation 6:1-17)</a:t>
            </a:r>
            <a:br>
              <a:rPr lang="en-US" altLang="en-US" sz="4000" b="1" dirty="0">
                <a:solidFill>
                  <a:schemeClr val="bg1"/>
                </a:solidFill>
              </a:rPr>
            </a:br>
            <a:endParaRPr lang="en-US" altLang="en-US" sz="3100" i="1" dirty="0">
              <a:solidFill>
                <a:schemeClr val="bg1"/>
              </a:solidFill>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28599" y="1252539"/>
            <a:ext cx="7258051" cy="5605461"/>
          </a:xfrm>
        </p:spPr>
        <p:txBody>
          <a:bodyPr anchor="t">
            <a:noAutofit/>
          </a:bodyPr>
          <a:lstStyle/>
          <a:p>
            <a:pPr marL="0" indent="0">
              <a:spcBef>
                <a:spcPts val="100"/>
              </a:spcBef>
              <a:buNone/>
            </a:pPr>
            <a:r>
              <a:rPr lang="en-US" altLang="en-US" sz="3200" b="1" dirty="0">
                <a:solidFill>
                  <a:schemeClr val="bg1"/>
                </a:solidFill>
                <a:latin typeface="Calibri" panose="020F0502020204030204" pitchFamily="34" charset="0"/>
                <a:cs typeface="Calibri" panose="020F0502020204030204" pitchFamily="34" charset="0"/>
              </a:rPr>
              <a:t>First Four Seals -&gt; Four Horsemen (6:1-8).</a:t>
            </a:r>
          </a:p>
          <a:p>
            <a:pPr marL="342900" marR="0" lvl="2"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altLang="en-US" sz="3000" b="1" i="1"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Calibri" panose="020F0502020204030204" pitchFamily="34" charset="0"/>
              </a:rPr>
              <a:t>THE FIRST SEAL reveals a rider with a bow and a crown on a </a:t>
            </a:r>
            <a:r>
              <a:rPr kumimoji="0" lang="en-US" altLang="en-US" sz="3000" b="1" i="1" u="none" strike="noStrike" kern="1200" cap="none" spc="0" normalizeH="0" baseline="0" noProof="0" dirty="0">
                <a:ln>
                  <a:noFill/>
                </a:ln>
                <a:solidFill>
                  <a:srgbClr val="FFC000">
                    <a:lumMod val="60000"/>
                    <a:lumOff val="40000"/>
                  </a:srgbClr>
                </a:solidFill>
                <a:effectLst>
                  <a:glow rad="228600">
                    <a:schemeClr val="accent2">
                      <a:satMod val="175000"/>
                      <a:alpha val="40000"/>
                    </a:schemeClr>
                  </a:glow>
                </a:effectLst>
                <a:uLnTx/>
                <a:uFillTx/>
                <a:latin typeface="Calibri" panose="020F0502020204030204" pitchFamily="34" charset="0"/>
                <a:ea typeface="+mn-ea"/>
                <a:cs typeface="Calibri" panose="020F0502020204030204" pitchFamily="34" charset="0"/>
              </a:rPr>
              <a:t>white horse </a:t>
            </a:r>
            <a:r>
              <a:rPr kumimoji="0" lang="en-US" altLang="en-US" sz="3000" b="1" i="1"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Calibri" panose="020F0502020204030204" pitchFamily="34" charset="0"/>
              </a:rPr>
              <a:t>(6:1-2).</a:t>
            </a:r>
          </a:p>
          <a:p>
            <a:pPr marL="571500" lvl="3" indent="-285750">
              <a:spcBef>
                <a:spcPts val="100"/>
              </a:spcBef>
              <a:defRPr/>
            </a:pPr>
            <a:r>
              <a:rPr lang="en-US" altLang="en-US" sz="2800" b="1" dirty="0">
                <a:solidFill>
                  <a:srgbClr val="FFFF00"/>
                </a:solidFill>
                <a:latin typeface="Calibri" panose="020F0502020204030204" pitchFamily="34" charset="0"/>
                <a:cs typeface="Calibri" panose="020F0502020204030204" pitchFamily="34" charset="0"/>
              </a:rPr>
              <a:t>Similar to a description of Christ (19:11-16).</a:t>
            </a:r>
          </a:p>
          <a:p>
            <a:pPr marL="571500" lvl="3" indent="-285750">
              <a:spcBef>
                <a:spcPts val="100"/>
              </a:spcBef>
              <a:defRPr/>
            </a:pPr>
            <a:r>
              <a:rPr lang="en-US" altLang="en-US" sz="2800" b="1" dirty="0">
                <a:solidFill>
                  <a:srgbClr val="FFFF00"/>
                </a:solidFill>
                <a:latin typeface="Calibri" panose="020F0502020204030204" pitchFamily="34" charset="0"/>
                <a:cs typeface="Calibri" panose="020F0502020204030204" pitchFamily="34" charset="0"/>
              </a:rPr>
              <a:t>He goes forth with a bow “conquering and to conquer” (Psalm 45:1-7).</a:t>
            </a:r>
          </a:p>
          <a:p>
            <a:pPr marL="571500" lvl="3" indent="-285750">
              <a:spcBef>
                <a:spcPts val="100"/>
              </a:spcBef>
              <a:defRPr/>
            </a:pPr>
            <a:r>
              <a:rPr lang="en-US" altLang="en-US" sz="2800" b="1" dirty="0">
                <a:solidFill>
                  <a:srgbClr val="FFFF00"/>
                </a:solidFill>
                <a:latin typeface="Calibri" panose="020F0502020204030204" pitchFamily="34" charset="0"/>
                <a:cs typeface="Calibri" panose="020F0502020204030204" pitchFamily="34" charset="0"/>
              </a:rPr>
              <a:t>May represent the cause of Christ (gospel).</a:t>
            </a:r>
          </a:p>
          <a:p>
            <a:pPr marL="342900" indent="-342900">
              <a:spcBef>
                <a:spcPts val="300"/>
              </a:spcBef>
            </a:pPr>
            <a:r>
              <a:rPr lang="en-US" altLang="en-US" sz="3000" b="1" i="1" dirty="0">
                <a:solidFill>
                  <a:srgbClr val="FFC000">
                    <a:lumMod val="60000"/>
                    <a:lumOff val="40000"/>
                  </a:srgbClr>
                </a:solidFill>
                <a:latin typeface="Calibri" panose="020F0502020204030204" pitchFamily="34" charset="0"/>
                <a:cs typeface="Calibri" panose="020F0502020204030204" pitchFamily="34" charset="0"/>
              </a:rPr>
              <a:t>THE SECOND SEAL reveals a rider on a fiery </a:t>
            </a:r>
            <a:r>
              <a:rPr lang="en-US" altLang="en-US" sz="3000" b="1" i="1" dirty="0">
                <a:solidFill>
                  <a:srgbClr val="FFC000">
                    <a:lumMod val="60000"/>
                    <a:lumOff val="40000"/>
                  </a:srgbClr>
                </a:solidFill>
                <a:effectLst>
                  <a:glow rad="228600">
                    <a:schemeClr val="accent2">
                      <a:satMod val="175000"/>
                      <a:alpha val="40000"/>
                    </a:schemeClr>
                  </a:glow>
                </a:effectLst>
                <a:latin typeface="Calibri" panose="020F0502020204030204" pitchFamily="34" charset="0"/>
                <a:cs typeface="Calibri" panose="020F0502020204030204" pitchFamily="34" charset="0"/>
              </a:rPr>
              <a:t>red horse </a:t>
            </a:r>
            <a:r>
              <a:rPr lang="en-US" altLang="en-US" sz="3000" b="1" i="1" dirty="0">
                <a:solidFill>
                  <a:srgbClr val="FFC000">
                    <a:lumMod val="60000"/>
                    <a:lumOff val="40000"/>
                  </a:srgbClr>
                </a:solidFill>
                <a:latin typeface="Calibri" panose="020F0502020204030204" pitchFamily="34" charset="0"/>
                <a:cs typeface="Calibri" panose="020F0502020204030204" pitchFamily="34" charset="0"/>
              </a:rPr>
              <a:t>with a </a:t>
            </a:r>
            <a:r>
              <a:rPr lang="en-US" altLang="en-US" sz="3000" b="1" i="1" dirty="0">
                <a:solidFill>
                  <a:srgbClr val="FFC000">
                    <a:lumMod val="60000"/>
                    <a:lumOff val="40000"/>
                  </a:srgbClr>
                </a:solidFill>
                <a:effectLst>
                  <a:glow rad="228600">
                    <a:schemeClr val="accent2">
                      <a:satMod val="175000"/>
                      <a:alpha val="40000"/>
                    </a:schemeClr>
                  </a:glow>
                </a:effectLst>
                <a:latin typeface="Calibri" panose="020F0502020204030204" pitchFamily="34" charset="0"/>
                <a:cs typeface="Calibri" panose="020F0502020204030204" pitchFamily="34" charset="0"/>
              </a:rPr>
              <a:t>great sword </a:t>
            </a:r>
            <a:r>
              <a:rPr lang="en-US" altLang="en-US" sz="3000" b="1" i="1" dirty="0">
                <a:solidFill>
                  <a:srgbClr val="FFC000">
                    <a:lumMod val="60000"/>
                    <a:lumOff val="40000"/>
                  </a:srgbClr>
                </a:solidFill>
                <a:latin typeface="Calibri" panose="020F0502020204030204" pitchFamily="34" charset="0"/>
                <a:cs typeface="Calibri" panose="020F0502020204030204" pitchFamily="34" charset="0"/>
              </a:rPr>
              <a:t>(6:3-4).</a:t>
            </a:r>
          </a:p>
          <a:p>
            <a:pPr marL="571500" lvl="1" indent="-285750">
              <a:spcBef>
                <a:spcPts val="300"/>
              </a:spcBef>
            </a:pPr>
            <a:r>
              <a:rPr lang="en-US" altLang="en-US" sz="2800" b="1" dirty="0">
                <a:solidFill>
                  <a:srgbClr val="FFFF00"/>
                </a:solidFill>
                <a:latin typeface="Calibri" panose="020F0502020204030204" pitchFamily="34" charset="0"/>
                <a:cs typeface="Calibri" panose="020F0502020204030204" pitchFamily="34" charset="0"/>
              </a:rPr>
              <a:t>He is to “take peace from the earth.”</a:t>
            </a:r>
          </a:p>
          <a:p>
            <a:pPr marL="571500" lvl="1" indent="-285750">
              <a:spcBef>
                <a:spcPts val="300"/>
              </a:spcBef>
            </a:pPr>
            <a:r>
              <a:rPr lang="en-US" altLang="en-US" sz="2800" b="1" dirty="0">
                <a:solidFill>
                  <a:srgbClr val="FFFF00"/>
                </a:solidFill>
                <a:latin typeface="Calibri" panose="020F0502020204030204" pitchFamily="34" charset="0"/>
                <a:cs typeface="Calibri" panose="020F0502020204030204" pitchFamily="34" charset="0"/>
              </a:rPr>
              <a:t>Wherever the gospel goes, persecution   and violence follow (2 Timothy 3:12; Matthew 10:34).</a:t>
            </a:r>
          </a:p>
        </p:txBody>
      </p:sp>
    </p:spTree>
    <p:extLst>
      <p:ext uri="{BB962C8B-B14F-4D97-AF65-F5344CB8AC3E}">
        <p14:creationId xmlns:p14="http://schemas.microsoft.com/office/powerpoint/2010/main" val="79167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fade">
                                      <p:cBhvr>
                                        <p:cTn id="12" dur="1000"/>
                                        <p:tgtEl>
                                          <p:spTgt spid="4100">
                                            <p:txEl>
                                              <p:pRg st="1" end="1"/>
                                            </p:txEl>
                                          </p:spTgt>
                                        </p:tgtEl>
                                      </p:cBhvr>
                                    </p:animEffect>
                                    <p:anim calcmode="lin" valueType="num">
                                      <p:cBhvr>
                                        <p:cTn id="13"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10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Effect transition="in" filter="fade">
                                      <p:cBhvr>
                                        <p:cTn id="17" dur="1000"/>
                                        <p:tgtEl>
                                          <p:spTgt spid="4100">
                                            <p:txEl>
                                              <p:pRg st="2" end="2"/>
                                            </p:txEl>
                                          </p:spTgt>
                                        </p:tgtEl>
                                      </p:cBhvr>
                                    </p:animEffect>
                                    <p:anim calcmode="lin" valueType="num">
                                      <p:cBhvr>
                                        <p:cTn id="18"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100">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100">
                                            <p:txEl>
                                              <p:pRg st="3" end="3"/>
                                            </p:txEl>
                                          </p:spTgt>
                                        </p:tgtEl>
                                        <p:attrNameLst>
                                          <p:attrName>style.visibility</p:attrName>
                                        </p:attrNameLst>
                                      </p:cBhvr>
                                      <p:to>
                                        <p:strVal val="visible"/>
                                      </p:to>
                                    </p:set>
                                    <p:animEffect transition="in" filter="fade">
                                      <p:cBhvr>
                                        <p:cTn id="22" dur="1000"/>
                                        <p:tgtEl>
                                          <p:spTgt spid="4100">
                                            <p:txEl>
                                              <p:pRg st="3" end="3"/>
                                            </p:txEl>
                                          </p:spTgt>
                                        </p:tgtEl>
                                      </p:cBhvr>
                                    </p:animEffect>
                                    <p:anim calcmode="lin" valueType="num">
                                      <p:cBhvr>
                                        <p:cTn id="23"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100">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100">
                                            <p:txEl>
                                              <p:pRg st="4" end="4"/>
                                            </p:txEl>
                                          </p:spTgt>
                                        </p:tgtEl>
                                        <p:attrNameLst>
                                          <p:attrName>style.visibility</p:attrName>
                                        </p:attrNameLst>
                                      </p:cBhvr>
                                      <p:to>
                                        <p:strVal val="visible"/>
                                      </p:to>
                                    </p:set>
                                    <p:animEffect transition="in" filter="fade">
                                      <p:cBhvr>
                                        <p:cTn id="27" dur="1000"/>
                                        <p:tgtEl>
                                          <p:spTgt spid="4100">
                                            <p:txEl>
                                              <p:pRg st="4" end="4"/>
                                            </p:txEl>
                                          </p:spTgt>
                                        </p:tgtEl>
                                      </p:cBhvr>
                                    </p:animEffect>
                                    <p:anim calcmode="lin" valueType="num">
                                      <p:cBhvr>
                                        <p:cTn id="28"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10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100">
                                            <p:txEl>
                                              <p:pRg st="5" end="5"/>
                                            </p:txEl>
                                          </p:spTgt>
                                        </p:tgtEl>
                                        <p:attrNameLst>
                                          <p:attrName>style.visibility</p:attrName>
                                        </p:attrNameLst>
                                      </p:cBhvr>
                                      <p:to>
                                        <p:strVal val="visible"/>
                                      </p:to>
                                    </p:set>
                                    <p:animEffect transition="in" filter="fade">
                                      <p:cBhvr>
                                        <p:cTn id="34" dur="1000"/>
                                        <p:tgtEl>
                                          <p:spTgt spid="4100">
                                            <p:txEl>
                                              <p:pRg st="5" end="5"/>
                                            </p:txEl>
                                          </p:spTgt>
                                        </p:tgtEl>
                                      </p:cBhvr>
                                    </p:animEffect>
                                    <p:anim calcmode="lin" valueType="num">
                                      <p:cBhvr>
                                        <p:cTn id="35" dur="1000" fill="hold"/>
                                        <p:tgtEl>
                                          <p:spTgt spid="4100">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100">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100">
                                            <p:txEl>
                                              <p:pRg st="6" end="6"/>
                                            </p:txEl>
                                          </p:spTgt>
                                        </p:tgtEl>
                                        <p:attrNameLst>
                                          <p:attrName>style.visibility</p:attrName>
                                        </p:attrNameLst>
                                      </p:cBhvr>
                                      <p:to>
                                        <p:strVal val="visible"/>
                                      </p:to>
                                    </p:set>
                                    <p:animEffect transition="in" filter="fade">
                                      <p:cBhvr>
                                        <p:cTn id="39" dur="1000"/>
                                        <p:tgtEl>
                                          <p:spTgt spid="4100">
                                            <p:txEl>
                                              <p:pRg st="6" end="6"/>
                                            </p:txEl>
                                          </p:spTgt>
                                        </p:tgtEl>
                                      </p:cBhvr>
                                    </p:animEffect>
                                    <p:anim calcmode="lin" valueType="num">
                                      <p:cBhvr>
                                        <p:cTn id="40" dur="1000" fill="hold"/>
                                        <p:tgtEl>
                                          <p:spTgt spid="4100">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4100">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100">
                                            <p:txEl>
                                              <p:pRg st="7" end="7"/>
                                            </p:txEl>
                                          </p:spTgt>
                                        </p:tgtEl>
                                        <p:attrNameLst>
                                          <p:attrName>style.visibility</p:attrName>
                                        </p:attrNameLst>
                                      </p:cBhvr>
                                      <p:to>
                                        <p:strVal val="visible"/>
                                      </p:to>
                                    </p:set>
                                    <p:animEffect transition="in" filter="fade">
                                      <p:cBhvr>
                                        <p:cTn id="44" dur="1000"/>
                                        <p:tgtEl>
                                          <p:spTgt spid="4100">
                                            <p:txEl>
                                              <p:pRg st="7" end="7"/>
                                            </p:txEl>
                                          </p:spTgt>
                                        </p:tgtEl>
                                      </p:cBhvr>
                                    </p:animEffect>
                                    <p:anim calcmode="lin" valueType="num">
                                      <p:cBhvr>
                                        <p:cTn id="45" dur="1000" fill="hold"/>
                                        <p:tgtEl>
                                          <p:spTgt spid="4100">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4100">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605709-B090-2AB1-2D43-65FB12FED744}"/>
              </a:ext>
            </a:extLst>
          </p:cNvPr>
          <p:cNvPicPr>
            <a:picLocks noChangeAspect="1"/>
          </p:cNvPicPr>
          <p:nvPr/>
        </p:nvPicPr>
        <p:blipFill>
          <a:blip r:embed="rId3"/>
          <a:stretch>
            <a:fillRect/>
          </a:stretch>
        </p:blipFill>
        <p:spPr>
          <a:xfrm>
            <a:off x="7370318" y="0"/>
            <a:ext cx="4834128" cy="6858000"/>
          </a:xfrm>
          <a:prstGeom prst="rect">
            <a:avLst/>
          </a:prstGeom>
        </p:spPr>
      </p:pic>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228599" y="238126"/>
            <a:ext cx="7141719" cy="1347787"/>
          </a:xfrm>
        </p:spPr>
        <p:txBody>
          <a:bodyPr>
            <a:normAutofit fontScale="90000"/>
          </a:bodyPr>
          <a:lstStyle/>
          <a:p>
            <a:r>
              <a:rPr lang="en-US" altLang="en-US" sz="4000" b="1" dirty="0">
                <a:solidFill>
                  <a:schemeClr val="bg1"/>
                </a:solidFill>
              </a:rPr>
              <a:t>The First Six Seals are Opened </a:t>
            </a:r>
            <a:r>
              <a:rPr lang="en-US" altLang="en-US" sz="3200" dirty="0">
                <a:solidFill>
                  <a:schemeClr val="bg1"/>
                </a:solidFill>
              </a:rPr>
              <a:t>(Revelation 6:1-17)</a:t>
            </a:r>
            <a:br>
              <a:rPr lang="en-US" altLang="en-US" sz="4000" b="1" dirty="0">
                <a:solidFill>
                  <a:schemeClr val="bg1"/>
                </a:solidFill>
              </a:rPr>
            </a:br>
            <a:endParaRPr lang="en-US" altLang="en-US" sz="3100" i="1" dirty="0">
              <a:solidFill>
                <a:schemeClr val="bg1"/>
              </a:solidFill>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28599" y="1252539"/>
            <a:ext cx="7141719" cy="5605461"/>
          </a:xfrm>
        </p:spPr>
        <p:txBody>
          <a:bodyPr anchor="t">
            <a:noAutofit/>
          </a:bodyPr>
          <a:lstStyle/>
          <a:p>
            <a:pPr marL="0" indent="0">
              <a:spcBef>
                <a:spcPts val="100"/>
              </a:spcBef>
              <a:buNone/>
            </a:pPr>
            <a:r>
              <a:rPr lang="en-US" altLang="en-US" sz="3200" b="1" dirty="0">
                <a:solidFill>
                  <a:schemeClr val="bg1"/>
                </a:solidFill>
                <a:latin typeface="Calibri" panose="020F0502020204030204" pitchFamily="34" charset="0"/>
                <a:cs typeface="Calibri" panose="020F0502020204030204" pitchFamily="34" charset="0"/>
              </a:rPr>
              <a:t>First Four Seals -&gt; Four Horsemen (6:1-8).</a:t>
            </a:r>
          </a:p>
          <a:p>
            <a:pPr marL="342900" marR="0" lvl="2"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altLang="en-US" sz="3000" b="1" i="1"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Calibri" panose="020F0502020204030204" pitchFamily="34" charset="0"/>
              </a:rPr>
              <a:t>THE THIRD SEAL reveals a rider on a </a:t>
            </a:r>
            <a:r>
              <a:rPr kumimoji="0" lang="en-US" altLang="en-US" sz="3000" b="1" i="1" u="none" strike="noStrike" kern="1200" cap="none" spc="0" normalizeH="0" baseline="0" noProof="0" dirty="0">
                <a:ln>
                  <a:noFill/>
                </a:ln>
                <a:solidFill>
                  <a:srgbClr val="FFC000">
                    <a:lumMod val="60000"/>
                    <a:lumOff val="40000"/>
                  </a:srgbClr>
                </a:solidFill>
                <a:effectLst>
                  <a:glow rad="228600">
                    <a:schemeClr val="accent2">
                      <a:satMod val="175000"/>
                      <a:alpha val="40000"/>
                    </a:schemeClr>
                  </a:glow>
                </a:effectLst>
                <a:uLnTx/>
                <a:uFillTx/>
                <a:latin typeface="Calibri" panose="020F0502020204030204" pitchFamily="34" charset="0"/>
                <a:ea typeface="+mn-ea"/>
                <a:cs typeface="Calibri" panose="020F0502020204030204" pitchFamily="34" charset="0"/>
              </a:rPr>
              <a:t>black horse</a:t>
            </a:r>
            <a:r>
              <a:rPr kumimoji="0" lang="en-US" altLang="en-US" sz="3000" b="1" i="1"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Calibri" panose="020F0502020204030204" pitchFamily="34" charset="0"/>
              </a:rPr>
              <a:t> carrying scales (6:5-6).</a:t>
            </a:r>
          </a:p>
          <a:p>
            <a:pPr marL="571500" lvl="3" indent="-285750">
              <a:spcBef>
                <a:spcPts val="100"/>
              </a:spcBef>
              <a:defRPr/>
            </a:pPr>
            <a:r>
              <a:rPr lang="en-US" altLang="en-US" sz="2800" b="1" dirty="0">
                <a:solidFill>
                  <a:srgbClr val="FFFF00"/>
                </a:solidFill>
                <a:latin typeface="Calibri" panose="020F0502020204030204" pitchFamily="34" charset="0"/>
                <a:cs typeface="Calibri" panose="020F0502020204030204" pitchFamily="34" charset="0"/>
              </a:rPr>
              <a:t>A voice in the midst of the four creatures declares that a quart of wheat or 3 quarts of barley will cost a full day’s wages.</a:t>
            </a:r>
          </a:p>
          <a:p>
            <a:pPr marL="571500" lvl="3" indent="-285750">
              <a:spcBef>
                <a:spcPts val="100"/>
              </a:spcBef>
              <a:defRPr/>
            </a:pPr>
            <a:r>
              <a:rPr lang="en-US" altLang="en-US" sz="2800" b="1" dirty="0">
                <a:solidFill>
                  <a:srgbClr val="FFFF00"/>
                </a:solidFill>
                <a:latin typeface="Calibri" panose="020F0502020204030204" pitchFamily="34" charset="0"/>
                <a:cs typeface="Calibri" panose="020F0502020204030204" pitchFamily="34" charset="0"/>
              </a:rPr>
              <a:t>Christians experience economic hardships </a:t>
            </a:r>
          </a:p>
          <a:p>
            <a:pPr marL="342900" indent="-342900">
              <a:spcBef>
                <a:spcPts val="300"/>
              </a:spcBef>
            </a:pPr>
            <a:r>
              <a:rPr lang="en-US" altLang="en-US" sz="3000" b="1" i="1" dirty="0">
                <a:solidFill>
                  <a:srgbClr val="FFC000">
                    <a:lumMod val="60000"/>
                    <a:lumOff val="40000"/>
                  </a:srgbClr>
                </a:solidFill>
                <a:latin typeface="Calibri" panose="020F0502020204030204" pitchFamily="34" charset="0"/>
                <a:cs typeface="Calibri" panose="020F0502020204030204" pitchFamily="34" charset="0"/>
              </a:rPr>
              <a:t>THE FOURTH SEAL reveals a rider named “Death” on a </a:t>
            </a:r>
            <a:r>
              <a:rPr lang="en-US" altLang="en-US" sz="3000" b="1" i="1" dirty="0">
                <a:solidFill>
                  <a:srgbClr val="FFC000">
                    <a:lumMod val="60000"/>
                    <a:lumOff val="40000"/>
                  </a:srgbClr>
                </a:solidFill>
                <a:effectLst>
                  <a:glow rad="228600">
                    <a:schemeClr val="accent2">
                      <a:satMod val="175000"/>
                      <a:alpha val="40000"/>
                    </a:schemeClr>
                  </a:glow>
                </a:effectLst>
                <a:latin typeface="Calibri" panose="020F0502020204030204" pitchFamily="34" charset="0"/>
                <a:cs typeface="Calibri" panose="020F0502020204030204" pitchFamily="34" charset="0"/>
              </a:rPr>
              <a:t>pale horse </a:t>
            </a:r>
            <a:r>
              <a:rPr lang="en-US" altLang="en-US" sz="3000" b="1" i="1" dirty="0">
                <a:solidFill>
                  <a:srgbClr val="FFC000">
                    <a:lumMod val="60000"/>
                    <a:lumOff val="40000"/>
                  </a:srgbClr>
                </a:solidFill>
                <a:latin typeface="Calibri" panose="020F0502020204030204" pitchFamily="34" charset="0"/>
                <a:cs typeface="Calibri" panose="020F0502020204030204" pitchFamily="34" charset="0"/>
              </a:rPr>
              <a:t>(6:7-8). </a:t>
            </a:r>
            <a:endParaRPr lang="en-US" altLang="en-US" sz="2800" b="1" dirty="0">
              <a:solidFill>
                <a:srgbClr val="FFFF00"/>
              </a:solidFill>
              <a:latin typeface="Calibri" panose="020F0502020204030204" pitchFamily="34" charset="0"/>
              <a:cs typeface="Calibri" panose="020F0502020204030204" pitchFamily="34" charset="0"/>
            </a:endParaRPr>
          </a:p>
          <a:p>
            <a:pPr marL="571500" lvl="1" indent="-285750">
              <a:spcBef>
                <a:spcPts val="300"/>
              </a:spcBef>
            </a:pPr>
            <a:r>
              <a:rPr lang="en-US" altLang="en-US" sz="2800" b="1" dirty="0">
                <a:solidFill>
                  <a:srgbClr val="FFFF00"/>
                </a:solidFill>
                <a:latin typeface="Calibri" panose="020F0502020204030204" pitchFamily="34" charset="0"/>
                <a:cs typeface="Calibri" panose="020F0502020204030204" pitchFamily="34" charset="0"/>
              </a:rPr>
              <a:t>“Hades” followed with him.</a:t>
            </a:r>
          </a:p>
          <a:p>
            <a:pPr marL="571500" lvl="1" indent="-285750">
              <a:spcBef>
                <a:spcPts val="300"/>
              </a:spcBef>
            </a:pPr>
            <a:r>
              <a:rPr lang="en-US" altLang="en-US" sz="2800" b="1" dirty="0">
                <a:solidFill>
                  <a:srgbClr val="FFFF00"/>
                </a:solidFill>
                <a:latin typeface="Calibri" panose="020F0502020204030204" pitchFamily="34" charset="0"/>
                <a:cs typeface="Calibri" panose="020F0502020204030204" pitchFamily="34" charset="0"/>
              </a:rPr>
              <a:t>He kills ¼ of the earth with the sword, hunger, natural death, and by beasts.</a:t>
            </a:r>
          </a:p>
          <a:p>
            <a:pPr marL="571500" lvl="1" indent="-285750">
              <a:spcBef>
                <a:spcPts val="300"/>
              </a:spcBef>
            </a:pPr>
            <a:r>
              <a:rPr lang="en-US" altLang="en-US" sz="2800" b="1" dirty="0">
                <a:solidFill>
                  <a:srgbClr val="FFFF00"/>
                </a:solidFill>
                <a:latin typeface="Calibri" panose="020F0502020204030204" pitchFamily="34" charset="0"/>
                <a:cs typeface="Calibri" panose="020F0502020204030204" pitchFamily="34" charset="0"/>
              </a:rPr>
              <a:t>Christians are martyred (Ez. 5:16-17; 14:21)</a:t>
            </a:r>
          </a:p>
        </p:txBody>
      </p:sp>
    </p:spTree>
    <p:extLst>
      <p:ext uri="{BB962C8B-B14F-4D97-AF65-F5344CB8AC3E}">
        <p14:creationId xmlns:p14="http://schemas.microsoft.com/office/powerpoint/2010/main" val="394732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fade">
                                      <p:cBhvr>
                                        <p:cTn id="12" dur="1000"/>
                                        <p:tgtEl>
                                          <p:spTgt spid="4100">
                                            <p:txEl>
                                              <p:pRg st="1" end="1"/>
                                            </p:txEl>
                                          </p:spTgt>
                                        </p:tgtEl>
                                      </p:cBhvr>
                                    </p:animEffect>
                                    <p:anim calcmode="lin" valueType="num">
                                      <p:cBhvr>
                                        <p:cTn id="13"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10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Effect transition="in" filter="fade">
                                      <p:cBhvr>
                                        <p:cTn id="17" dur="1000"/>
                                        <p:tgtEl>
                                          <p:spTgt spid="4100">
                                            <p:txEl>
                                              <p:pRg st="2" end="2"/>
                                            </p:txEl>
                                          </p:spTgt>
                                        </p:tgtEl>
                                      </p:cBhvr>
                                    </p:animEffect>
                                    <p:anim calcmode="lin" valueType="num">
                                      <p:cBhvr>
                                        <p:cTn id="18"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100">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100">
                                            <p:txEl>
                                              <p:pRg st="3" end="3"/>
                                            </p:txEl>
                                          </p:spTgt>
                                        </p:tgtEl>
                                        <p:attrNameLst>
                                          <p:attrName>style.visibility</p:attrName>
                                        </p:attrNameLst>
                                      </p:cBhvr>
                                      <p:to>
                                        <p:strVal val="visible"/>
                                      </p:to>
                                    </p:set>
                                    <p:animEffect transition="in" filter="fade">
                                      <p:cBhvr>
                                        <p:cTn id="22" dur="1000"/>
                                        <p:tgtEl>
                                          <p:spTgt spid="4100">
                                            <p:txEl>
                                              <p:pRg st="3" end="3"/>
                                            </p:txEl>
                                          </p:spTgt>
                                        </p:tgtEl>
                                      </p:cBhvr>
                                    </p:animEffect>
                                    <p:anim calcmode="lin" valueType="num">
                                      <p:cBhvr>
                                        <p:cTn id="23"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10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100">
                                            <p:txEl>
                                              <p:pRg st="4" end="4"/>
                                            </p:txEl>
                                          </p:spTgt>
                                        </p:tgtEl>
                                        <p:attrNameLst>
                                          <p:attrName>style.visibility</p:attrName>
                                        </p:attrNameLst>
                                      </p:cBhvr>
                                      <p:to>
                                        <p:strVal val="visible"/>
                                      </p:to>
                                    </p:set>
                                    <p:animEffect transition="in" filter="fade">
                                      <p:cBhvr>
                                        <p:cTn id="29" dur="1000"/>
                                        <p:tgtEl>
                                          <p:spTgt spid="4100">
                                            <p:txEl>
                                              <p:pRg st="4" end="4"/>
                                            </p:txEl>
                                          </p:spTgt>
                                        </p:tgtEl>
                                      </p:cBhvr>
                                    </p:animEffect>
                                    <p:anim calcmode="lin" valueType="num">
                                      <p:cBhvr>
                                        <p:cTn id="30"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100">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100">
                                            <p:txEl>
                                              <p:pRg st="5" end="5"/>
                                            </p:txEl>
                                          </p:spTgt>
                                        </p:tgtEl>
                                        <p:attrNameLst>
                                          <p:attrName>style.visibility</p:attrName>
                                        </p:attrNameLst>
                                      </p:cBhvr>
                                      <p:to>
                                        <p:strVal val="visible"/>
                                      </p:to>
                                    </p:set>
                                    <p:animEffect transition="in" filter="fade">
                                      <p:cBhvr>
                                        <p:cTn id="34" dur="1000"/>
                                        <p:tgtEl>
                                          <p:spTgt spid="4100">
                                            <p:txEl>
                                              <p:pRg st="5" end="5"/>
                                            </p:txEl>
                                          </p:spTgt>
                                        </p:tgtEl>
                                      </p:cBhvr>
                                    </p:animEffect>
                                    <p:anim calcmode="lin" valueType="num">
                                      <p:cBhvr>
                                        <p:cTn id="35" dur="1000" fill="hold"/>
                                        <p:tgtEl>
                                          <p:spTgt spid="4100">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100">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100">
                                            <p:txEl>
                                              <p:pRg st="6" end="6"/>
                                            </p:txEl>
                                          </p:spTgt>
                                        </p:tgtEl>
                                        <p:attrNameLst>
                                          <p:attrName>style.visibility</p:attrName>
                                        </p:attrNameLst>
                                      </p:cBhvr>
                                      <p:to>
                                        <p:strVal val="visible"/>
                                      </p:to>
                                    </p:set>
                                    <p:animEffect transition="in" filter="fade">
                                      <p:cBhvr>
                                        <p:cTn id="39" dur="1000"/>
                                        <p:tgtEl>
                                          <p:spTgt spid="4100">
                                            <p:txEl>
                                              <p:pRg st="6" end="6"/>
                                            </p:txEl>
                                          </p:spTgt>
                                        </p:tgtEl>
                                      </p:cBhvr>
                                    </p:animEffect>
                                    <p:anim calcmode="lin" valueType="num">
                                      <p:cBhvr>
                                        <p:cTn id="40" dur="1000" fill="hold"/>
                                        <p:tgtEl>
                                          <p:spTgt spid="4100">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4100">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100">
                                            <p:txEl>
                                              <p:pRg st="7" end="7"/>
                                            </p:txEl>
                                          </p:spTgt>
                                        </p:tgtEl>
                                        <p:attrNameLst>
                                          <p:attrName>style.visibility</p:attrName>
                                        </p:attrNameLst>
                                      </p:cBhvr>
                                      <p:to>
                                        <p:strVal val="visible"/>
                                      </p:to>
                                    </p:set>
                                    <p:animEffect transition="in" filter="fade">
                                      <p:cBhvr>
                                        <p:cTn id="44" dur="1000"/>
                                        <p:tgtEl>
                                          <p:spTgt spid="4100">
                                            <p:txEl>
                                              <p:pRg st="7" end="7"/>
                                            </p:txEl>
                                          </p:spTgt>
                                        </p:tgtEl>
                                      </p:cBhvr>
                                    </p:animEffect>
                                    <p:anim calcmode="lin" valueType="num">
                                      <p:cBhvr>
                                        <p:cTn id="45" dur="1000" fill="hold"/>
                                        <p:tgtEl>
                                          <p:spTgt spid="4100">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4100">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group of men riding horses&#10;&#10;Description automatically generated with low confidence">
            <a:extLst>
              <a:ext uri="{FF2B5EF4-FFF2-40B4-BE49-F238E27FC236}">
                <a16:creationId xmlns:a16="http://schemas.microsoft.com/office/drawing/2014/main" id="{0A9B9858-6EE4-7F00-ABF7-677CA8953CE6}"/>
              </a:ext>
            </a:extLst>
          </p:cNvPr>
          <p:cNvPicPr>
            <a:picLocks noGrp="1" noChangeAspect="1"/>
          </p:cNvPicPr>
          <p:nvPr>
            <p:ph idx="1"/>
          </p:nvPr>
        </p:nvPicPr>
        <p:blipFill rotWithShape="1">
          <a:blip r:embed="rId2"/>
          <a:srcRect t="4051" b="20963"/>
          <a:stretch/>
        </p:blipFill>
        <p:spPr>
          <a:xfrm>
            <a:off x="20" y="1282"/>
            <a:ext cx="12191980" cy="6856718"/>
          </a:xfrm>
          <a:prstGeom prst="rect">
            <a:avLst/>
          </a:prstGeom>
        </p:spPr>
      </p:pic>
    </p:spTree>
    <p:extLst>
      <p:ext uri="{BB962C8B-B14F-4D97-AF65-F5344CB8AC3E}">
        <p14:creationId xmlns:p14="http://schemas.microsoft.com/office/powerpoint/2010/main" val="383232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AFBFB7-4306-A7CD-8ED0-57679AF2ED3E}"/>
              </a:ext>
            </a:extLst>
          </p:cNvPr>
          <p:cNvPicPr>
            <a:picLocks noChangeAspect="1"/>
          </p:cNvPicPr>
          <p:nvPr/>
        </p:nvPicPr>
        <p:blipFill>
          <a:blip r:embed="rId2"/>
          <a:stretch>
            <a:fillRect/>
          </a:stretch>
        </p:blipFill>
        <p:spPr>
          <a:xfrm>
            <a:off x="0" y="-952945"/>
            <a:ext cx="12192000" cy="9173787"/>
          </a:xfrm>
          <a:prstGeom prst="rect">
            <a:avLst/>
          </a:prstGeom>
        </p:spPr>
      </p:pic>
    </p:spTree>
    <p:extLst>
      <p:ext uri="{BB962C8B-B14F-4D97-AF65-F5344CB8AC3E}">
        <p14:creationId xmlns:p14="http://schemas.microsoft.com/office/powerpoint/2010/main" val="341367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228599" y="238126"/>
            <a:ext cx="7141719" cy="1347787"/>
          </a:xfrm>
        </p:spPr>
        <p:txBody>
          <a:bodyPr>
            <a:normAutofit fontScale="90000"/>
          </a:bodyPr>
          <a:lstStyle/>
          <a:p>
            <a:r>
              <a:rPr lang="en-US" altLang="en-US" sz="4000" b="1" dirty="0">
                <a:solidFill>
                  <a:schemeClr val="bg1"/>
                </a:solidFill>
              </a:rPr>
              <a:t>The First Six Seals are Opened </a:t>
            </a:r>
            <a:r>
              <a:rPr lang="en-US" altLang="en-US" sz="3200" dirty="0">
                <a:solidFill>
                  <a:schemeClr val="bg1"/>
                </a:solidFill>
              </a:rPr>
              <a:t>(Revelation 6:1-17)</a:t>
            </a:r>
            <a:br>
              <a:rPr lang="en-US" altLang="en-US" sz="4000" b="1" dirty="0">
                <a:solidFill>
                  <a:schemeClr val="bg1"/>
                </a:solidFill>
              </a:rPr>
            </a:br>
            <a:endParaRPr lang="en-US" altLang="en-US" sz="3100" i="1" dirty="0">
              <a:solidFill>
                <a:schemeClr val="bg1"/>
              </a:solidFill>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28599" y="1252539"/>
            <a:ext cx="11734802" cy="5605461"/>
          </a:xfrm>
        </p:spPr>
        <p:txBody>
          <a:bodyPr anchor="t">
            <a:noAutofit/>
          </a:bodyPr>
          <a:lstStyle/>
          <a:p>
            <a:pPr marL="0" indent="0">
              <a:spcBef>
                <a:spcPts val="100"/>
              </a:spcBef>
              <a:buNone/>
            </a:pPr>
            <a:r>
              <a:rPr lang="en-US" altLang="en-US" sz="3200" b="1" dirty="0">
                <a:solidFill>
                  <a:schemeClr val="bg1"/>
                </a:solidFill>
                <a:latin typeface="Calibri" panose="020F0502020204030204" pitchFamily="34" charset="0"/>
                <a:cs typeface="Calibri" panose="020F0502020204030204" pitchFamily="34" charset="0"/>
              </a:rPr>
              <a:t>THE FIFTH SEAL: The Souls Under the Altar (Revelation 6:9-11).</a:t>
            </a:r>
          </a:p>
          <a:p>
            <a:pPr marL="342900" marR="0" lvl="2"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altLang="en-US" sz="3000" b="1" i="1"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Calibri" panose="020F0502020204030204" pitchFamily="34" charset="0"/>
              </a:rPr>
              <a:t>When the Lamb opens the fifth seal, John sees under the altar souls that had been slain for the word of God and their testimony.</a:t>
            </a:r>
          </a:p>
          <a:p>
            <a:pPr marL="571500" lvl="3" indent="-285750">
              <a:spcBef>
                <a:spcPts val="100"/>
              </a:spcBef>
              <a:defRPr/>
            </a:pPr>
            <a:r>
              <a:rPr lang="en-US" altLang="en-US" sz="2800" b="1" dirty="0">
                <a:solidFill>
                  <a:srgbClr val="FFFF00"/>
                </a:solidFill>
                <a:latin typeface="Calibri" panose="020F0502020204030204" pitchFamily="34" charset="0"/>
                <a:cs typeface="Calibri" panose="020F0502020204030204" pitchFamily="34" charset="0"/>
              </a:rPr>
              <a:t>These have given their lives for the gospel.</a:t>
            </a:r>
          </a:p>
          <a:p>
            <a:pPr marL="571500" lvl="3" indent="-285750">
              <a:spcBef>
                <a:spcPts val="100"/>
              </a:spcBef>
              <a:defRPr/>
            </a:pPr>
            <a:r>
              <a:rPr lang="en-US" altLang="en-US" sz="2800" b="1" dirty="0">
                <a:solidFill>
                  <a:srgbClr val="FFFF00"/>
                </a:solidFill>
                <a:latin typeface="Calibri" panose="020F0502020204030204" pitchFamily="34" charset="0"/>
                <a:cs typeface="Calibri" panose="020F0502020204030204" pitchFamily="34" charset="0"/>
              </a:rPr>
              <a:t>They cry to the Lord, “How long…until You avenge our blood?”</a:t>
            </a:r>
          </a:p>
          <a:p>
            <a:pPr marL="342900" indent="-342900">
              <a:spcBef>
                <a:spcPts val="300"/>
              </a:spcBef>
            </a:pPr>
            <a:r>
              <a:rPr lang="en-US" altLang="en-US" sz="3000" b="1" i="1" dirty="0">
                <a:solidFill>
                  <a:srgbClr val="FFC000">
                    <a:lumMod val="60000"/>
                    <a:lumOff val="40000"/>
                  </a:srgbClr>
                </a:solidFill>
                <a:latin typeface="Calibri" panose="020F0502020204030204" pitchFamily="34" charset="0"/>
                <a:cs typeface="Calibri" panose="020F0502020204030204" pitchFamily="34" charset="0"/>
              </a:rPr>
              <a:t>In response, each is given a white robe and told to rest “a little while longer” until the number of those who would be killed as they were was completed.</a:t>
            </a:r>
          </a:p>
          <a:p>
            <a:pPr marL="342900" indent="-342900">
              <a:spcBef>
                <a:spcPts val="300"/>
              </a:spcBef>
            </a:pPr>
            <a:r>
              <a:rPr lang="en-US" altLang="en-US" sz="3000" b="1" i="1" dirty="0">
                <a:solidFill>
                  <a:srgbClr val="FFC000">
                    <a:lumMod val="60000"/>
                    <a:lumOff val="40000"/>
                  </a:srgbClr>
                </a:solidFill>
                <a:latin typeface="Calibri" panose="020F0502020204030204" pitchFamily="34" charset="0"/>
                <a:cs typeface="Calibri" panose="020F0502020204030204" pitchFamily="34" charset="0"/>
              </a:rPr>
              <a:t>In a sense, the entire Book of Revelation is an answer to the questions asked and implied by the souls under the altar:</a:t>
            </a:r>
          </a:p>
          <a:p>
            <a:pPr marL="571500" lvl="1" indent="-285750">
              <a:spcBef>
                <a:spcPts val="300"/>
              </a:spcBef>
            </a:pPr>
            <a:r>
              <a:rPr lang="en-US" altLang="en-US" sz="2800" b="1" dirty="0">
                <a:solidFill>
                  <a:srgbClr val="FFFF00"/>
                </a:solidFill>
                <a:latin typeface="Calibri" panose="020F0502020204030204" pitchFamily="34" charset="0"/>
                <a:cs typeface="Calibri" panose="020F0502020204030204" pitchFamily="34" charset="0"/>
              </a:rPr>
              <a:t>How can God allow good people to be oppressed and slain by evil people?</a:t>
            </a:r>
          </a:p>
          <a:p>
            <a:pPr marL="571500" lvl="1" indent="-285750">
              <a:spcBef>
                <a:spcPts val="300"/>
              </a:spcBef>
            </a:pPr>
            <a:r>
              <a:rPr lang="en-US" altLang="en-US" sz="2800" b="1" dirty="0">
                <a:solidFill>
                  <a:srgbClr val="FFFF00"/>
                </a:solidFill>
                <a:latin typeface="Calibri" panose="020F0502020204030204" pitchFamily="34" charset="0"/>
                <a:cs typeface="Calibri" panose="020F0502020204030204" pitchFamily="34" charset="0"/>
              </a:rPr>
              <a:t>Will good be overcome by evil forever?  </a:t>
            </a:r>
          </a:p>
          <a:p>
            <a:pPr marL="571500" lvl="1" indent="-285750">
              <a:spcBef>
                <a:spcPts val="300"/>
              </a:spcBef>
            </a:pPr>
            <a:r>
              <a:rPr lang="en-US" altLang="en-US" sz="2800" b="1" dirty="0">
                <a:solidFill>
                  <a:srgbClr val="FFFF00"/>
                </a:solidFill>
                <a:latin typeface="Calibri" panose="020F0502020204030204" pitchFamily="34" charset="0"/>
                <a:cs typeface="Calibri" panose="020F0502020204030204" pitchFamily="34" charset="0"/>
              </a:rPr>
              <a:t>How long will God put up with this?</a:t>
            </a:r>
          </a:p>
          <a:p>
            <a:pPr marL="800100" lvl="1" indent="-342900">
              <a:spcBef>
                <a:spcPts val="300"/>
              </a:spcBef>
            </a:pPr>
            <a:endParaRPr lang="en-US" altLang="en-US" sz="2600" b="1" i="1" dirty="0">
              <a:solidFill>
                <a:srgbClr val="FFC000">
                  <a:lumMod val="60000"/>
                  <a:lumOff val="4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097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fade">
                                      <p:cBhvr>
                                        <p:cTn id="12" dur="1000"/>
                                        <p:tgtEl>
                                          <p:spTgt spid="4100">
                                            <p:txEl>
                                              <p:pRg st="1" end="1"/>
                                            </p:txEl>
                                          </p:spTgt>
                                        </p:tgtEl>
                                      </p:cBhvr>
                                    </p:animEffect>
                                    <p:anim calcmode="lin" valueType="num">
                                      <p:cBhvr>
                                        <p:cTn id="13"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10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Effect transition="in" filter="fade">
                                      <p:cBhvr>
                                        <p:cTn id="17" dur="1000"/>
                                        <p:tgtEl>
                                          <p:spTgt spid="4100">
                                            <p:txEl>
                                              <p:pRg st="2" end="2"/>
                                            </p:txEl>
                                          </p:spTgt>
                                        </p:tgtEl>
                                      </p:cBhvr>
                                    </p:animEffect>
                                    <p:anim calcmode="lin" valueType="num">
                                      <p:cBhvr>
                                        <p:cTn id="18"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100">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100">
                                            <p:txEl>
                                              <p:pRg st="3" end="3"/>
                                            </p:txEl>
                                          </p:spTgt>
                                        </p:tgtEl>
                                        <p:attrNameLst>
                                          <p:attrName>style.visibility</p:attrName>
                                        </p:attrNameLst>
                                      </p:cBhvr>
                                      <p:to>
                                        <p:strVal val="visible"/>
                                      </p:to>
                                    </p:set>
                                    <p:animEffect transition="in" filter="fade">
                                      <p:cBhvr>
                                        <p:cTn id="22" dur="1000"/>
                                        <p:tgtEl>
                                          <p:spTgt spid="4100">
                                            <p:txEl>
                                              <p:pRg st="3" end="3"/>
                                            </p:txEl>
                                          </p:spTgt>
                                        </p:tgtEl>
                                      </p:cBhvr>
                                    </p:animEffect>
                                    <p:anim calcmode="lin" valueType="num">
                                      <p:cBhvr>
                                        <p:cTn id="23"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10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100">
                                            <p:txEl>
                                              <p:pRg st="4" end="4"/>
                                            </p:txEl>
                                          </p:spTgt>
                                        </p:tgtEl>
                                        <p:attrNameLst>
                                          <p:attrName>style.visibility</p:attrName>
                                        </p:attrNameLst>
                                      </p:cBhvr>
                                      <p:to>
                                        <p:strVal val="visible"/>
                                      </p:to>
                                    </p:set>
                                    <p:animEffect transition="in" filter="fade">
                                      <p:cBhvr>
                                        <p:cTn id="29" dur="1000"/>
                                        <p:tgtEl>
                                          <p:spTgt spid="4100">
                                            <p:txEl>
                                              <p:pRg st="4" end="4"/>
                                            </p:txEl>
                                          </p:spTgt>
                                        </p:tgtEl>
                                      </p:cBhvr>
                                    </p:animEffect>
                                    <p:anim calcmode="lin" valueType="num">
                                      <p:cBhvr>
                                        <p:cTn id="30"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10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100">
                                            <p:txEl>
                                              <p:pRg st="5" end="5"/>
                                            </p:txEl>
                                          </p:spTgt>
                                        </p:tgtEl>
                                        <p:attrNameLst>
                                          <p:attrName>style.visibility</p:attrName>
                                        </p:attrNameLst>
                                      </p:cBhvr>
                                      <p:to>
                                        <p:strVal val="visible"/>
                                      </p:to>
                                    </p:set>
                                    <p:animEffect transition="in" filter="fade">
                                      <p:cBhvr>
                                        <p:cTn id="36" dur="1000"/>
                                        <p:tgtEl>
                                          <p:spTgt spid="4100">
                                            <p:txEl>
                                              <p:pRg st="5" end="5"/>
                                            </p:txEl>
                                          </p:spTgt>
                                        </p:tgtEl>
                                      </p:cBhvr>
                                    </p:animEffect>
                                    <p:anim calcmode="lin" valueType="num">
                                      <p:cBhvr>
                                        <p:cTn id="37" dur="1000" fill="hold"/>
                                        <p:tgtEl>
                                          <p:spTgt spid="4100">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100">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100">
                                            <p:txEl>
                                              <p:pRg st="6" end="6"/>
                                            </p:txEl>
                                          </p:spTgt>
                                        </p:tgtEl>
                                        <p:attrNameLst>
                                          <p:attrName>style.visibility</p:attrName>
                                        </p:attrNameLst>
                                      </p:cBhvr>
                                      <p:to>
                                        <p:strVal val="visible"/>
                                      </p:to>
                                    </p:set>
                                    <p:animEffect transition="in" filter="fade">
                                      <p:cBhvr>
                                        <p:cTn id="41" dur="1000"/>
                                        <p:tgtEl>
                                          <p:spTgt spid="4100">
                                            <p:txEl>
                                              <p:pRg st="6" end="6"/>
                                            </p:txEl>
                                          </p:spTgt>
                                        </p:tgtEl>
                                      </p:cBhvr>
                                    </p:animEffect>
                                    <p:anim calcmode="lin" valueType="num">
                                      <p:cBhvr>
                                        <p:cTn id="42" dur="1000" fill="hold"/>
                                        <p:tgtEl>
                                          <p:spTgt spid="4100">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4100">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4100">
                                            <p:txEl>
                                              <p:pRg st="7" end="7"/>
                                            </p:txEl>
                                          </p:spTgt>
                                        </p:tgtEl>
                                        <p:attrNameLst>
                                          <p:attrName>style.visibility</p:attrName>
                                        </p:attrNameLst>
                                      </p:cBhvr>
                                      <p:to>
                                        <p:strVal val="visible"/>
                                      </p:to>
                                    </p:set>
                                    <p:animEffect transition="in" filter="fade">
                                      <p:cBhvr>
                                        <p:cTn id="46" dur="1000"/>
                                        <p:tgtEl>
                                          <p:spTgt spid="4100">
                                            <p:txEl>
                                              <p:pRg st="7" end="7"/>
                                            </p:txEl>
                                          </p:spTgt>
                                        </p:tgtEl>
                                      </p:cBhvr>
                                    </p:animEffect>
                                    <p:anim calcmode="lin" valueType="num">
                                      <p:cBhvr>
                                        <p:cTn id="47" dur="1000" fill="hold"/>
                                        <p:tgtEl>
                                          <p:spTgt spid="4100">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4100">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100">
                                            <p:txEl>
                                              <p:pRg st="8" end="8"/>
                                            </p:txEl>
                                          </p:spTgt>
                                        </p:tgtEl>
                                        <p:attrNameLst>
                                          <p:attrName>style.visibility</p:attrName>
                                        </p:attrNameLst>
                                      </p:cBhvr>
                                      <p:to>
                                        <p:strVal val="visible"/>
                                      </p:to>
                                    </p:set>
                                    <p:animEffect transition="in" filter="fade">
                                      <p:cBhvr>
                                        <p:cTn id="51" dur="1000"/>
                                        <p:tgtEl>
                                          <p:spTgt spid="4100">
                                            <p:txEl>
                                              <p:pRg st="8" end="8"/>
                                            </p:txEl>
                                          </p:spTgt>
                                        </p:tgtEl>
                                      </p:cBhvr>
                                    </p:animEffect>
                                    <p:anim calcmode="lin" valueType="num">
                                      <p:cBhvr>
                                        <p:cTn id="52" dur="1000" fill="hold"/>
                                        <p:tgtEl>
                                          <p:spTgt spid="4100">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4100">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AA37E3-B1B8-A019-A82D-E1E986422498}"/>
              </a:ext>
            </a:extLst>
          </p:cNvPr>
          <p:cNvPicPr>
            <a:picLocks noChangeAspect="1"/>
          </p:cNvPicPr>
          <p:nvPr/>
        </p:nvPicPr>
        <p:blipFill rotWithShape="1">
          <a:blip r:embed="rId2"/>
          <a:srcRect t="1622" b="14735"/>
          <a:stretch/>
        </p:blipFill>
        <p:spPr>
          <a:xfrm>
            <a:off x="20" y="10"/>
            <a:ext cx="12191980" cy="6857989"/>
          </a:xfrm>
          <a:prstGeom prst="rect">
            <a:avLst/>
          </a:prstGeom>
        </p:spPr>
      </p:pic>
      <p:sp>
        <p:nvSpPr>
          <p:cNvPr id="9" name="Freeform: Shape 8">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907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228599" y="238126"/>
            <a:ext cx="7141719" cy="1347787"/>
          </a:xfrm>
        </p:spPr>
        <p:txBody>
          <a:bodyPr>
            <a:normAutofit fontScale="90000"/>
          </a:bodyPr>
          <a:lstStyle/>
          <a:p>
            <a:r>
              <a:rPr lang="en-US" altLang="en-US" sz="4000" b="1" dirty="0">
                <a:solidFill>
                  <a:schemeClr val="bg1"/>
                </a:solidFill>
              </a:rPr>
              <a:t>The First Six Seals are Opened </a:t>
            </a:r>
            <a:r>
              <a:rPr lang="en-US" altLang="en-US" sz="3200" dirty="0">
                <a:solidFill>
                  <a:schemeClr val="bg1"/>
                </a:solidFill>
              </a:rPr>
              <a:t>(Revelation 6:1-17)</a:t>
            </a:r>
            <a:br>
              <a:rPr lang="en-US" altLang="en-US" sz="4000" b="1" dirty="0">
                <a:solidFill>
                  <a:schemeClr val="bg1"/>
                </a:solidFill>
              </a:rPr>
            </a:br>
            <a:endParaRPr lang="en-US" altLang="en-US" sz="3100" i="1" dirty="0">
              <a:solidFill>
                <a:schemeClr val="bg1"/>
              </a:solidFill>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28598" y="1252539"/>
            <a:ext cx="11963401" cy="5605461"/>
          </a:xfrm>
        </p:spPr>
        <p:txBody>
          <a:bodyPr anchor="t">
            <a:noAutofit/>
          </a:bodyPr>
          <a:lstStyle/>
          <a:p>
            <a:pPr marL="0" indent="0">
              <a:spcBef>
                <a:spcPts val="100"/>
              </a:spcBef>
              <a:buNone/>
            </a:pPr>
            <a:r>
              <a:rPr lang="en-US" altLang="en-US" sz="3200" b="1" dirty="0">
                <a:solidFill>
                  <a:schemeClr val="bg1"/>
                </a:solidFill>
                <a:latin typeface="Calibri" panose="020F0502020204030204" pitchFamily="34" charset="0"/>
                <a:cs typeface="Calibri" panose="020F0502020204030204" pitchFamily="34" charset="0"/>
              </a:rPr>
              <a:t>THE SIXTH SEAL: Preview of Punishment (Revelation 6:12-17).</a:t>
            </a:r>
          </a:p>
          <a:p>
            <a:pPr marL="342900" marR="0" lvl="2"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lang="en-US" altLang="en-US" sz="3000" b="1" i="1" dirty="0">
                <a:solidFill>
                  <a:srgbClr val="FFC000">
                    <a:lumMod val="60000"/>
                    <a:lumOff val="40000"/>
                  </a:srgbClr>
                </a:solidFill>
                <a:latin typeface="Calibri" panose="020F0502020204030204" pitchFamily="34" charset="0"/>
                <a:cs typeface="Calibri" panose="020F0502020204030204" pitchFamily="34" charset="0"/>
              </a:rPr>
              <a:t>God will avenge His people:</a:t>
            </a:r>
            <a:endParaRPr kumimoji="0" lang="en-US" altLang="en-US" sz="3000" b="1" i="1"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Calibri" panose="020F0502020204030204" pitchFamily="34" charset="0"/>
            </a:endParaRPr>
          </a:p>
          <a:p>
            <a:pPr marL="571500" lvl="3" indent="-285750">
              <a:spcBef>
                <a:spcPts val="100"/>
              </a:spcBef>
              <a:defRPr/>
            </a:pPr>
            <a:r>
              <a:rPr lang="en-US" altLang="en-US" sz="2800" b="1" dirty="0">
                <a:solidFill>
                  <a:srgbClr val="FFFF00"/>
                </a:solidFill>
                <a:latin typeface="Calibri" panose="020F0502020204030204" pitchFamily="34" charset="0"/>
                <a:cs typeface="Calibri" panose="020F0502020204030204" pitchFamily="34" charset="0"/>
              </a:rPr>
              <a:t>The sun will be darkened, the moon turned to blood, stars will fall, the sky will recede, and mountains will be moved..</a:t>
            </a:r>
          </a:p>
          <a:p>
            <a:pPr marL="571500" lvl="3" indent="-285750">
              <a:spcBef>
                <a:spcPts val="100"/>
              </a:spcBef>
              <a:defRPr/>
            </a:pPr>
            <a:r>
              <a:rPr lang="en-US" altLang="en-US" sz="2800" b="1" dirty="0">
                <a:solidFill>
                  <a:srgbClr val="FFFF00"/>
                </a:solidFill>
                <a:latin typeface="Calibri" panose="020F0502020204030204" pitchFamily="34" charset="0"/>
                <a:cs typeface="Calibri" panose="020F0502020204030204" pitchFamily="34" charset="0"/>
              </a:rPr>
              <a:t>Men will plead to be crushed by rocks rather than face God’s wrath.</a:t>
            </a:r>
            <a:r>
              <a:rPr lang="en-US" altLang="en-US" sz="3000" b="1" i="1" dirty="0">
                <a:solidFill>
                  <a:srgbClr val="FFC000">
                    <a:lumMod val="60000"/>
                    <a:lumOff val="40000"/>
                  </a:srgbClr>
                </a:solidFill>
                <a:latin typeface="Calibri" panose="020F0502020204030204" pitchFamily="34" charset="0"/>
                <a:cs typeface="Calibri" panose="020F0502020204030204" pitchFamily="34" charset="0"/>
              </a:rPr>
              <a:t>.</a:t>
            </a:r>
          </a:p>
          <a:p>
            <a:pPr marL="342900" indent="-342900">
              <a:spcBef>
                <a:spcPts val="300"/>
              </a:spcBef>
            </a:pPr>
            <a:r>
              <a:rPr lang="en-US" altLang="en-US" sz="3000" b="1" i="1" dirty="0">
                <a:solidFill>
                  <a:srgbClr val="FFC000">
                    <a:lumMod val="60000"/>
                    <a:lumOff val="40000"/>
                  </a:srgbClr>
                </a:solidFill>
                <a:latin typeface="Calibri" panose="020F0502020204030204" pitchFamily="34" charset="0"/>
                <a:cs typeface="Calibri" panose="020F0502020204030204" pitchFamily="34" charset="0"/>
              </a:rPr>
              <a:t>Similar symbols are used elsewhere to denote God’s judgments against the wicked </a:t>
            </a:r>
          </a:p>
          <a:p>
            <a:pPr marL="571500" lvl="1" indent="-285750">
              <a:spcBef>
                <a:spcPts val="300"/>
              </a:spcBef>
            </a:pPr>
            <a:r>
              <a:rPr lang="en-US" altLang="en-US" sz="2800" b="1" dirty="0">
                <a:solidFill>
                  <a:srgbClr val="FFFF00"/>
                </a:solidFill>
                <a:latin typeface="Calibri" panose="020F0502020204030204" pitchFamily="34" charset="0"/>
                <a:cs typeface="Calibri" panose="020F0502020204030204" pitchFamily="34" charset="0"/>
              </a:rPr>
              <a:t>Similar symbols of judgment (Joel 2:10; Isaiah 13:10)</a:t>
            </a:r>
          </a:p>
          <a:p>
            <a:pPr marL="857250" lvl="2" indent="-285750">
              <a:spcBef>
                <a:spcPts val="300"/>
              </a:spcBef>
            </a:pPr>
            <a:r>
              <a:rPr lang="en-US" altLang="en-US" sz="2800" b="1" dirty="0">
                <a:solidFill>
                  <a:schemeClr val="accent6">
                    <a:lumMod val="20000"/>
                    <a:lumOff val="80000"/>
                  </a:schemeClr>
                </a:solidFill>
                <a:latin typeface="Calibri" panose="020F0502020204030204" pitchFamily="34" charset="0"/>
                <a:cs typeface="Calibri" panose="020F0502020204030204" pitchFamily="34" charset="0"/>
              </a:rPr>
              <a:t>These are not literal occurrences, but changes in geo-political world order.</a:t>
            </a:r>
          </a:p>
          <a:p>
            <a:pPr marL="857250" lvl="2" indent="-285750">
              <a:spcBef>
                <a:spcPts val="300"/>
              </a:spcBef>
            </a:pPr>
            <a:r>
              <a:rPr lang="en-US" altLang="en-US" sz="2800" b="1" dirty="0">
                <a:solidFill>
                  <a:schemeClr val="accent6">
                    <a:lumMod val="20000"/>
                    <a:lumOff val="80000"/>
                  </a:schemeClr>
                </a:solidFill>
                <a:latin typeface="Calibri" panose="020F0502020204030204" pitchFamily="34" charset="0"/>
                <a:cs typeface="Calibri" panose="020F0502020204030204" pitchFamily="34" charset="0"/>
              </a:rPr>
              <a:t>Seemingly stable governments and institutions are swept away by God’s power.</a:t>
            </a:r>
          </a:p>
          <a:p>
            <a:pPr marL="571500" lvl="1" indent="-285750">
              <a:spcBef>
                <a:spcPts val="300"/>
              </a:spcBef>
            </a:pPr>
            <a:r>
              <a:rPr lang="en-US" altLang="en-US" sz="2800" b="1" dirty="0">
                <a:solidFill>
                  <a:srgbClr val="FFFF00"/>
                </a:solidFill>
                <a:latin typeface="Calibri" panose="020F0502020204030204" pitchFamily="34" charset="0"/>
                <a:cs typeface="Calibri" panose="020F0502020204030204" pitchFamily="34" charset="0"/>
              </a:rPr>
              <a:t>Similar symbols of the reaction of the wicked (Isa. 2:19; Hos.10:8; Lk. 23:30) </a:t>
            </a:r>
          </a:p>
          <a:p>
            <a:pPr marL="571500" lvl="1" indent="-285750">
              <a:spcBef>
                <a:spcPts val="300"/>
              </a:spcBef>
            </a:pPr>
            <a:endParaRPr lang="en-US" altLang="en-US" sz="2600" b="1" i="1" dirty="0">
              <a:solidFill>
                <a:srgbClr val="FFC000">
                  <a:lumMod val="60000"/>
                  <a:lumOff val="4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560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00">
                                            <p:txEl>
                                              <p:pRg st="1" end="1"/>
                                            </p:txEl>
                                          </p:spTgt>
                                        </p:tgtEl>
                                        <p:attrNameLst>
                                          <p:attrName>style.visibility</p:attrName>
                                        </p:attrNameLst>
                                      </p:cBhvr>
                                      <p:to>
                                        <p:strVal val="visible"/>
                                      </p:to>
                                    </p:set>
                                    <p:animEffect transition="in" filter="fade">
                                      <p:cBhvr>
                                        <p:cTn id="7" dur="1000"/>
                                        <p:tgtEl>
                                          <p:spTgt spid="4100">
                                            <p:txEl>
                                              <p:pRg st="1" end="1"/>
                                            </p:txEl>
                                          </p:spTgt>
                                        </p:tgtEl>
                                      </p:cBhvr>
                                    </p:animEffect>
                                    <p:anim calcmode="lin" valueType="num">
                                      <p:cBhvr>
                                        <p:cTn id="8"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00">
                                            <p:txEl>
                                              <p:pRg st="2" end="2"/>
                                            </p:txEl>
                                          </p:spTgt>
                                        </p:tgtEl>
                                        <p:attrNameLst>
                                          <p:attrName>style.visibility</p:attrName>
                                        </p:attrNameLst>
                                      </p:cBhvr>
                                      <p:to>
                                        <p:strVal val="visible"/>
                                      </p:to>
                                    </p:set>
                                    <p:animEffect transition="in" filter="fade">
                                      <p:cBhvr>
                                        <p:cTn id="12" dur="1000"/>
                                        <p:tgtEl>
                                          <p:spTgt spid="4100">
                                            <p:txEl>
                                              <p:pRg st="2" end="2"/>
                                            </p:txEl>
                                          </p:spTgt>
                                        </p:tgtEl>
                                      </p:cBhvr>
                                    </p:animEffect>
                                    <p:anim calcmode="lin" valueType="num">
                                      <p:cBhvr>
                                        <p:cTn id="13"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100">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00">
                                            <p:txEl>
                                              <p:pRg st="3" end="3"/>
                                            </p:txEl>
                                          </p:spTgt>
                                        </p:tgtEl>
                                        <p:attrNameLst>
                                          <p:attrName>style.visibility</p:attrName>
                                        </p:attrNameLst>
                                      </p:cBhvr>
                                      <p:to>
                                        <p:strVal val="visible"/>
                                      </p:to>
                                    </p:set>
                                    <p:animEffect transition="in" filter="fade">
                                      <p:cBhvr>
                                        <p:cTn id="17" dur="1000"/>
                                        <p:tgtEl>
                                          <p:spTgt spid="4100">
                                            <p:txEl>
                                              <p:pRg st="3" end="3"/>
                                            </p:txEl>
                                          </p:spTgt>
                                        </p:tgtEl>
                                      </p:cBhvr>
                                    </p:animEffect>
                                    <p:anim calcmode="lin" valueType="num">
                                      <p:cBhvr>
                                        <p:cTn id="18"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10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100">
                                            <p:txEl>
                                              <p:pRg st="4" end="4"/>
                                            </p:txEl>
                                          </p:spTgt>
                                        </p:tgtEl>
                                        <p:attrNameLst>
                                          <p:attrName>style.visibility</p:attrName>
                                        </p:attrNameLst>
                                      </p:cBhvr>
                                      <p:to>
                                        <p:strVal val="visible"/>
                                      </p:to>
                                    </p:set>
                                    <p:animEffect transition="in" filter="fade">
                                      <p:cBhvr>
                                        <p:cTn id="24" dur="1000"/>
                                        <p:tgtEl>
                                          <p:spTgt spid="4100">
                                            <p:txEl>
                                              <p:pRg st="4" end="4"/>
                                            </p:txEl>
                                          </p:spTgt>
                                        </p:tgtEl>
                                      </p:cBhvr>
                                    </p:animEffect>
                                    <p:anim calcmode="lin" valueType="num">
                                      <p:cBhvr>
                                        <p:cTn id="25"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100">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100">
                                            <p:txEl>
                                              <p:pRg st="5" end="5"/>
                                            </p:txEl>
                                          </p:spTgt>
                                        </p:tgtEl>
                                        <p:attrNameLst>
                                          <p:attrName>style.visibility</p:attrName>
                                        </p:attrNameLst>
                                      </p:cBhvr>
                                      <p:to>
                                        <p:strVal val="visible"/>
                                      </p:to>
                                    </p:set>
                                    <p:animEffect transition="in" filter="fade">
                                      <p:cBhvr>
                                        <p:cTn id="29" dur="1000"/>
                                        <p:tgtEl>
                                          <p:spTgt spid="4100">
                                            <p:txEl>
                                              <p:pRg st="5" end="5"/>
                                            </p:txEl>
                                          </p:spTgt>
                                        </p:tgtEl>
                                      </p:cBhvr>
                                    </p:animEffect>
                                    <p:anim calcmode="lin" valueType="num">
                                      <p:cBhvr>
                                        <p:cTn id="30" dur="1000" fill="hold"/>
                                        <p:tgtEl>
                                          <p:spTgt spid="4100">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4100">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100">
                                            <p:txEl>
                                              <p:pRg st="6" end="6"/>
                                            </p:txEl>
                                          </p:spTgt>
                                        </p:tgtEl>
                                        <p:attrNameLst>
                                          <p:attrName>style.visibility</p:attrName>
                                        </p:attrNameLst>
                                      </p:cBhvr>
                                      <p:to>
                                        <p:strVal val="visible"/>
                                      </p:to>
                                    </p:set>
                                    <p:animEffect transition="in" filter="fade">
                                      <p:cBhvr>
                                        <p:cTn id="34" dur="1000"/>
                                        <p:tgtEl>
                                          <p:spTgt spid="4100">
                                            <p:txEl>
                                              <p:pRg st="6" end="6"/>
                                            </p:txEl>
                                          </p:spTgt>
                                        </p:tgtEl>
                                      </p:cBhvr>
                                    </p:animEffect>
                                    <p:anim calcmode="lin" valueType="num">
                                      <p:cBhvr>
                                        <p:cTn id="35" dur="1000" fill="hold"/>
                                        <p:tgtEl>
                                          <p:spTgt spid="4100">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4100">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100">
                                            <p:txEl>
                                              <p:pRg st="7" end="7"/>
                                            </p:txEl>
                                          </p:spTgt>
                                        </p:tgtEl>
                                        <p:attrNameLst>
                                          <p:attrName>style.visibility</p:attrName>
                                        </p:attrNameLst>
                                      </p:cBhvr>
                                      <p:to>
                                        <p:strVal val="visible"/>
                                      </p:to>
                                    </p:set>
                                    <p:animEffect transition="in" filter="fade">
                                      <p:cBhvr>
                                        <p:cTn id="39" dur="1000"/>
                                        <p:tgtEl>
                                          <p:spTgt spid="4100">
                                            <p:txEl>
                                              <p:pRg st="7" end="7"/>
                                            </p:txEl>
                                          </p:spTgt>
                                        </p:tgtEl>
                                      </p:cBhvr>
                                    </p:animEffect>
                                    <p:anim calcmode="lin" valueType="num">
                                      <p:cBhvr>
                                        <p:cTn id="40" dur="1000" fill="hold"/>
                                        <p:tgtEl>
                                          <p:spTgt spid="4100">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4100">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100">
                                            <p:txEl>
                                              <p:pRg st="8" end="8"/>
                                            </p:txEl>
                                          </p:spTgt>
                                        </p:tgtEl>
                                        <p:attrNameLst>
                                          <p:attrName>style.visibility</p:attrName>
                                        </p:attrNameLst>
                                      </p:cBhvr>
                                      <p:to>
                                        <p:strVal val="visible"/>
                                      </p:to>
                                    </p:set>
                                    <p:animEffect transition="in" filter="fade">
                                      <p:cBhvr>
                                        <p:cTn id="44" dur="1000"/>
                                        <p:tgtEl>
                                          <p:spTgt spid="4100">
                                            <p:txEl>
                                              <p:pRg st="8" end="8"/>
                                            </p:txEl>
                                          </p:spTgt>
                                        </p:tgtEl>
                                      </p:cBhvr>
                                    </p:animEffect>
                                    <p:anim calcmode="lin" valueType="num">
                                      <p:cBhvr>
                                        <p:cTn id="45" dur="1000" fill="hold"/>
                                        <p:tgtEl>
                                          <p:spTgt spid="4100">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4100">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D993FF-1E07-B607-6D57-F757AF52046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12400" b="2373"/>
          <a:stretch/>
        </p:blipFill>
        <p:spPr>
          <a:xfrm>
            <a:off x="20" y="10"/>
            <a:ext cx="12191980" cy="6857989"/>
          </a:xfrm>
          <a:prstGeom prst="rect">
            <a:avLst/>
          </a:prstGeom>
        </p:spPr>
      </p:pic>
      <p:sp>
        <p:nvSpPr>
          <p:cNvPr id="9" name="Freeform: Shape 8">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804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228599" y="238126"/>
            <a:ext cx="11615739" cy="1347787"/>
          </a:xfrm>
        </p:spPr>
        <p:txBody>
          <a:bodyPr>
            <a:normAutofit fontScale="90000"/>
          </a:bodyPr>
          <a:lstStyle/>
          <a:p>
            <a:r>
              <a:rPr lang="en-US" altLang="en-US" sz="4000" b="1" dirty="0">
                <a:solidFill>
                  <a:schemeClr val="bg1"/>
                </a:solidFill>
              </a:rPr>
              <a:t>An Interlude: 144,000 Sealed and a Multitude Saved</a:t>
            </a:r>
            <a:br>
              <a:rPr lang="en-US" altLang="en-US" sz="4000" b="1" dirty="0">
                <a:solidFill>
                  <a:schemeClr val="bg1"/>
                </a:solidFill>
              </a:rPr>
            </a:br>
            <a:r>
              <a:rPr lang="en-US" altLang="en-US" sz="3200" dirty="0">
                <a:solidFill>
                  <a:schemeClr val="bg1"/>
                </a:solidFill>
              </a:rPr>
              <a:t>(Revelation 7:1-17)</a:t>
            </a:r>
            <a:br>
              <a:rPr lang="en-US" altLang="en-US" sz="4000" b="1" dirty="0">
                <a:solidFill>
                  <a:schemeClr val="bg1"/>
                </a:solidFill>
              </a:rPr>
            </a:br>
            <a:endParaRPr lang="en-US" altLang="en-US" sz="3100" i="1" dirty="0">
              <a:solidFill>
                <a:schemeClr val="bg1"/>
              </a:solidFill>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28598" y="1252539"/>
            <a:ext cx="11963401" cy="5605461"/>
          </a:xfrm>
        </p:spPr>
        <p:txBody>
          <a:bodyPr anchor="t">
            <a:noAutofit/>
          </a:bodyPr>
          <a:lstStyle/>
          <a:p>
            <a:pPr marL="0" indent="0">
              <a:spcBef>
                <a:spcPts val="100"/>
              </a:spcBef>
              <a:buNone/>
            </a:pPr>
            <a:r>
              <a:rPr lang="en-US" altLang="en-US" sz="3200" b="1" dirty="0">
                <a:solidFill>
                  <a:schemeClr val="bg1"/>
                </a:solidFill>
                <a:latin typeface="Calibri" panose="020F0502020204030204" pitchFamily="34" charset="0"/>
                <a:cs typeface="Calibri" panose="020F0502020204030204" pitchFamily="34" charset="0"/>
              </a:rPr>
              <a:t>144,000 Sealed on the Earth</a:t>
            </a:r>
          </a:p>
          <a:p>
            <a:pPr marL="342900" marR="0" lvl="2"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lang="en-US" altLang="en-US" sz="3000" b="1" i="1" dirty="0">
                <a:solidFill>
                  <a:srgbClr val="FFC000">
                    <a:lumMod val="60000"/>
                    <a:lumOff val="40000"/>
                  </a:srgbClr>
                </a:solidFill>
                <a:latin typeface="Calibri" panose="020F0502020204030204" pitchFamily="34" charset="0"/>
                <a:cs typeface="Calibri" panose="020F0502020204030204" pitchFamily="34" charset="0"/>
              </a:rPr>
              <a:t>Before the Lord sends His retribution to evil men on the earth, His chosen people are sealed – identified and protected (cf. Ezek. 9:1-11).</a:t>
            </a:r>
            <a:endParaRPr kumimoji="0" lang="en-US" altLang="en-US" sz="3000" b="1" i="1"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Calibri" panose="020F0502020204030204" pitchFamily="34" charset="0"/>
            </a:endParaRPr>
          </a:p>
          <a:p>
            <a:pPr marL="342900" indent="-342900">
              <a:spcBef>
                <a:spcPts val="300"/>
              </a:spcBef>
            </a:pPr>
            <a:r>
              <a:rPr lang="en-US" altLang="en-US" sz="3000" b="1" i="1" dirty="0">
                <a:solidFill>
                  <a:srgbClr val="FFC000">
                    <a:lumMod val="60000"/>
                    <a:lumOff val="40000"/>
                  </a:srgbClr>
                </a:solidFill>
                <a:latin typeface="Calibri" panose="020F0502020204030204" pitchFamily="34" charset="0"/>
                <a:cs typeface="Calibri" panose="020F0502020204030204" pitchFamily="34" charset="0"/>
              </a:rPr>
              <a:t>144,000 are sealed of  the tribes of Israel.</a:t>
            </a:r>
          </a:p>
          <a:p>
            <a:pPr marL="571500" lvl="1" indent="-285750">
              <a:spcBef>
                <a:spcPts val="300"/>
              </a:spcBef>
            </a:pPr>
            <a:r>
              <a:rPr lang="en-US" altLang="en-US" sz="2800" b="1" dirty="0">
                <a:solidFill>
                  <a:srgbClr val="FFFF00"/>
                </a:solidFill>
                <a:latin typeface="Calibri" panose="020F0502020204030204" pitchFamily="34" charset="0"/>
                <a:cs typeface="Calibri" panose="020F0502020204030204" pitchFamily="34" charset="0"/>
              </a:rPr>
              <a:t>These represent “the servants of our God” (7:3).</a:t>
            </a:r>
          </a:p>
          <a:p>
            <a:pPr marL="857250" lvl="2" indent="-285750">
              <a:spcBef>
                <a:spcPts val="300"/>
              </a:spcBef>
            </a:pPr>
            <a:r>
              <a:rPr lang="en-US" altLang="en-US" sz="2800" b="1" dirty="0">
                <a:solidFill>
                  <a:schemeClr val="accent6">
                    <a:lumMod val="20000"/>
                    <a:lumOff val="80000"/>
                  </a:schemeClr>
                </a:solidFill>
                <a:latin typeface="Calibri" panose="020F0502020204030204" pitchFamily="34" charset="0"/>
                <a:cs typeface="Calibri" panose="020F0502020204030204" pitchFamily="34" charset="0"/>
              </a:rPr>
              <a:t>144,000 is the sum of 12,000 taken from each of the twelve tribes.  It is also a multiple of 12 x 12 (tribes, apostles) and 1,000 (a large number)</a:t>
            </a:r>
          </a:p>
          <a:p>
            <a:pPr marL="857250" lvl="2" indent="-285750">
              <a:spcBef>
                <a:spcPts val="300"/>
              </a:spcBef>
            </a:pPr>
            <a:r>
              <a:rPr lang="en-US" altLang="en-US" sz="2800" b="1" dirty="0">
                <a:solidFill>
                  <a:schemeClr val="accent6">
                    <a:lumMod val="20000"/>
                    <a:lumOff val="80000"/>
                  </a:schemeClr>
                </a:solidFill>
                <a:latin typeface="Calibri" panose="020F0502020204030204" pitchFamily="34" charset="0"/>
                <a:cs typeface="Calibri" panose="020F0502020204030204" pitchFamily="34" charset="0"/>
              </a:rPr>
              <a:t>If meant literally, then only Israelites on the earth are sealed.  </a:t>
            </a:r>
          </a:p>
          <a:p>
            <a:pPr marL="857250" lvl="2" indent="-285750">
              <a:spcBef>
                <a:spcPts val="300"/>
              </a:spcBef>
            </a:pPr>
            <a:r>
              <a:rPr lang="en-US" altLang="en-US" sz="2800" b="1" dirty="0">
                <a:solidFill>
                  <a:schemeClr val="accent6">
                    <a:lumMod val="20000"/>
                    <a:lumOff val="80000"/>
                  </a:schemeClr>
                </a:solidFill>
                <a:latin typeface="Calibri" panose="020F0502020204030204" pitchFamily="34" charset="0"/>
                <a:cs typeface="Calibri" panose="020F0502020204030204" pitchFamily="34" charset="0"/>
              </a:rPr>
              <a:t>NOTE: Dan &amp; Ephraim are omitted.</a:t>
            </a:r>
            <a:endParaRPr lang="en-US" altLang="en-US" sz="2800" b="1" dirty="0">
              <a:solidFill>
                <a:srgbClr val="FFFF00"/>
              </a:solidFill>
              <a:latin typeface="Calibri" panose="020F0502020204030204" pitchFamily="34" charset="0"/>
              <a:cs typeface="Calibri" panose="020F0502020204030204" pitchFamily="34" charset="0"/>
            </a:endParaRPr>
          </a:p>
          <a:p>
            <a:pPr marL="571500" lvl="1" indent="-285750">
              <a:spcBef>
                <a:spcPts val="300"/>
              </a:spcBef>
            </a:pPr>
            <a:endParaRPr lang="en-US" altLang="en-US" sz="2600" b="1" i="1" dirty="0">
              <a:solidFill>
                <a:srgbClr val="FFC000">
                  <a:lumMod val="60000"/>
                  <a:lumOff val="4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680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fade">
                                      <p:cBhvr>
                                        <p:cTn id="12" dur="1000"/>
                                        <p:tgtEl>
                                          <p:spTgt spid="4100">
                                            <p:txEl>
                                              <p:pRg st="1" end="1"/>
                                            </p:txEl>
                                          </p:spTgt>
                                        </p:tgtEl>
                                      </p:cBhvr>
                                    </p:animEffect>
                                    <p:anim calcmode="lin" valueType="num">
                                      <p:cBhvr>
                                        <p:cTn id="13"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10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100">
                                            <p:txEl>
                                              <p:pRg st="2" end="2"/>
                                            </p:txEl>
                                          </p:spTgt>
                                        </p:tgtEl>
                                        <p:attrNameLst>
                                          <p:attrName>style.visibility</p:attrName>
                                        </p:attrNameLst>
                                      </p:cBhvr>
                                      <p:to>
                                        <p:strVal val="visible"/>
                                      </p:to>
                                    </p:set>
                                    <p:animEffect transition="in" filter="fade">
                                      <p:cBhvr>
                                        <p:cTn id="19" dur="1000"/>
                                        <p:tgtEl>
                                          <p:spTgt spid="4100">
                                            <p:txEl>
                                              <p:pRg st="2" end="2"/>
                                            </p:txEl>
                                          </p:spTgt>
                                        </p:tgtEl>
                                      </p:cBhvr>
                                    </p:animEffect>
                                    <p:anim calcmode="lin" valueType="num">
                                      <p:cBhvr>
                                        <p:cTn id="20"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100">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100">
                                            <p:txEl>
                                              <p:pRg st="3" end="3"/>
                                            </p:txEl>
                                          </p:spTgt>
                                        </p:tgtEl>
                                        <p:attrNameLst>
                                          <p:attrName>style.visibility</p:attrName>
                                        </p:attrNameLst>
                                      </p:cBhvr>
                                      <p:to>
                                        <p:strVal val="visible"/>
                                      </p:to>
                                    </p:set>
                                    <p:animEffect transition="in" filter="fade">
                                      <p:cBhvr>
                                        <p:cTn id="24" dur="1000"/>
                                        <p:tgtEl>
                                          <p:spTgt spid="4100">
                                            <p:txEl>
                                              <p:pRg st="3" end="3"/>
                                            </p:txEl>
                                          </p:spTgt>
                                        </p:tgtEl>
                                      </p:cBhvr>
                                    </p:animEffect>
                                    <p:anim calcmode="lin" valueType="num">
                                      <p:cBhvr>
                                        <p:cTn id="25"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100">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100">
                                            <p:txEl>
                                              <p:pRg st="4" end="4"/>
                                            </p:txEl>
                                          </p:spTgt>
                                        </p:tgtEl>
                                        <p:attrNameLst>
                                          <p:attrName>style.visibility</p:attrName>
                                        </p:attrNameLst>
                                      </p:cBhvr>
                                      <p:to>
                                        <p:strVal val="visible"/>
                                      </p:to>
                                    </p:set>
                                    <p:animEffect transition="in" filter="fade">
                                      <p:cBhvr>
                                        <p:cTn id="29" dur="1000"/>
                                        <p:tgtEl>
                                          <p:spTgt spid="4100">
                                            <p:txEl>
                                              <p:pRg st="4" end="4"/>
                                            </p:txEl>
                                          </p:spTgt>
                                        </p:tgtEl>
                                      </p:cBhvr>
                                    </p:animEffect>
                                    <p:anim calcmode="lin" valueType="num">
                                      <p:cBhvr>
                                        <p:cTn id="30"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100">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100">
                                            <p:txEl>
                                              <p:pRg st="5" end="5"/>
                                            </p:txEl>
                                          </p:spTgt>
                                        </p:tgtEl>
                                        <p:attrNameLst>
                                          <p:attrName>style.visibility</p:attrName>
                                        </p:attrNameLst>
                                      </p:cBhvr>
                                      <p:to>
                                        <p:strVal val="visible"/>
                                      </p:to>
                                    </p:set>
                                    <p:animEffect transition="in" filter="fade">
                                      <p:cBhvr>
                                        <p:cTn id="34" dur="1000"/>
                                        <p:tgtEl>
                                          <p:spTgt spid="4100">
                                            <p:txEl>
                                              <p:pRg st="5" end="5"/>
                                            </p:txEl>
                                          </p:spTgt>
                                        </p:tgtEl>
                                      </p:cBhvr>
                                    </p:animEffect>
                                    <p:anim calcmode="lin" valueType="num">
                                      <p:cBhvr>
                                        <p:cTn id="35" dur="1000" fill="hold"/>
                                        <p:tgtEl>
                                          <p:spTgt spid="4100">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100">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100">
                                            <p:txEl>
                                              <p:pRg st="6" end="6"/>
                                            </p:txEl>
                                          </p:spTgt>
                                        </p:tgtEl>
                                        <p:attrNameLst>
                                          <p:attrName>style.visibility</p:attrName>
                                        </p:attrNameLst>
                                      </p:cBhvr>
                                      <p:to>
                                        <p:strVal val="visible"/>
                                      </p:to>
                                    </p:set>
                                    <p:animEffect transition="in" filter="fade">
                                      <p:cBhvr>
                                        <p:cTn id="39" dur="1000"/>
                                        <p:tgtEl>
                                          <p:spTgt spid="4100">
                                            <p:txEl>
                                              <p:pRg st="6" end="6"/>
                                            </p:txEl>
                                          </p:spTgt>
                                        </p:tgtEl>
                                      </p:cBhvr>
                                    </p:animEffect>
                                    <p:anim calcmode="lin" valueType="num">
                                      <p:cBhvr>
                                        <p:cTn id="40" dur="1000" fill="hold"/>
                                        <p:tgtEl>
                                          <p:spTgt spid="4100">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410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84095B-C914-942E-0DCE-999D88C6D55A}"/>
              </a:ext>
            </a:extLst>
          </p:cNvPr>
          <p:cNvPicPr>
            <a:picLocks noChangeAspect="1"/>
          </p:cNvPicPr>
          <p:nvPr/>
        </p:nvPicPr>
        <p:blipFill>
          <a:blip r:embed="rId3"/>
          <a:stretch>
            <a:fillRect/>
          </a:stretch>
        </p:blipFill>
        <p:spPr>
          <a:xfrm>
            <a:off x="1" y="-1899919"/>
            <a:ext cx="12192000" cy="8757919"/>
          </a:xfrm>
          <a:prstGeom prst="rect">
            <a:avLst/>
          </a:prstGeom>
        </p:spPr>
      </p:pic>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357188" y="152401"/>
            <a:ext cx="11477624" cy="1347787"/>
          </a:xfrm>
        </p:spPr>
        <p:txBody>
          <a:bodyPr>
            <a:normAutofit/>
          </a:bodyPr>
          <a:lstStyle/>
          <a:p>
            <a:pPr eaLnBrk="1" hangingPunct="1">
              <a:lnSpc>
                <a:spcPct val="90000"/>
              </a:lnSpc>
            </a:pPr>
            <a:r>
              <a:rPr lang="en-US" altLang="en-US" sz="4000" b="1" dirty="0">
                <a:solidFill>
                  <a:schemeClr val="bg1"/>
                </a:solidFill>
              </a:rPr>
              <a:t>The Throne Scene</a:t>
            </a:r>
            <a:br>
              <a:rPr lang="en-US" altLang="en-US" sz="4000" b="1" dirty="0">
                <a:solidFill>
                  <a:schemeClr val="bg1"/>
                </a:solidFill>
              </a:rPr>
            </a:br>
            <a:r>
              <a:rPr lang="en-US" altLang="en-US" sz="3200" i="1" dirty="0">
                <a:solidFill>
                  <a:schemeClr val="bg1"/>
                </a:solidFill>
              </a:rPr>
              <a:t>(Revelation 4:1-11)</a:t>
            </a:r>
            <a:endParaRPr lang="en-US" altLang="en-US" sz="3100" i="1" dirty="0">
              <a:solidFill>
                <a:schemeClr val="bg1"/>
              </a:solidFill>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357188" y="1423988"/>
            <a:ext cx="11115675" cy="5510212"/>
          </a:xfrm>
        </p:spPr>
        <p:txBody>
          <a:bodyPr anchor="t">
            <a:noAutofit/>
          </a:bodyPr>
          <a:lstStyle/>
          <a:p>
            <a:pPr marL="0" indent="0">
              <a:spcBef>
                <a:spcPts val="100"/>
              </a:spcBef>
              <a:buNone/>
            </a:pPr>
            <a:r>
              <a:rPr lang="en-US" altLang="en-US" sz="3200" b="1" dirty="0">
                <a:solidFill>
                  <a:schemeClr val="bg1"/>
                </a:solidFill>
                <a:latin typeface="Calibri" panose="020F0502020204030204" pitchFamily="34" charset="0"/>
                <a:cs typeface="Calibri" panose="020F0502020204030204" pitchFamily="34" charset="0"/>
              </a:rPr>
              <a:t>Overview:</a:t>
            </a:r>
            <a:endParaRPr lang="en-US" altLang="en-US" sz="3000" b="1" i="1" dirty="0">
              <a:solidFill>
                <a:schemeClr val="accent4">
                  <a:lumMod val="60000"/>
                  <a:lumOff val="40000"/>
                </a:schemeClr>
              </a:solidFill>
              <a:latin typeface="Calibri" panose="020F0502020204030204" pitchFamily="34" charset="0"/>
              <a:cs typeface="Calibri" panose="020F0502020204030204" pitchFamily="34" charset="0"/>
            </a:endParaRPr>
          </a:p>
          <a:p>
            <a:pPr marL="457200" indent="-342900">
              <a:spcBef>
                <a:spcPts val="100"/>
              </a:spcBef>
            </a:pP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The vivid visions of John’s Revelation begin in earnest in this chapter.</a:t>
            </a:r>
          </a:p>
          <a:p>
            <a:pPr marL="457200" indent="-342900">
              <a:spcBef>
                <a:spcPts val="100"/>
              </a:spcBef>
            </a:pP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The throne scene depicts the sovereignty and majesty of God!     He reigns in majesty! </a:t>
            </a:r>
          </a:p>
          <a:p>
            <a:pPr marL="457200" indent="-342900">
              <a:spcBef>
                <a:spcPts val="100"/>
              </a:spcBef>
            </a:pP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John </a:t>
            </a:r>
            <a:r>
              <a:rPr lang="en-US" altLang="en-US" sz="3000" b="1" i="1" dirty="0">
                <a:solidFill>
                  <a:schemeClr val="accent4">
                    <a:lumMod val="60000"/>
                    <a:lumOff val="40000"/>
                  </a:schemeClr>
                </a:solidFill>
                <a:effectLst>
                  <a:glow rad="228600">
                    <a:schemeClr val="accent2">
                      <a:satMod val="175000"/>
                      <a:alpha val="40000"/>
                    </a:schemeClr>
                  </a:glow>
                </a:effectLst>
                <a:latin typeface="Calibri" panose="020F0502020204030204" pitchFamily="34" charset="0"/>
                <a:cs typeface="Calibri" panose="020F0502020204030204" pitchFamily="34" charset="0"/>
              </a:rPr>
              <a:t>saw </a:t>
            </a: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“a door standing open in heaven” and </a:t>
            </a:r>
            <a:r>
              <a:rPr lang="en-US" altLang="en-US" sz="3000" b="1" i="1" dirty="0">
                <a:solidFill>
                  <a:schemeClr val="accent4">
                    <a:lumMod val="60000"/>
                    <a:lumOff val="40000"/>
                  </a:schemeClr>
                </a:solidFill>
                <a:effectLst>
                  <a:glow rad="228600">
                    <a:schemeClr val="accent2">
                      <a:satMod val="175000"/>
                      <a:alpha val="40000"/>
                    </a:schemeClr>
                  </a:glow>
                </a:effectLst>
                <a:latin typeface="Calibri" panose="020F0502020204030204" pitchFamily="34" charset="0"/>
                <a:cs typeface="Calibri" panose="020F0502020204030204" pitchFamily="34" charset="0"/>
              </a:rPr>
              <a:t>heard</a:t>
            </a: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 a voice “like a trumpet… saying, ‘Come up here, and I will show you things which must take place after this.’” (4:1)</a:t>
            </a:r>
          </a:p>
          <a:p>
            <a:pPr marL="571500" indent="-457200">
              <a:spcBef>
                <a:spcPts val="300"/>
              </a:spcBef>
            </a:pPr>
            <a:endParaRPr lang="en-US" altLang="en-US" sz="3000" b="1" i="1" dirty="0">
              <a:solidFill>
                <a:schemeClr val="accent4">
                  <a:lumMod val="60000"/>
                  <a:lumOff val="4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415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100">
                                            <p:txEl>
                                              <p:pRg st="0" end="0"/>
                                            </p:txEl>
                                          </p:spTgt>
                                        </p:tgtEl>
                                      </p:cBhvr>
                                    </p:animEffect>
                                    <p:set>
                                      <p:cBhvr>
                                        <p:cTn id="7" dur="1" fill="hold">
                                          <p:stCondLst>
                                            <p:cond delay="499"/>
                                          </p:stCondLst>
                                        </p:cTn>
                                        <p:tgtEl>
                                          <p:spTgt spid="4100">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100">
                                            <p:txEl>
                                              <p:pRg st="1" end="1"/>
                                            </p:txEl>
                                          </p:spTgt>
                                        </p:tgtEl>
                                      </p:cBhvr>
                                    </p:animEffect>
                                    <p:set>
                                      <p:cBhvr>
                                        <p:cTn id="10" dur="1" fill="hold">
                                          <p:stCondLst>
                                            <p:cond delay="499"/>
                                          </p:stCondLst>
                                        </p:cTn>
                                        <p:tgtEl>
                                          <p:spTgt spid="4100">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100">
                                            <p:txEl>
                                              <p:pRg st="2" end="2"/>
                                            </p:txEl>
                                          </p:spTgt>
                                        </p:tgtEl>
                                      </p:cBhvr>
                                    </p:animEffect>
                                    <p:set>
                                      <p:cBhvr>
                                        <p:cTn id="13" dur="1" fill="hold">
                                          <p:stCondLst>
                                            <p:cond delay="499"/>
                                          </p:stCondLst>
                                        </p:cTn>
                                        <p:tgtEl>
                                          <p:spTgt spid="4100">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4100">
                                            <p:txEl>
                                              <p:pRg st="3" end="3"/>
                                            </p:txEl>
                                          </p:spTgt>
                                        </p:tgtEl>
                                      </p:cBhvr>
                                    </p:animEffect>
                                    <p:set>
                                      <p:cBhvr>
                                        <p:cTn id="16" dur="1" fill="hold">
                                          <p:stCondLst>
                                            <p:cond delay="499"/>
                                          </p:stCondLst>
                                        </p:cTn>
                                        <p:tgtEl>
                                          <p:spTgt spid="4100">
                                            <p:txEl>
                                              <p:pRg st="3" end="3"/>
                                            </p:txEl>
                                          </p:spTgt>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1DF75-883D-9D4A-FD71-24A9609CF8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B669A4-52C2-F424-A082-C451F1A034C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13F44CB-D63D-A71D-76E0-C5E76CE9304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721995"/>
            <a:ext cx="12192000" cy="9387840"/>
          </a:xfrm>
          <a:prstGeom prst="rect">
            <a:avLst/>
          </a:prstGeom>
        </p:spPr>
      </p:pic>
    </p:spTree>
    <p:extLst>
      <p:ext uri="{BB962C8B-B14F-4D97-AF65-F5344CB8AC3E}">
        <p14:creationId xmlns:p14="http://schemas.microsoft.com/office/powerpoint/2010/main" val="150300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228599" y="238126"/>
            <a:ext cx="11615739" cy="1347787"/>
          </a:xfrm>
        </p:spPr>
        <p:txBody>
          <a:bodyPr>
            <a:normAutofit fontScale="90000"/>
          </a:bodyPr>
          <a:lstStyle/>
          <a:p>
            <a:r>
              <a:rPr lang="en-US" altLang="en-US" sz="4000" b="1" dirty="0">
                <a:solidFill>
                  <a:schemeClr val="bg1"/>
                </a:solidFill>
              </a:rPr>
              <a:t>An Interlude: 144,000 Sealed and Multitude Saved</a:t>
            </a:r>
            <a:br>
              <a:rPr lang="en-US" altLang="en-US" sz="4000" b="1" dirty="0">
                <a:solidFill>
                  <a:schemeClr val="bg1"/>
                </a:solidFill>
              </a:rPr>
            </a:br>
            <a:r>
              <a:rPr lang="en-US" altLang="en-US" sz="3200" dirty="0">
                <a:solidFill>
                  <a:schemeClr val="bg1"/>
                </a:solidFill>
              </a:rPr>
              <a:t>(Revelation 7:1-17)</a:t>
            </a:r>
            <a:br>
              <a:rPr lang="en-US" altLang="en-US" sz="4000" b="1" dirty="0">
                <a:solidFill>
                  <a:schemeClr val="bg1"/>
                </a:solidFill>
              </a:rPr>
            </a:br>
            <a:endParaRPr lang="en-US" altLang="en-US" sz="3100" i="1" dirty="0">
              <a:solidFill>
                <a:schemeClr val="bg1"/>
              </a:solidFill>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28598" y="1252539"/>
            <a:ext cx="11963401" cy="5605461"/>
          </a:xfrm>
        </p:spPr>
        <p:txBody>
          <a:bodyPr anchor="t">
            <a:noAutofit/>
          </a:bodyPr>
          <a:lstStyle/>
          <a:p>
            <a:pPr marL="0" indent="0">
              <a:spcBef>
                <a:spcPts val="100"/>
              </a:spcBef>
              <a:buNone/>
            </a:pPr>
            <a:r>
              <a:rPr lang="en-US" altLang="en-US" sz="3200" b="1" dirty="0">
                <a:solidFill>
                  <a:schemeClr val="bg1"/>
                </a:solidFill>
                <a:latin typeface="Calibri" panose="020F0502020204030204" pitchFamily="34" charset="0"/>
                <a:cs typeface="Calibri" panose="020F0502020204030204" pitchFamily="34" charset="0"/>
              </a:rPr>
              <a:t>An Innumerable Multitude Redeemed in Heaven</a:t>
            </a:r>
          </a:p>
          <a:p>
            <a:pPr marL="342900" marR="0" lvl="2"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lang="en-US" altLang="en-US" sz="3000" b="1" i="1" dirty="0">
                <a:solidFill>
                  <a:srgbClr val="FFC000">
                    <a:lumMod val="60000"/>
                    <a:lumOff val="40000"/>
                  </a:srgbClr>
                </a:solidFill>
                <a:latin typeface="Calibri" panose="020F0502020204030204" pitchFamily="34" charset="0"/>
                <a:cs typeface="Calibri" panose="020F0502020204030204" pitchFamily="34" charset="0"/>
              </a:rPr>
              <a:t>John then sees an innumerable multitude before the throne of God with white robes and palm branches praising God with the heavenly host (7:9-12)</a:t>
            </a:r>
          </a:p>
          <a:p>
            <a:pPr marL="342900" marR="0" lvl="2"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lang="en-US" altLang="en-US" sz="3000" b="1" i="1" dirty="0">
                <a:solidFill>
                  <a:srgbClr val="FFC000">
                    <a:lumMod val="60000"/>
                    <a:lumOff val="40000"/>
                  </a:srgbClr>
                </a:solidFill>
                <a:latin typeface="Calibri" panose="020F0502020204030204" pitchFamily="34" charset="0"/>
                <a:cs typeface="Calibri" panose="020F0502020204030204" pitchFamily="34" charset="0"/>
              </a:rPr>
              <a:t>One of the elders identifies the multitude as those who come out of the great tribulation having washed their robes white in the blood of the Lamb. (7:13-17)</a:t>
            </a:r>
          </a:p>
          <a:p>
            <a:pPr marL="571500" lvl="1" indent="-285750">
              <a:spcBef>
                <a:spcPts val="300"/>
              </a:spcBef>
            </a:pPr>
            <a:r>
              <a:rPr lang="en-US" altLang="en-US" sz="3200" b="1" dirty="0">
                <a:solidFill>
                  <a:srgbClr val="FFFF00"/>
                </a:solidFill>
                <a:latin typeface="Calibri" panose="020F0502020204030204" pitchFamily="34" charset="0"/>
                <a:cs typeface="Calibri" panose="020F0502020204030204" pitchFamily="34" charset="0"/>
              </a:rPr>
              <a:t>Their future is glorious!  </a:t>
            </a:r>
          </a:p>
          <a:p>
            <a:pPr marL="571500" lvl="1" indent="-285750">
              <a:spcBef>
                <a:spcPts val="300"/>
              </a:spcBef>
            </a:pPr>
            <a:r>
              <a:rPr lang="en-US" altLang="en-US" sz="3200" b="1" dirty="0">
                <a:solidFill>
                  <a:srgbClr val="FFFF00"/>
                </a:solidFill>
                <a:latin typeface="Calibri" panose="020F0502020204030204" pitchFamily="34" charset="0"/>
                <a:cs typeface="Calibri" panose="020F0502020204030204" pitchFamily="34" charset="0"/>
              </a:rPr>
              <a:t>Their needs are fulfilled, and they no longer suffer pain or grief.</a:t>
            </a:r>
          </a:p>
          <a:p>
            <a:pPr marL="571500" lvl="1" indent="-285750">
              <a:spcBef>
                <a:spcPts val="300"/>
              </a:spcBef>
            </a:pPr>
            <a:endParaRPr lang="en-US" altLang="en-US" sz="2600" b="1" i="1" dirty="0">
              <a:solidFill>
                <a:srgbClr val="FFC000">
                  <a:lumMod val="60000"/>
                  <a:lumOff val="4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41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fade">
                                      <p:cBhvr>
                                        <p:cTn id="12" dur="1000"/>
                                        <p:tgtEl>
                                          <p:spTgt spid="4100">
                                            <p:txEl>
                                              <p:pRg st="1" end="1"/>
                                            </p:txEl>
                                          </p:spTgt>
                                        </p:tgtEl>
                                      </p:cBhvr>
                                    </p:animEffect>
                                    <p:anim calcmode="lin" valueType="num">
                                      <p:cBhvr>
                                        <p:cTn id="13"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10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100">
                                            <p:txEl>
                                              <p:pRg st="2" end="2"/>
                                            </p:txEl>
                                          </p:spTgt>
                                        </p:tgtEl>
                                        <p:attrNameLst>
                                          <p:attrName>style.visibility</p:attrName>
                                        </p:attrNameLst>
                                      </p:cBhvr>
                                      <p:to>
                                        <p:strVal val="visible"/>
                                      </p:to>
                                    </p:set>
                                    <p:animEffect transition="in" filter="fade">
                                      <p:cBhvr>
                                        <p:cTn id="19" dur="1000"/>
                                        <p:tgtEl>
                                          <p:spTgt spid="4100">
                                            <p:txEl>
                                              <p:pRg st="2" end="2"/>
                                            </p:txEl>
                                          </p:spTgt>
                                        </p:tgtEl>
                                      </p:cBhvr>
                                    </p:animEffect>
                                    <p:anim calcmode="lin" valueType="num">
                                      <p:cBhvr>
                                        <p:cTn id="20"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100">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100">
                                            <p:txEl>
                                              <p:pRg st="3" end="3"/>
                                            </p:txEl>
                                          </p:spTgt>
                                        </p:tgtEl>
                                        <p:attrNameLst>
                                          <p:attrName>style.visibility</p:attrName>
                                        </p:attrNameLst>
                                      </p:cBhvr>
                                      <p:to>
                                        <p:strVal val="visible"/>
                                      </p:to>
                                    </p:set>
                                    <p:animEffect transition="in" filter="fade">
                                      <p:cBhvr>
                                        <p:cTn id="24" dur="1000"/>
                                        <p:tgtEl>
                                          <p:spTgt spid="4100">
                                            <p:txEl>
                                              <p:pRg st="3" end="3"/>
                                            </p:txEl>
                                          </p:spTgt>
                                        </p:tgtEl>
                                      </p:cBhvr>
                                    </p:animEffect>
                                    <p:anim calcmode="lin" valueType="num">
                                      <p:cBhvr>
                                        <p:cTn id="25"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100">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100">
                                            <p:txEl>
                                              <p:pRg st="4" end="4"/>
                                            </p:txEl>
                                          </p:spTgt>
                                        </p:tgtEl>
                                        <p:attrNameLst>
                                          <p:attrName>style.visibility</p:attrName>
                                        </p:attrNameLst>
                                      </p:cBhvr>
                                      <p:to>
                                        <p:strVal val="visible"/>
                                      </p:to>
                                    </p:set>
                                    <p:animEffect transition="in" filter="fade">
                                      <p:cBhvr>
                                        <p:cTn id="29" dur="1000"/>
                                        <p:tgtEl>
                                          <p:spTgt spid="4100">
                                            <p:txEl>
                                              <p:pRg st="4" end="4"/>
                                            </p:txEl>
                                          </p:spTgt>
                                        </p:tgtEl>
                                      </p:cBhvr>
                                    </p:animEffect>
                                    <p:anim calcmode="lin" valueType="num">
                                      <p:cBhvr>
                                        <p:cTn id="30"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10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228599" y="238126"/>
            <a:ext cx="11615739" cy="1347787"/>
          </a:xfrm>
        </p:spPr>
        <p:txBody>
          <a:bodyPr>
            <a:normAutofit fontScale="90000"/>
          </a:bodyPr>
          <a:lstStyle/>
          <a:p>
            <a:r>
              <a:rPr lang="en-US" altLang="en-US" sz="4000" b="1" dirty="0">
                <a:solidFill>
                  <a:schemeClr val="bg1"/>
                </a:solidFill>
              </a:rPr>
              <a:t>The 7</a:t>
            </a:r>
            <a:r>
              <a:rPr lang="en-US" altLang="en-US" sz="4000" b="1" baseline="30000" dirty="0">
                <a:solidFill>
                  <a:schemeClr val="bg1"/>
                </a:solidFill>
              </a:rPr>
              <a:t>th</a:t>
            </a:r>
            <a:r>
              <a:rPr lang="en-US" altLang="en-US" sz="4000" b="1" dirty="0">
                <a:solidFill>
                  <a:schemeClr val="bg1"/>
                </a:solidFill>
              </a:rPr>
              <a:t> Seal Open, The 7 Trumpets Introduced</a:t>
            </a:r>
            <a:br>
              <a:rPr lang="en-US" altLang="en-US" sz="4000" b="1" dirty="0">
                <a:solidFill>
                  <a:schemeClr val="bg1"/>
                </a:solidFill>
              </a:rPr>
            </a:br>
            <a:r>
              <a:rPr lang="en-US" altLang="en-US" sz="3200" dirty="0">
                <a:solidFill>
                  <a:schemeClr val="bg1"/>
                </a:solidFill>
              </a:rPr>
              <a:t>(Revelation 8:1-13)</a:t>
            </a:r>
            <a:br>
              <a:rPr lang="en-US" altLang="en-US" sz="4000" b="1" dirty="0">
                <a:solidFill>
                  <a:schemeClr val="bg1"/>
                </a:solidFill>
              </a:rPr>
            </a:br>
            <a:endParaRPr lang="en-US" altLang="en-US" sz="3100" i="1" dirty="0">
              <a:solidFill>
                <a:schemeClr val="bg1"/>
              </a:solidFill>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28598" y="1252539"/>
            <a:ext cx="11963401" cy="5605461"/>
          </a:xfrm>
        </p:spPr>
        <p:txBody>
          <a:bodyPr anchor="t">
            <a:noAutofit/>
          </a:bodyPr>
          <a:lstStyle/>
          <a:p>
            <a:pPr marL="0" indent="0">
              <a:spcBef>
                <a:spcPts val="100"/>
              </a:spcBef>
              <a:buNone/>
            </a:pPr>
            <a:r>
              <a:rPr lang="en-US" altLang="en-US" sz="3200" b="1" dirty="0">
                <a:solidFill>
                  <a:schemeClr val="bg1"/>
                </a:solidFill>
                <a:latin typeface="Calibri" panose="020F0502020204030204" pitchFamily="34" charset="0"/>
                <a:cs typeface="Calibri" panose="020F0502020204030204" pitchFamily="34" charset="0"/>
              </a:rPr>
              <a:t>The Seventh Seal introduces the Seven Trumpets (8:1-5)</a:t>
            </a:r>
          </a:p>
          <a:p>
            <a:pPr marL="342900" marR="0" lvl="2"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lang="en-US" altLang="en-US" sz="3000" b="1" i="1" dirty="0">
                <a:solidFill>
                  <a:srgbClr val="FFC000">
                    <a:lumMod val="60000"/>
                    <a:lumOff val="40000"/>
                  </a:srgbClr>
                </a:solidFill>
                <a:latin typeface="Calibri" panose="020F0502020204030204" pitchFamily="34" charset="0"/>
                <a:cs typeface="Calibri" panose="020F0502020204030204" pitchFamily="34" charset="0"/>
              </a:rPr>
              <a:t>The opening of the seventh seal produces a dramatic silence (8:1; Zeph. 1:7; Zech. 2:13)</a:t>
            </a:r>
          </a:p>
          <a:p>
            <a:pPr marL="342900" marR="0" lvl="2"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lang="en-US" altLang="en-US" sz="3000" b="1" i="1" dirty="0">
                <a:solidFill>
                  <a:srgbClr val="FFC000">
                    <a:lumMod val="60000"/>
                    <a:lumOff val="40000"/>
                  </a:srgbClr>
                </a:solidFill>
                <a:latin typeface="Calibri" panose="020F0502020204030204" pitchFamily="34" charset="0"/>
                <a:cs typeface="Calibri" panose="020F0502020204030204" pitchFamily="34" charset="0"/>
              </a:rPr>
              <a:t>John sees 7 angels given 7 trumpets (8:2; Joel 2)</a:t>
            </a:r>
          </a:p>
          <a:p>
            <a:pPr marL="342900" marR="0" lvl="2"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lang="en-US" altLang="en-US" sz="3000" b="1" i="1" dirty="0">
                <a:solidFill>
                  <a:srgbClr val="FFC000">
                    <a:lumMod val="60000"/>
                    <a:lumOff val="40000"/>
                  </a:srgbClr>
                </a:solidFill>
                <a:latin typeface="Calibri" panose="020F0502020204030204" pitchFamily="34" charset="0"/>
                <a:cs typeface="Calibri" panose="020F0502020204030204" pitchFamily="34" charset="0"/>
              </a:rPr>
              <a:t>He sees an angel offer incense on the golden altar before God’s throne – the incense with the prayers of the saints rise before God (8:3-4)</a:t>
            </a:r>
          </a:p>
          <a:p>
            <a:pPr marL="571500" lvl="1" indent="-285750">
              <a:spcBef>
                <a:spcPts val="300"/>
              </a:spcBef>
            </a:pPr>
            <a:r>
              <a:rPr lang="en-US" altLang="en-US" sz="3200" b="1" dirty="0">
                <a:solidFill>
                  <a:srgbClr val="FFFF00"/>
                </a:solidFill>
                <a:latin typeface="Calibri" panose="020F0502020204030204" pitchFamily="34" charset="0"/>
                <a:cs typeface="Calibri" panose="020F0502020204030204" pitchFamily="34" charset="0"/>
              </a:rPr>
              <a:t>The angel takes fire from the altar and throws it to the earth with dramatic results – noises, thunder, lightning, earthquake) (8:5). </a:t>
            </a:r>
          </a:p>
          <a:p>
            <a:pPr marL="571500" lvl="1" indent="-285750">
              <a:spcBef>
                <a:spcPts val="300"/>
              </a:spcBef>
            </a:pPr>
            <a:r>
              <a:rPr lang="en-US" altLang="en-US" sz="3200" b="1" dirty="0">
                <a:solidFill>
                  <a:srgbClr val="FFFF00"/>
                </a:solidFill>
                <a:effectLst>
                  <a:glow rad="228600">
                    <a:schemeClr val="accent2">
                      <a:satMod val="175000"/>
                      <a:alpha val="40000"/>
                    </a:schemeClr>
                  </a:glow>
                </a:effectLst>
                <a:latin typeface="Calibri" panose="020F0502020204030204" pitchFamily="34" charset="0"/>
                <a:cs typeface="Calibri" panose="020F0502020204030204" pitchFamily="34" charset="0"/>
              </a:rPr>
              <a:t>GOD IS ABOUT TO ANSWER THE PRAYERS OF THE SAINTS WITH TROUBLE ON THE EARTH </a:t>
            </a:r>
            <a:r>
              <a:rPr lang="en-US" altLang="en-US" sz="3200" b="1" dirty="0">
                <a:solidFill>
                  <a:srgbClr val="FFFF00"/>
                </a:solidFill>
                <a:effectLst/>
                <a:latin typeface="Calibri" panose="020F0502020204030204" pitchFamily="34" charset="0"/>
                <a:cs typeface="Calibri" panose="020F0502020204030204" pitchFamily="34" charset="0"/>
              </a:rPr>
              <a:t>(Luke 18:7).</a:t>
            </a:r>
          </a:p>
          <a:p>
            <a:pPr marL="571500" lvl="1" indent="-285750">
              <a:spcBef>
                <a:spcPts val="300"/>
              </a:spcBef>
            </a:pPr>
            <a:endParaRPr lang="en-US" altLang="en-US" sz="2600" b="1" i="1" dirty="0">
              <a:solidFill>
                <a:srgbClr val="FFC000">
                  <a:lumMod val="60000"/>
                  <a:lumOff val="4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4228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00">
                                            <p:txEl>
                                              <p:pRg st="1" end="1"/>
                                            </p:txEl>
                                          </p:spTgt>
                                        </p:tgtEl>
                                        <p:attrNameLst>
                                          <p:attrName>style.visibility</p:attrName>
                                        </p:attrNameLst>
                                      </p:cBhvr>
                                      <p:to>
                                        <p:strVal val="visible"/>
                                      </p:to>
                                    </p:set>
                                    <p:animEffect transition="in" filter="fade">
                                      <p:cBhvr>
                                        <p:cTn id="7" dur="1000"/>
                                        <p:tgtEl>
                                          <p:spTgt spid="4100">
                                            <p:txEl>
                                              <p:pRg st="1" end="1"/>
                                            </p:txEl>
                                          </p:spTgt>
                                        </p:tgtEl>
                                      </p:cBhvr>
                                    </p:animEffect>
                                    <p:anim calcmode="lin" valueType="num">
                                      <p:cBhvr>
                                        <p:cTn id="8"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00">
                                            <p:txEl>
                                              <p:pRg st="2" end="2"/>
                                            </p:txEl>
                                          </p:spTgt>
                                        </p:tgtEl>
                                        <p:attrNameLst>
                                          <p:attrName>style.visibility</p:attrName>
                                        </p:attrNameLst>
                                      </p:cBhvr>
                                      <p:to>
                                        <p:strVal val="visible"/>
                                      </p:to>
                                    </p:set>
                                    <p:animEffect transition="in" filter="fade">
                                      <p:cBhvr>
                                        <p:cTn id="14" dur="1000"/>
                                        <p:tgtEl>
                                          <p:spTgt spid="4100">
                                            <p:txEl>
                                              <p:pRg st="2" end="2"/>
                                            </p:txEl>
                                          </p:spTgt>
                                        </p:tgtEl>
                                      </p:cBhvr>
                                    </p:animEffect>
                                    <p:anim calcmode="lin" valueType="num">
                                      <p:cBhvr>
                                        <p:cTn id="15"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10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100">
                                            <p:txEl>
                                              <p:pRg st="3" end="3"/>
                                            </p:txEl>
                                          </p:spTgt>
                                        </p:tgtEl>
                                        <p:attrNameLst>
                                          <p:attrName>style.visibility</p:attrName>
                                        </p:attrNameLst>
                                      </p:cBhvr>
                                      <p:to>
                                        <p:strVal val="visible"/>
                                      </p:to>
                                    </p:set>
                                    <p:animEffect transition="in" filter="fade">
                                      <p:cBhvr>
                                        <p:cTn id="21" dur="1000"/>
                                        <p:tgtEl>
                                          <p:spTgt spid="4100">
                                            <p:txEl>
                                              <p:pRg st="3" end="3"/>
                                            </p:txEl>
                                          </p:spTgt>
                                        </p:tgtEl>
                                      </p:cBhvr>
                                    </p:animEffect>
                                    <p:anim calcmode="lin" valueType="num">
                                      <p:cBhvr>
                                        <p:cTn id="22"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100">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100">
                                            <p:txEl>
                                              <p:pRg st="4" end="4"/>
                                            </p:txEl>
                                          </p:spTgt>
                                        </p:tgtEl>
                                        <p:attrNameLst>
                                          <p:attrName>style.visibility</p:attrName>
                                        </p:attrNameLst>
                                      </p:cBhvr>
                                      <p:to>
                                        <p:strVal val="visible"/>
                                      </p:to>
                                    </p:set>
                                    <p:animEffect transition="in" filter="fade">
                                      <p:cBhvr>
                                        <p:cTn id="26" dur="1000"/>
                                        <p:tgtEl>
                                          <p:spTgt spid="4100">
                                            <p:txEl>
                                              <p:pRg st="4" end="4"/>
                                            </p:txEl>
                                          </p:spTgt>
                                        </p:tgtEl>
                                      </p:cBhvr>
                                    </p:animEffect>
                                    <p:anim calcmode="lin" valueType="num">
                                      <p:cBhvr>
                                        <p:cTn id="27"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4100">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100">
                                            <p:txEl>
                                              <p:pRg st="5" end="5"/>
                                            </p:txEl>
                                          </p:spTgt>
                                        </p:tgtEl>
                                        <p:attrNameLst>
                                          <p:attrName>style.visibility</p:attrName>
                                        </p:attrNameLst>
                                      </p:cBhvr>
                                      <p:to>
                                        <p:strVal val="visible"/>
                                      </p:to>
                                    </p:set>
                                    <p:animEffect transition="in" filter="fade">
                                      <p:cBhvr>
                                        <p:cTn id="31" dur="1000"/>
                                        <p:tgtEl>
                                          <p:spTgt spid="4100">
                                            <p:txEl>
                                              <p:pRg st="5" end="5"/>
                                            </p:txEl>
                                          </p:spTgt>
                                        </p:tgtEl>
                                      </p:cBhvr>
                                    </p:animEffect>
                                    <p:anim calcmode="lin" valueType="num">
                                      <p:cBhvr>
                                        <p:cTn id="32" dur="1000" fill="hold"/>
                                        <p:tgtEl>
                                          <p:spTgt spid="4100">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410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228599" y="238126"/>
            <a:ext cx="11615739" cy="1347787"/>
          </a:xfrm>
        </p:spPr>
        <p:txBody>
          <a:bodyPr>
            <a:normAutofit fontScale="90000"/>
          </a:bodyPr>
          <a:lstStyle/>
          <a:p>
            <a:r>
              <a:rPr lang="en-US" altLang="en-US" sz="4000" b="1" dirty="0">
                <a:solidFill>
                  <a:schemeClr val="bg1"/>
                </a:solidFill>
              </a:rPr>
              <a:t>The 7</a:t>
            </a:r>
            <a:r>
              <a:rPr lang="en-US" altLang="en-US" sz="4000" b="1" baseline="30000" dirty="0">
                <a:solidFill>
                  <a:schemeClr val="bg1"/>
                </a:solidFill>
              </a:rPr>
              <a:t>th</a:t>
            </a:r>
            <a:r>
              <a:rPr lang="en-US" altLang="en-US" sz="4000" b="1" dirty="0">
                <a:solidFill>
                  <a:schemeClr val="bg1"/>
                </a:solidFill>
              </a:rPr>
              <a:t> Seal Open, The 7 Trumpets are Introduced</a:t>
            </a:r>
            <a:br>
              <a:rPr lang="en-US" altLang="en-US" sz="4000" b="1" dirty="0">
                <a:solidFill>
                  <a:schemeClr val="bg1"/>
                </a:solidFill>
              </a:rPr>
            </a:br>
            <a:r>
              <a:rPr lang="en-US" altLang="en-US" sz="3200" dirty="0">
                <a:solidFill>
                  <a:schemeClr val="bg1"/>
                </a:solidFill>
              </a:rPr>
              <a:t>(Revelation 8:1-13)</a:t>
            </a:r>
            <a:br>
              <a:rPr lang="en-US" altLang="en-US" sz="4000" b="1" dirty="0">
                <a:solidFill>
                  <a:schemeClr val="bg1"/>
                </a:solidFill>
              </a:rPr>
            </a:br>
            <a:endParaRPr lang="en-US" altLang="en-US" sz="3100" i="1" dirty="0">
              <a:solidFill>
                <a:schemeClr val="bg1"/>
              </a:solidFill>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28598" y="1252539"/>
            <a:ext cx="11963401" cy="5605461"/>
          </a:xfrm>
        </p:spPr>
        <p:txBody>
          <a:bodyPr anchor="t">
            <a:noAutofit/>
          </a:bodyPr>
          <a:lstStyle/>
          <a:p>
            <a:pPr marL="0" indent="0">
              <a:spcBef>
                <a:spcPts val="100"/>
              </a:spcBef>
              <a:buNone/>
            </a:pPr>
            <a:r>
              <a:rPr lang="en-US" altLang="en-US" sz="3200" b="1" dirty="0">
                <a:solidFill>
                  <a:schemeClr val="bg1"/>
                </a:solidFill>
                <a:latin typeface="Calibri" panose="020F0502020204030204" pitchFamily="34" charset="0"/>
                <a:cs typeface="Calibri" panose="020F0502020204030204" pitchFamily="34" charset="0"/>
              </a:rPr>
              <a:t>The First Four Trumpets Sound (8:6-13)</a:t>
            </a:r>
          </a:p>
          <a:p>
            <a:pPr marL="57150" lvl="2" indent="0">
              <a:spcBef>
                <a:spcPts val="100"/>
              </a:spcBef>
              <a:buNone/>
              <a:defRPr/>
            </a:pPr>
            <a:r>
              <a:rPr lang="en-US" altLang="en-US" sz="3000" b="1" i="1" dirty="0">
                <a:solidFill>
                  <a:srgbClr val="FFC000">
                    <a:lumMod val="60000"/>
                    <a:lumOff val="40000"/>
                  </a:srgbClr>
                </a:solidFill>
                <a:latin typeface="Calibri" panose="020F0502020204030204" pitchFamily="34" charset="0"/>
                <a:cs typeface="Calibri" panose="020F0502020204030204" pitchFamily="34" charset="0"/>
              </a:rPr>
              <a:t>The angels prepare to sound their trumpets (8:6)</a:t>
            </a:r>
          </a:p>
          <a:p>
            <a:pPr marL="342900" lvl="2" indent="-285750">
              <a:spcBef>
                <a:spcPts val="100"/>
              </a:spcBef>
              <a:defRPr/>
            </a:pPr>
            <a:r>
              <a:rPr lang="en-US" altLang="en-US" sz="3000" b="1" dirty="0">
                <a:solidFill>
                  <a:srgbClr val="FFFF00"/>
                </a:solidFill>
                <a:effectLst>
                  <a:glow rad="228600">
                    <a:schemeClr val="accent2">
                      <a:satMod val="175000"/>
                      <a:alpha val="40000"/>
                    </a:schemeClr>
                  </a:glow>
                </a:effectLst>
                <a:latin typeface="Calibri" panose="020F0502020204030204" pitchFamily="34" charset="0"/>
                <a:cs typeface="Calibri" panose="020F0502020204030204" pitchFamily="34" charset="0"/>
              </a:rPr>
              <a:t>THE FIRST TRUMPET </a:t>
            </a:r>
            <a:r>
              <a:rPr lang="en-US" altLang="en-US" sz="3000" b="1" dirty="0">
                <a:solidFill>
                  <a:srgbClr val="FFFF00"/>
                </a:solidFill>
                <a:latin typeface="Calibri" panose="020F0502020204030204" pitchFamily="34" charset="0"/>
                <a:cs typeface="Calibri" panose="020F0502020204030204" pitchFamily="34" charset="0"/>
              </a:rPr>
              <a:t>brings hail &amp; fire mingled with blood to the earth. 1/3 of the vegetation is burned (8:7)</a:t>
            </a:r>
          </a:p>
          <a:p>
            <a:pPr marL="342900" lvl="2" indent="-285750">
              <a:spcBef>
                <a:spcPts val="100"/>
              </a:spcBef>
              <a:defRPr/>
            </a:pPr>
            <a:r>
              <a:rPr lang="en-US" altLang="en-US" sz="3000" b="1" dirty="0">
                <a:solidFill>
                  <a:srgbClr val="FFFF00"/>
                </a:solidFill>
                <a:effectLst>
                  <a:glow rad="228600">
                    <a:schemeClr val="accent2">
                      <a:satMod val="175000"/>
                      <a:alpha val="40000"/>
                    </a:schemeClr>
                  </a:glow>
                </a:effectLst>
                <a:latin typeface="Calibri" panose="020F0502020204030204" pitchFamily="34" charset="0"/>
                <a:cs typeface="Calibri" panose="020F0502020204030204" pitchFamily="34" charset="0"/>
              </a:rPr>
              <a:t>THE SECOND TRUMPET </a:t>
            </a:r>
            <a:r>
              <a:rPr lang="en-US" altLang="en-US" sz="3000" b="1" dirty="0">
                <a:solidFill>
                  <a:srgbClr val="FFFF00"/>
                </a:solidFill>
                <a:latin typeface="Calibri" panose="020F0502020204030204" pitchFamily="34" charset="0"/>
                <a:cs typeface="Calibri" panose="020F0502020204030204" pitchFamily="34" charset="0"/>
              </a:rPr>
              <a:t>reveals a burning mountain thrown into the sea.  1/3 of the sea turns to blood, and 1/3 of sea creatures and ships are destroyed. (8:8-9)</a:t>
            </a:r>
          </a:p>
          <a:p>
            <a:pPr marL="342900" lvl="2" indent="-285750">
              <a:spcBef>
                <a:spcPts val="100"/>
              </a:spcBef>
              <a:defRPr/>
            </a:pPr>
            <a:r>
              <a:rPr lang="en-US" altLang="en-US" sz="3000" b="1" dirty="0">
                <a:solidFill>
                  <a:srgbClr val="FFFF00"/>
                </a:solidFill>
                <a:effectLst>
                  <a:glow rad="228600">
                    <a:schemeClr val="accent2">
                      <a:satMod val="175000"/>
                      <a:alpha val="40000"/>
                    </a:schemeClr>
                  </a:glow>
                </a:effectLst>
                <a:latin typeface="Calibri" panose="020F0502020204030204" pitchFamily="34" charset="0"/>
                <a:cs typeface="Calibri" panose="020F0502020204030204" pitchFamily="34" charset="0"/>
              </a:rPr>
              <a:t>THE THIRD TRUMPET </a:t>
            </a:r>
            <a:r>
              <a:rPr lang="en-US" altLang="en-US" sz="3000" b="1" dirty="0">
                <a:solidFill>
                  <a:srgbClr val="FFFF00"/>
                </a:solidFill>
                <a:latin typeface="Calibri" panose="020F0502020204030204" pitchFamily="34" charset="0"/>
                <a:cs typeface="Calibri" panose="020F0502020204030204" pitchFamily="34" charset="0"/>
              </a:rPr>
              <a:t>reveals a star named Wormwood falling on the rivers, making them bitter and resulting in the death of many men (8:10-11)</a:t>
            </a:r>
          </a:p>
          <a:p>
            <a:pPr marL="342900" lvl="2" indent="-285750">
              <a:spcBef>
                <a:spcPts val="100"/>
              </a:spcBef>
              <a:defRPr/>
            </a:pPr>
            <a:r>
              <a:rPr lang="en-US" altLang="en-US" sz="3000" b="1" dirty="0">
                <a:solidFill>
                  <a:srgbClr val="FFFF00"/>
                </a:solidFill>
                <a:effectLst>
                  <a:glow rad="228600">
                    <a:schemeClr val="accent2">
                      <a:satMod val="175000"/>
                      <a:alpha val="40000"/>
                    </a:schemeClr>
                  </a:glow>
                </a:effectLst>
                <a:latin typeface="Calibri" panose="020F0502020204030204" pitchFamily="34" charset="0"/>
                <a:cs typeface="Calibri" panose="020F0502020204030204" pitchFamily="34" charset="0"/>
              </a:rPr>
              <a:t>THE FOURTH TRUMPET </a:t>
            </a:r>
            <a:r>
              <a:rPr lang="en-US" altLang="en-US" sz="3000" b="1" dirty="0">
                <a:solidFill>
                  <a:srgbClr val="FFFF00"/>
                </a:solidFill>
                <a:latin typeface="Calibri" panose="020F0502020204030204" pitchFamily="34" charset="0"/>
                <a:cs typeface="Calibri" panose="020F0502020204030204" pitchFamily="34" charset="0"/>
              </a:rPr>
              <a:t>darkens 1/3 of the sun, moon &amp; stars (8:12-13)</a:t>
            </a:r>
          </a:p>
          <a:p>
            <a:pPr marL="57150" lvl="2" indent="0" algn="ctr">
              <a:spcBef>
                <a:spcPts val="100"/>
              </a:spcBef>
              <a:buNone/>
              <a:defRPr/>
            </a:pPr>
            <a:r>
              <a:rPr lang="en-US" altLang="en-US" sz="3000" b="1" i="1" dirty="0">
                <a:solidFill>
                  <a:srgbClr val="FFC000">
                    <a:lumMod val="60000"/>
                    <a:lumOff val="40000"/>
                  </a:srgbClr>
                </a:solidFill>
                <a:latin typeface="Calibri" panose="020F0502020204030204" pitchFamily="34" charset="0"/>
                <a:cs typeface="Calibri" panose="020F0502020204030204" pitchFamily="34" charset="0"/>
              </a:rPr>
              <a:t>An angel pronounces 3 woes on the inhabitants of the earth because of the 3 remaining trumpets that are about to sound.</a:t>
            </a:r>
          </a:p>
          <a:p>
            <a:pPr marL="571500" lvl="1" indent="-285750">
              <a:spcBef>
                <a:spcPts val="300"/>
              </a:spcBef>
            </a:pPr>
            <a:endParaRPr lang="en-US" altLang="en-US" sz="2600" b="1" i="1" dirty="0">
              <a:solidFill>
                <a:srgbClr val="FFC000">
                  <a:lumMod val="60000"/>
                  <a:lumOff val="4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7571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00">
                                            <p:txEl>
                                              <p:pRg st="1" end="1"/>
                                            </p:txEl>
                                          </p:spTgt>
                                        </p:tgtEl>
                                        <p:attrNameLst>
                                          <p:attrName>style.visibility</p:attrName>
                                        </p:attrNameLst>
                                      </p:cBhvr>
                                      <p:to>
                                        <p:strVal val="visible"/>
                                      </p:to>
                                    </p:set>
                                    <p:animEffect transition="in" filter="fade">
                                      <p:cBhvr>
                                        <p:cTn id="7" dur="1000"/>
                                        <p:tgtEl>
                                          <p:spTgt spid="4100">
                                            <p:txEl>
                                              <p:pRg st="1" end="1"/>
                                            </p:txEl>
                                          </p:spTgt>
                                        </p:tgtEl>
                                      </p:cBhvr>
                                    </p:animEffect>
                                    <p:anim calcmode="lin" valueType="num">
                                      <p:cBhvr>
                                        <p:cTn id="8"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00">
                                            <p:txEl>
                                              <p:pRg st="2" end="2"/>
                                            </p:txEl>
                                          </p:spTgt>
                                        </p:tgtEl>
                                        <p:attrNameLst>
                                          <p:attrName>style.visibility</p:attrName>
                                        </p:attrNameLst>
                                      </p:cBhvr>
                                      <p:to>
                                        <p:strVal val="visible"/>
                                      </p:to>
                                    </p:set>
                                    <p:animEffect transition="in" filter="fade">
                                      <p:cBhvr>
                                        <p:cTn id="14" dur="1000"/>
                                        <p:tgtEl>
                                          <p:spTgt spid="4100">
                                            <p:txEl>
                                              <p:pRg st="2" end="2"/>
                                            </p:txEl>
                                          </p:spTgt>
                                        </p:tgtEl>
                                      </p:cBhvr>
                                    </p:animEffect>
                                    <p:anim calcmode="lin" valueType="num">
                                      <p:cBhvr>
                                        <p:cTn id="15"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10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100">
                                            <p:txEl>
                                              <p:pRg st="3" end="3"/>
                                            </p:txEl>
                                          </p:spTgt>
                                        </p:tgtEl>
                                        <p:attrNameLst>
                                          <p:attrName>style.visibility</p:attrName>
                                        </p:attrNameLst>
                                      </p:cBhvr>
                                      <p:to>
                                        <p:strVal val="visible"/>
                                      </p:to>
                                    </p:set>
                                    <p:animEffect transition="in" filter="fade">
                                      <p:cBhvr>
                                        <p:cTn id="21" dur="1000"/>
                                        <p:tgtEl>
                                          <p:spTgt spid="4100">
                                            <p:txEl>
                                              <p:pRg st="3" end="3"/>
                                            </p:txEl>
                                          </p:spTgt>
                                        </p:tgtEl>
                                      </p:cBhvr>
                                    </p:animEffect>
                                    <p:anim calcmode="lin" valueType="num">
                                      <p:cBhvr>
                                        <p:cTn id="22"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10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100">
                                            <p:txEl>
                                              <p:pRg st="4" end="4"/>
                                            </p:txEl>
                                          </p:spTgt>
                                        </p:tgtEl>
                                        <p:attrNameLst>
                                          <p:attrName>style.visibility</p:attrName>
                                        </p:attrNameLst>
                                      </p:cBhvr>
                                      <p:to>
                                        <p:strVal val="visible"/>
                                      </p:to>
                                    </p:set>
                                    <p:animEffect transition="in" filter="fade">
                                      <p:cBhvr>
                                        <p:cTn id="28" dur="1000"/>
                                        <p:tgtEl>
                                          <p:spTgt spid="4100">
                                            <p:txEl>
                                              <p:pRg st="4" end="4"/>
                                            </p:txEl>
                                          </p:spTgt>
                                        </p:tgtEl>
                                      </p:cBhvr>
                                    </p:animEffect>
                                    <p:anim calcmode="lin" valueType="num">
                                      <p:cBhvr>
                                        <p:cTn id="29"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10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100">
                                            <p:txEl>
                                              <p:pRg st="5" end="5"/>
                                            </p:txEl>
                                          </p:spTgt>
                                        </p:tgtEl>
                                        <p:attrNameLst>
                                          <p:attrName>style.visibility</p:attrName>
                                        </p:attrNameLst>
                                      </p:cBhvr>
                                      <p:to>
                                        <p:strVal val="visible"/>
                                      </p:to>
                                    </p:set>
                                    <p:animEffect transition="in" filter="fade">
                                      <p:cBhvr>
                                        <p:cTn id="35" dur="1000"/>
                                        <p:tgtEl>
                                          <p:spTgt spid="4100">
                                            <p:txEl>
                                              <p:pRg st="5" end="5"/>
                                            </p:txEl>
                                          </p:spTgt>
                                        </p:tgtEl>
                                      </p:cBhvr>
                                    </p:animEffect>
                                    <p:anim calcmode="lin" valueType="num">
                                      <p:cBhvr>
                                        <p:cTn id="36" dur="1000" fill="hold"/>
                                        <p:tgtEl>
                                          <p:spTgt spid="4100">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10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100">
                                            <p:txEl>
                                              <p:pRg st="6" end="6"/>
                                            </p:txEl>
                                          </p:spTgt>
                                        </p:tgtEl>
                                        <p:attrNameLst>
                                          <p:attrName>style.visibility</p:attrName>
                                        </p:attrNameLst>
                                      </p:cBhvr>
                                      <p:to>
                                        <p:strVal val="visible"/>
                                      </p:to>
                                    </p:set>
                                    <p:animEffect transition="in" filter="fade">
                                      <p:cBhvr>
                                        <p:cTn id="42" dur="1000"/>
                                        <p:tgtEl>
                                          <p:spTgt spid="4100">
                                            <p:txEl>
                                              <p:pRg st="6" end="6"/>
                                            </p:txEl>
                                          </p:spTgt>
                                        </p:tgtEl>
                                      </p:cBhvr>
                                    </p:animEffect>
                                    <p:anim calcmode="lin" valueType="num">
                                      <p:cBhvr>
                                        <p:cTn id="43" dur="1000" fill="hold"/>
                                        <p:tgtEl>
                                          <p:spTgt spid="4100">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10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228599" y="238126"/>
            <a:ext cx="11615739" cy="1347787"/>
          </a:xfrm>
        </p:spPr>
        <p:txBody>
          <a:bodyPr>
            <a:normAutofit fontScale="90000"/>
          </a:bodyPr>
          <a:lstStyle/>
          <a:p>
            <a:r>
              <a:rPr lang="en-US" altLang="en-US" sz="4000" b="1" dirty="0">
                <a:solidFill>
                  <a:schemeClr val="bg1"/>
                </a:solidFill>
              </a:rPr>
              <a:t>The 7</a:t>
            </a:r>
            <a:r>
              <a:rPr lang="en-US" altLang="en-US" sz="4000" b="1" baseline="30000" dirty="0">
                <a:solidFill>
                  <a:schemeClr val="bg1"/>
                </a:solidFill>
              </a:rPr>
              <a:t>th</a:t>
            </a:r>
            <a:r>
              <a:rPr lang="en-US" altLang="en-US" sz="4000" b="1" dirty="0">
                <a:solidFill>
                  <a:schemeClr val="bg1"/>
                </a:solidFill>
              </a:rPr>
              <a:t> Seal Open, The 7 Trumpets are Introduced</a:t>
            </a:r>
            <a:br>
              <a:rPr lang="en-US" altLang="en-US" sz="4000" b="1" dirty="0">
                <a:solidFill>
                  <a:schemeClr val="bg1"/>
                </a:solidFill>
              </a:rPr>
            </a:br>
            <a:r>
              <a:rPr lang="en-US" altLang="en-US" sz="3200" dirty="0">
                <a:solidFill>
                  <a:schemeClr val="bg1"/>
                </a:solidFill>
              </a:rPr>
              <a:t>(Revelation 8:1-13)</a:t>
            </a:r>
            <a:br>
              <a:rPr lang="en-US" altLang="en-US" sz="4000" b="1" dirty="0">
                <a:solidFill>
                  <a:schemeClr val="bg1"/>
                </a:solidFill>
              </a:rPr>
            </a:br>
            <a:endParaRPr lang="en-US" altLang="en-US" sz="3100" i="1" dirty="0">
              <a:solidFill>
                <a:schemeClr val="bg1"/>
              </a:solidFill>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28599" y="1252539"/>
            <a:ext cx="11963401" cy="5605461"/>
          </a:xfrm>
        </p:spPr>
        <p:txBody>
          <a:bodyPr anchor="t">
            <a:noAutofit/>
          </a:bodyPr>
          <a:lstStyle/>
          <a:p>
            <a:pPr marL="0" indent="0">
              <a:spcBef>
                <a:spcPts val="100"/>
              </a:spcBef>
              <a:buNone/>
            </a:pPr>
            <a:r>
              <a:rPr lang="en-US" altLang="en-US" sz="3200" b="1" dirty="0">
                <a:solidFill>
                  <a:schemeClr val="bg1"/>
                </a:solidFill>
                <a:latin typeface="Calibri" panose="020F0502020204030204" pitchFamily="34" charset="0"/>
                <a:cs typeface="Calibri" panose="020F0502020204030204" pitchFamily="34" charset="0"/>
              </a:rPr>
              <a:t>Symbolism in the First Four Trumpets</a:t>
            </a:r>
          </a:p>
          <a:p>
            <a:pPr>
              <a:spcBef>
                <a:spcPts val="100"/>
              </a:spcBef>
            </a:pPr>
            <a:r>
              <a:rPr lang="en-US" altLang="en-US" sz="3000" b="1" dirty="0">
                <a:solidFill>
                  <a:schemeClr val="accent4">
                    <a:lumMod val="60000"/>
                    <a:lumOff val="40000"/>
                  </a:schemeClr>
                </a:solidFill>
                <a:effectLst/>
                <a:latin typeface="Calibri" panose="020F0502020204030204" pitchFamily="34" charset="0"/>
                <a:cs typeface="Calibri" panose="020F0502020204030204" pitchFamily="34" charset="0"/>
              </a:rPr>
              <a:t>These apparent calamities of nature </a:t>
            </a:r>
            <a:r>
              <a:rPr lang="en-US" altLang="en-US" sz="3000" b="1" dirty="0">
                <a:solidFill>
                  <a:schemeClr val="accent4">
                    <a:lumMod val="60000"/>
                    <a:lumOff val="40000"/>
                  </a:schemeClr>
                </a:solidFill>
                <a:effectLst>
                  <a:glow rad="228600">
                    <a:schemeClr val="accent2">
                      <a:satMod val="175000"/>
                      <a:alpha val="40000"/>
                    </a:schemeClr>
                  </a:glow>
                </a:effectLst>
                <a:latin typeface="Calibri" panose="020F0502020204030204" pitchFamily="34" charset="0"/>
                <a:cs typeface="Calibri" panose="020F0502020204030204" pitchFamily="34" charset="0"/>
              </a:rPr>
              <a:t>SYMBOLIZE</a:t>
            </a:r>
            <a:r>
              <a:rPr lang="en-US" altLang="en-US" sz="3000" b="1" dirty="0">
                <a:solidFill>
                  <a:schemeClr val="accent4">
                    <a:lumMod val="60000"/>
                    <a:lumOff val="40000"/>
                  </a:schemeClr>
                </a:solidFill>
                <a:effectLst/>
                <a:latin typeface="Calibri" panose="020F0502020204030204" pitchFamily="34" charset="0"/>
                <a:cs typeface="Calibri" panose="020F0502020204030204" pitchFamily="34" charset="0"/>
              </a:rPr>
              <a:t> measured punishments of God upon evil men in order to motivate repentance (see 9:20-21).</a:t>
            </a:r>
          </a:p>
          <a:p>
            <a:pPr marL="457200" lvl="1">
              <a:spcBef>
                <a:spcPts val="100"/>
              </a:spcBef>
            </a:pPr>
            <a:r>
              <a:rPr lang="en-US" altLang="en-US" sz="3000" b="1" dirty="0">
                <a:solidFill>
                  <a:srgbClr val="FFFF00"/>
                </a:solidFill>
                <a:effectLst>
                  <a:glow rad="228600">
                    <a:schemeClr val="accent2">
                      <a:satMod val="175000"/>
                      <a:alpha val="40000"/>
                    </a:schemeClr>
                  </a:glow>
                </a:effectLst>
                <a:latin typeface="Calibri" panose="020F0502020204030204" pitchFamily="34" charset="0"/>
                <a:cs typeface="Calibri" panose="020F0502020204030204" pitchFamily="34" charset="0"/>
              </a:rPr>
              <a:t>The “earth” </a:t>
            </a:r>
            <a:r>
              <a:rPr lang="en-US" altLang="en-US" sz="3000" b="1" dirty="0">
                <a:solidFill>
                  <a:srgbClr val="FFFF00"/>
                </a:solidFill>
                <a:effectLst/>
                <a:latin typeface="Calibri" panose="020F0502020204030204" pitchFamily="34" charset="0"/>
                <a:cs typeface="Calibri" panose="020F0502020204030204" pitchFamily="34" charset="0"/>
              </a:rPr>
              <a:t>is the dwelling place of evil men. </a:t>
            </a:r>
          </a:p>
          <a:p>
            <a:pPr marL="457200" lvl="1">
              <a:spcBef>
                <a:spcPts val="100"/>
              </a:spcBef>
            </a:pPr>
            <a:r>
              <a:rPr lang="en-US" altLang="en-US" sz="3000" b="1" dirty="0">
                <a:solidFill>
                  <a:srgbClr val="FFFF00"/>
                </a:solidFill>
                <a:effectLst>
                  <a:glow rad="228600">
                    <a:schemeClr val="accent2">
                      <a:satMod val="175000"/>
                      <a:alpha val="40000"/>
                    </a:schemeClr>
                  </a:glow>
                </a:effectLst>
                <a:latin typeface="Calibri" panose="020F0502020204030204" pitchFamily="34" charset="0"/>
                <a:cs typeface="Calibri" panose="020F0502020204030204" pitchFamily="34" charset="0"/>
              </a:rPr>
              <a:t>“A third” </a:t>
            </a:r>
            <a:r>
              <a:rPr lang="en-US" altLang="en-US" sz="3000" b="1" dirty="0">
                <a:solidFill>
                  <a:srgbClr val="FFFF00"/>
                </a:solidFill>
                <a:effectLst/>
                <a:latin typeface="Calibri" panose="020F0502020204030204" pitchFamily="34" charset="0"/>
                <a:cs typeface="Calibri" panose="020F0502020204030204" pitchFamily="34" charset="0"/>
              </a:rPr>
              <a:t>symbolizes that these punishments are partial.</a:t>
            </a:r>
          </a:p>
          <a:p>
            <a:pPr marL="457200" lvl="1">
              <a:spcBef>
                <a:spcPts val="100"/>
              </a:spcBef>
            </a:pPr>
            <a:r>
              <a:rPr lang="en-US" altLang="en-US" sz="3000" b="1" dirty="0">
                <a:solidFill>
                  <a:srgbClr val="FFFF00"/>
                </a:solidFill>
                <a:effectLst/>
                <a:latin typeface="Calibri" panose="020F0502020204030204" pitchFamily="34" charset="0"/>
                <a:cs typeface="Calibri" panose="020F0502020204030204" pitchFamily="34" charset="0"/>
              </a:rPr>
              <a:t>Trees and green grass may symbolize things which support human life and make it pleasurable.</a:t>
            </a:r>
          </a:p>
          <a:p>
            <a:pPr marL="457200" lvl="1">
              <a:spcBef>
                <a:spcPts val="100"/>
              </a:spcBef>
            </a:pPr>
            <a:r>
              <a:rPr lang="en-US" altLang="en-US" sz="3000" b="1" dirty="0">
                <a:solidFill>
                  <a:srgbClr val="FFFF00"/>
                </a:solidFill>
                <a:effectLst/>
                <a:latin typeface="Calibri" panose="020F0502020204030204" pitchFamily="34" charset="0"/>
                <a:cs typeface="Calibri" panose="020F0502020204030204" pitchFamily="34" charset="0"/>
              </a:rPr>
              <a:t>A mountain represents a kingdom, the sea is human society, and the ships represent commerce.</a:t>
            </a:r>
          </a:p>
          <a:p>
            <a:pPr marL="457200" lvl="1">
              <a:spcBef>
                <a:spcPts val="100"/>
              </a:spcBef>
            </a:pPr>
            <a:r>
              <a:rPr lang="en-US" altLang="en-US" sz="3000" b="1" dirty="0">
                <a:solidFill>
                  <a:srgbClr val="FFFF00"/>
                </a:solidFill>
                <a:effectLst/>
                <a:latin typeface="Calibri" panose="020F0502020204030204" pitchFamily="34" charset="0"/>
                <a:cs typeface="Calibri" panose="020F0502020204030204" pitchFamily="34" charset="0"/>
              </a:rPr>
              <a:t>A “great star” is a world leader (Num. 24:17).  His fall embitters life and results in spiritual death for many.</a:t>
            </a:r>
          </a:p>
          <a:p>
            <a:pPr marL="457200" lvl="1">
              <a:spcBef>
                <a:spcPts val="100"/>
              </a:spcBef>
            </a:pPr>
            <a:r>
              <a:rPr lang="en-US" altLang="en-US" sz="3000" b="1" dirty="0">
                <a:solidFill>
                  <a:srgbClr val="FFFF00"/>
                </a:solidFill>
                <a:effectLst/>
                <a:latin typeface="Calibri" panose="020F0502020204030204" pitchFamily="34" charset="0"/>
                <a:cs typeface="Calibri" panose="020F0502020204030204" pitchFamily="34" charset="0"/>
              </a:rPr>
              <a:t>World powers (sun, moon and stars, Isa. 13:10) do not shine as brightly as they otherwise might.</a:t>
            </a:r>
          </a:p>
          <a:p>
            <a:pPr marL="571500" lvl="1" indent="-285750">
              <a:spcBef>
                <a:spcPts val="300"/>
              </a:spcBef>
            </a:pPr>
            <a:endParaRPr lang="en-US" altLang="en-US" sz="2600" b="1" i="1" dirty="0">
              <a:solidFill>
                <a:srgbClr val="FFC000">
                  <a:lumMod val="60000"/>
                  <a:lumOff val="4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49914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00">
                                            <p:txEl>
                                              <p:pRg st="1" end="1"/>
                                            </p:txEl>
                                          </p:spTgt>
                                        </p:tgtEl>
                                        <p:attrNameLst>
                                          <p:attrName>style.visibility</p:attrName>
                                        </p:attrNameLst>
                                      </p:cBhvr>
                                      <p:to>
                                        <p:strVal val="visible"/>
                                      </p:to>
                                    </p:set>
                                    <p:animEffect transition="in" filter="fade">
                                      <p:cBhvr>
                                        <p:cTn id="14" dur="1000"/>
                                        <p:tgtEl>
                                          <p:spTgt spid="4100">
                                            <p:txEl>
                                              <p:pRg st="1" end="1"/>
                                            </p:txEl>
                                          </p:spTgt>
                                        </p:tgtEl>
                                      </p:cBhvr>
                                    </p:animEffect>
                                    <p:anim calcmode="lin" valueType="num">
                                      <p:cBhvr>
                                        <p:cTn id="15"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100">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100">
                                            <p:txEl>
                                              <p:pRg st="2" end="2"/>
                                            </p:txEl>
                                          </p:spTgt>
                                        </p:tgtEl>
                                        <p:attrNameLst>
                                          <p:attrName>style.visibility</p:attrName>
                                        </p:attrNameLst>
                                      </p:cBhvr>
                                      <p:to>
                                        <p:strVal val="visible"/>
                                      </p:to>
                                    </p:set>
                                    <p:animEffect transition="in" filter="fade">
                                      <p:cBhvr>
                                        <p:cTn id="19" dur="1000"/>
                                        <p:tgtEl>
                                          <p:spTgt spid="4100">
                                            <p:txEl>
                                              <p:pRg st="2" end="2"/>
                                            </p:txEl>
                                          </p:spTgt>
                                        </p:tgtEl>
                                      </p:cBhvr>
                                    </p:animEffect>
                                    <p:anim calcmode="lin" valueType="num">
                                      <p:cBhvr>
                                        <p:cTn id="20"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100">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100">
                                            <p:txEl>
                                              <p:pRg st="3" end="3"/>
                                            </p:txEl>
                                          </p:spTgt>
                                        </p:tgtEl>
                                        <p:attrNameLst>
                                          <p:attrName>style.visibility</p:attrName>
                                        </p:attrNameLst>
                                      </p:cBhvr>
                                      <p:to>
                                        <p:strVal val="visible"/>
                                      </p:to>
                                    </p:set>
                                    <p:animEffect transition="in" filter="fade">
                                      <p:cBhvr>
                                        <p:cTn id="24" dur="1000"/>
                                        <p:tgtEl>
                                          <p:spTgt spid="4100">
                                            <p:txEl>
                                              <p:pRg st="3" end="3"/>
                                            </p:txEl>
                                          </p:spTgt>
                                        </p:tgtEl>
                                      </p:cBhvr>
                                    </p:animEffect>
                                    <p:anim calcmode="lin" valueType="num">
                                      <p:cBhvr>
                                        <p:cTn id="25"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100">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100">
                                            <p:txEl>
                                              <p:pRg st="4" end="4"/>
                                            </p:txEl>
                                          </p:spTgt>
                                        </p:tgtEl>
                                        <p:attrNameLst>
                                          <p:attrName>style.visibility</p:attrName>
                                        </p:attrNameLst>
                                      </p:cBhvr>
                                      <p:to>
                                        <p:strVal val="visible"/>
                                      </p:to>
                                    </p:set>
                                    <p:animEffect transition="in" filter="fade">
                                      <p:cBhvr>
                                        <p:cTn id="29" dur="1000"/>
                                        <p:tgtEl>
                                          <p:spTgt spid="4100">
                                            <p:txEl>
                                              <p:pRg st="4" end="4"/>
                                            </p:txEl>
                                          </p:spTgt>
                                        </p:tgtEl>
                                      </p:cBhvr>
                                    </p:animEffect>
                                    <p:anim calcmode="lin" valueType="num">
                                      <p:cBhvr>
                                        <p:cTn id="30"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100">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100">
                                            <p:txEl>
                                              <p:pRg st="5" end="5"/>
                                            </p:txEl>
                                          </p:spTgt>
                                        </p:tgtEl>
                                        <p:attrNameLst>
                                          <p:attrName>style.visibility</p:attrName>
                                        </p:attrNameLst>
                                      </p:cBhvr>
                                      <p:to>
                                        <p:strVal val="visible"/>
                                      </p:to>
                                    </p:set>
                                    <p:animEffect transition="in" filter="fade">
                                      <p:cBhvr>
                                        <p:cTn id="34" dur="1000"/>
                                        <p:tgtEl>
                                          <p:spTgt spid="4100">
                                            <p:txEl>
                                              <p:pRg st="5" end="5"/>
                                            </p:txEl>
                                          </p:spTgt>
                                        </p:tgtEl>
                                      </p:cBhvr>
                                    </p:animEffect>
                                    <p:anim calcmode="lin" valueType="num">
                                      <p:cBhvr>
                                        <p:cTn id="35" dur="1000" fill="hold"/>
                                        <p:tgtEl>
                                          <p:spTgt spid="4100">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100">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100">
                                            <p:txEl>
                                              <p:pRg st="6" end="6"/>
                                            </p:txEl>
                                          </p:spTgt>
                                        </p:tgtEl>
                                        <p:attrNameLst>
                                          <p:attrName>style.visibility</p:attrName>
                                        </p:attrNameLst>
                                      </p:cBhvr>
                                      <p:to>
                                        <p:strVal val="visible"/>
                                      </p:to>
                                    </p:set>
                                    <p:animEffect transition="in" filter="fade">
                                      <p:cBhvr>
                                        <p:cTn id="39" dur="1000"/>
                                        <p:tgtEl>
                                          <p:spTgt spid="4100">
                                            <p:txEl>
                                              <p:pRg st="6" end="6"/>
                                            </p:txEl>
                                          </p:spTgt>
                                        </p:tgtEl>
                                      </p:cBhvr>
                                    </p:animEffect>
                                    <p:anim calcmode="lin" valueType="num">
                                      <p:cBhvr>
                                        <p:cTn id="40" dur="1000" fill="hold"/>
                                        <p:tgtEl>
                                          <p:spTgt spid="4100">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4100">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100">
                                            <p:txEl>
                                              <p:pRg st="7" end="7"/>
                                            </p:txEl>
                                          </p:spTgt>
                                        </p:tgtEl>
                                        <p:attrNameLst>
                                          <p:attrName>style.visibility</p:attrName>
                                        </p:attrNameLst>
                                      </p:cBhvr>
                                      <p:to>
                                        <p:strVal val="visible"/>
                                      </p:to>
                                    </p:set>
                                    <p:animEffect transition="in" filter="fade">
                                      <p:cBhvr>
                                        <p:cTn id="44" dur="1000"/>
                                        <p:tgtEl>
                                          <p:spTgt spid="4100">
                                            <p:txEl>
                                              <p:pRg st="7" end="7"/>
                                            </p:txEl>
                                          </p:spTgt>
                                        </p:tgtEl>
                                      </p:cBhvr>
                                    </p:animEffect>
                                    <p:anim calcmode="lin" valueType="num">
                                      <p:cBhvr>
                                        <p:cTn id="45" dur="1000" fill="hold"/>
                                        <p:tgtEl>
                                          <p:spTgt spid="4100">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4100">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228599" y="238126"/>
            <a:ext cx="11615739" cy="1347787"/>
          </a:xfrm>
        </p:spPr>
        <p:txBody>
          <a:bodyPr>
            <a:normAutofit fontScale="90000"/>
          </a:bodyPr>
          <a:lstStyle/>
          <a:p>
            <a:r>
              <a:rPr lang="en-US" altLang="en-US" sz="4000" b="1" dirty="0">
                <a:solidFill>
                  <a:schemeClr val="bg1"/>
                </a:solidFill>
              </a:rPr>
              <a:t>The Final 3 Trumpets bring Woes upon the Wicked</a:t>
            </a:r>
            <a:br>
              <a:rPr lang="en-US" altLang="en-US" sz="4000" b="1" dirty="0">
                <a:solidFill>
                  <a:schemeClr val="bg1"/>
                </a:solidFill>
              </a:rPr>
            </a:br>
            <a:r>
              <a:rPr lang="en-US" altLang="en-US" sz="3200" dirty="0">
                <a:solidFill>
                  <a:schemeClr val="bg1"/>
                </a:solidFill>
              </a:rPr>
              <a:t>(Revelation 9:1-21)</a:t>
            </a:r>
            <a:br>
              <a:rPr lang="en-US" altLang="en-US" sz="4000" b="1" dirty="0">
                <a:solidFill>
                  <a:schemeClr val="bg1"/>
                </a:solidFill>
              </a:rPr>
            </a:br>
            <a:endParaRPr lang="en-US" altLang="en-US" sz="3100" i="1" dirty="0">
              <a:solidFill>
                <a:schemeClr val="bg1"/>
              </a:solidFill>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28599" y="1252539"/>
            <a:ext cx="7072314" cy="5605461"/>
          </a:xfrm>
        </p:spPr>
        <p:txBody>
          <a:bodyPr anchor="t">
            <a:noAutofit/>
          </a:bodyPr>
          <a:lstStyle/>
          <a:p>
            <a:pPr marL="0" indent="0">
              <a:spcBef>
                <a:spcPts val="100"/>
              </a:spcBef>
              <a:buNone/>
            </a:pPr>
            <a:r>
              <a:rPr lang="en-US" altLang="en-US" sz="3200" b="1" dirty="0">
                <a:solidFill>
                  <a:schemeClr val="bg1"/>
                </a:solidFill>
                <a:latin typeface="Calibri" panose="020F0502020204030204" pitchFamily="34" charset="0"/>
                <a:cs typeface="Calibri" panose="020F0502020204030204" pitchFamily="34" charset="0"/>
              </a:rPr>
              <a:t>THE FIFTH TRUMPET – 1</a:t>
            </a:r>
            <a:r>
              <a:rPr lang="en-US" altLang="en-US" sz="3200" b="1" baseline="30000" dirty="0">
                <a:solidFill>
                  <a:schemeClr val="bg1"/>
                </a:solidFill>
                <a:latin typeface="Calibri" panose="020F0502020204030204" pitchFamily="34" charset="0"/>
                <a:cs typeface="Calibri" panose="020F0502020204030204" pitchFamily="34" charset="0"/>
              </a:rPr>
              <a:t>st</a:t>
            </a:r>
            <a:r>
              <a:rPr lang="en-US" altLang="en-US" sz="3200" b="1" dirty="0">
                <a:solidFill>
                  <a:schemeClr val="bg1"/>
                </a:solidFill>
                <a:latin typeface="Calibri" panose="020F0502020204030204" pitchFamily="34" charset="0"/>
                <a:cs typeface="Calibri" panose="020F0502020204030204" pitchFamily="34" charset="0"/>
              </a:rPr>
              <a:t> Woe (9:1-12)</a:t>
            </a:r>
          </a:p>
          <a:p>
            <a:pPr>
              <a:spcBef>
                <a:spcPts val="100"/>
              </a:spcBef>
            </a:pP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A star falls from heaven with the key to the bottomless pit (9:1; cf. 11:7; 17:8).</a:t>
            </a:r>
          </a:p>
          <a:p>
            <a:pPr>
              <a:spcBef>
                <a:spcPts val="100"/>
              </a:spcBef>
            </a:pP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When he opens the pit, smoke ascends and darkens the sun and the air, and out of the smoke come locusts (9:2-3).</a:t>
            </a:r>
          </a:p>
          <a:p>
            <a:pPr>
              <a:spcBef>
                <a:spcPts val="100"/>
              </a:spcBef>
            </a:pP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The locust (9:3-6).</a:t>
            </a:r>
          </a:p>
          <a:p>
            <a:pPr marL="457200" lvl="1">
              <a:spcBef>
                <a:spcPts val="100"/>
              </a:spcBef>
            </a:pPr>
            <a:r>
              <a:rPr lang="en-US" altLang="en-US" sz="2800" b="1" dirty="0">
                <a:solidFill>
                  <a:srgbClr val="FFFF00"/>
                </a:solidFill>
                <a:latin typeface="Calibri" panose="020F0502020204030204" pitchFamily="34" charset="0"/>
                <a:cs typeface="Calibri" panose="020F0502020204030204" pitchFamily="34" charset="0"/>
              </a:rPr>
              <a:t>Were given power as scorpions (9:3).</a:t>
            </a:r>
          </a:p>
          <a:p>
            <a:pPr marL="457200" lvl="1">
              <a:spcBef>
                <a:spcPts val="100"/>
              </a:spcBef>
            </a:pPr>
            <a:r>
              <a:rPr lang="en-US" altLang="en-US" sz="2800" b="1" dirty="0">
                <a:solidFill>
                  <a:srgbClr val="FFFF00"/>
                </a:solidFill>
                <a:latin typeface="Calibri" panose="020F0502020204030204" pitchFamily="34" charset="0"/>
                <a:cs typeface="Calibri" panose="020F0502020204030204" pitchFamily="34" charset="0"/>
              </a:rPr>
              <a:t>They were only to harm those who did not have the seal of God (9:4; 7:3).</a:t>
            </a:r>
          </a:p>
          <a:p>
            <a:pPr marL="457200" lvl="1">
              <a:spcBef>
                <a:spcPts val="100"/>
              </a:spcBef>
            </a:pPr>
            <a:r>
              <a:rPr lang="en-US" altLang="en-US" sz="2800" b="1" dirty="0">
                <a:solidFill>
                  <a:srgbClr val="FFFF00"/>
                </a:solidFill>
                <a:latin typeface="Calibri" panose="020F0502020204030204" pitchFamily="34" charset="0"/>
                <a:cs typeface="Calibri" panose="020F0502020204030204" pitchFamily="34" charset="0"/>
              </a:rPr>
              <a:t>Torment men 5 months (9:5-6).</a:t>
            </a:r>
            <a:endParaRPr lang="en-US" altLang="en-US" b="1" i="1" dirty="0">
              <a:solidFill>
                <a:srgbClr val="FFFF0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F33BF71-5A8C-6403-61F1-E6BF1584C34A}"/>
              </a:ext>
            </a:extLst>
          </p:cNvPr>
          <p:cNvPicPr>
            <a:picLocks noChangeAspect="1"/>
          </p:cNvPicPr>
          <p:nvPr/>
        </p:nvPicPr>
        <p:blipFill>
          <a:blip r:embed="rId3"/>
          <a:stretch>
            <a:fillRect/>
          </a:stretch>
        </p:blipFill>
        <p:spPr>
          <a:xfrm>
            <a:off x="7561564" y="1065685"/>
            <a:ext cx="4130377" cy="5449415"/>
          </a:xfrm>
          <a:prstGeom prst="rect">
            <a:avLst/>
          </a:prstGeom>
        </p:spPr>
      </p:pic>
    </p:spTree>
    <p:extLst>
      <p:ext uri="{BB962C8B-B14F-4D97-AF65-F5344CB8AC3E}">
        <p14:creationId xmlns:p14="http://schemas.microsoft.com/office/powerpoint/2010/main" val="29996028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00">
                                            <p:txEl>
                                              <p:pRg st="1" end="1"/>
                                            </p:txEl>
                                          </p:spTgt>
                                        </p:tgtEl>
                                        <p:attrNameLst>
                                          <p:attrName>style.visibility</p:attrName>
                                        </p:attrNameLst>
                                      </p:cBhvr>
                                      <p:to>
                                        <p:strVal val="visible"/>
                                      </p:to>
                                    </p:set>
                                    <p:animEffect transition="in" filter="fade">
                                      <p:cBhvr>
                                        <p:cTn id="14" dur="1000"/>
                                        <p:tgtEl>
                                          <p:spTgt spid="4100">
                                            <p:txEl>
                                              <p:pRg st="1" end="1"/>
                                            </p:txEl>
                                          </p:spTgt>
                                        </p:tgtEl>
                                      </p:cBhvr>
                                    </p:animEffect>
                                    <p:anim calcmode="lin" valueType="num">
                                      <p:cBhvr>
                                        <p:cTn id="15"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10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100">
                                            <p:txEl>
                                              <p:pRg st="2" end="2"/>
                                            </p:txEl>
                                          </p:spTgt>
                                        </p:tgtEl>
                                        <p:attrNameLst>
                                          <p:attrName>style.visibility</p:attrName>
                                        </p:attrNameLst>
                                      </p:cBhvr>
                                      <p:to>
                                        <p:strVal val="visible"/>
                                      </p:to>
                                    </p:set>
                                    <p:animEffect transition="in" filter="fade">
                                      <p:cBhvr>
                                        <p:cTn id="21" dur="1000"/>
                                        <p:tgtEl>
                                          <p:spTgt spid="4100">
                                            <p:txEl>
                                              <p:pRg st="2" end="2"/>
                                            </p:txEl>
                                          </p:spTgt>
                                        </p:tgtEl>
                                      </p:cBhvr>
                                    </p:animEffect>
                                    <p:anim calcmode="lin" valueType="num">
                                      <p:cBhvr>
                                        <p:cTn id="22"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10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100">
                                            <p:txEl>
                                              <p:pRg st="3" end="3"/>
                                            </p:txEl>
                                          </p:spTgt>
                                        </p:tgtEl>
                                        <p:attrNameLst>
                                          <p:attrName>style.visibility</p:attrName>
                                        </p:attrNameLst>
                                      </p:cBhvr>
                                      <p:to>
                                        <p:strVal val="visible"/>
                                      </p:to>
                                    </p:set>
                                    <p:animEffect transition="in" filter="fade">
                                      <p:cBhvr>
                                        <p:cTn id="28" dur="1000"/>
                                        <p:tgtEl>
                                          <p:spTgt spid="4100">
                                            <p:txEl>
                                              <p:pRg st="3" end="3"/>
                                            </p:txEl>
                                          </p:spTgt>
                                        </p:tgtEl>
                                      </p:cBhvr>
                                    </p:animEffect>
                                    <p:anim calcmode="lin" valueType="num">
                                      <p:cBhvr>
                                        <p:cTn id="29"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100">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100">
                                            <p:txEl>
                                              <p:pRg st="4" end="4"/>
                                            </p:txEl>
                                          </p:spTgt>
                                        </p:tgtEl>
                                        <p:attrNameLst>
                                          <p:attrName>style.visibility</p:attrName>
                                        </p:attrNameLst>
                                      </p:cBhvr>
                                      <p:to>
                                        <p:strVal val="visible"/>
                                      </p:to>
                                    </p:set>
                                    <p:animEffect transition="in" filter="fade">
                                      <p:cBhvr>
                                        <p:cTn id="33" dur="1000"/>
                                        <p:tgtEl>
                                          <p:spTgt spid="4100">
                                            <p:txEl>
                                              <p:pRg st="4" end="4"/>
                                            </p:txEl>
                                          </p:spTgt>
                                        </p:tgtEl>
                                      </p:cBhvr>
                                    </p:animEffect>
                                    <p:anim calcmode="lin" valueType="num">
                                      <p:cBhvr>
                                        <p:cTn id="34"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4100">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100">
                                            <p:txEl>
                                              <p:pRg st="5" end="5"/>
                                            </p:txEl>
                                          </p:spTgt>
                                        </p:tgtEl>
                                        <p:attrNameLst>
                                          <p:attrName>style.visibility</p:attrName>
                                        </p:attrNameLst>
                                      </p:cBhvr>
                                      <p:to>
                                        <p:strVal val="visible"/>
                                      </p:to>
                                    </p:set>
                                    <p:animEffect transition="in" filter="fade">
                                      <p:cBhvr>
                                        <p:cTn id="38" dur="1000"/>
                                        <p:tgtEl>
                                          <p:spTgt spid="4100">
                                            <p:txEl>
                                              <p:pRg st="5" end="5"/>
                                            </p:txEl>
                                          </p:spTgt>
                                        </p:tgtEl>
                                      </p:cBhvr>
                                    </p:animEffect>
                                    <p:anim calcmode="lin" valueType="num">
                                      <p:cBhvr>
                                        <p:cTn id="39" dur="1000" fill="hold"/>
                                        <p:tgtEl>
                                          <p:spTgt spid="4100">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4100">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100">
                                            <p:txEl>
                                              <p:pRg st="6" end="6"/>
                                            </p:txEl>
                                          </p:spTgt>
                                        </p:tgtEl>
                                        <p:attrNameLst>
                                          <p:attrName>style.visibility</p:attrName>
                                        </p:attrNameLst>
                                      </p:cBhvr>
                                      <p:to>
                                        <p:strVal val="visible"/>
                                      </p:to>
                                    </p:set>
                                    <p:animEffect transition="in" filter="fade">
                                      <p:cBhvr>
                                        <p:cTn id="43" dur="1000"/>
                                        <p:tgtEl>
                                          <p:spTgt spid="4100">
                                            <p:txEl>
                                              <p:pRg st="6" end="6"/>
                                            </p:txEl>
                                          </p:spTgt>
                                        </p:tgtEl>
                                      </p:cBhvr>
                                    </p:animEffect>
                                    <p:anim calcmode="lin" valueType="num">
                                      <p:cBhvr>
                                        <p:cTn id="44" dur="1000" fill="hold"/>
                                        <p:tgtEl>
                                          <p:spTgt spid="4100">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410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228599" y="238126"/>
            <a:ext cx="11615739" cy="1347787"/>
          </a:xfrm>
        </p:spPr>
        <p:txBody>
          <a:bodyPr>
            <a:normAutofit fontScale="90000"/>
          </a:bodyPr>
          <a:lstStyle/>
          <a:p>
            <a:r>
              <a:rPr lang="en-US" altLang="en-US" sz="4000" b="1" dirty="0">
                <a:solidFill>
                  <a:schemeClr val="bg1"/>
                </a:solidFill>
              </a:rPr>
              <a:t>The Final 3 Trumpets bring Woes upon the Wicked</a:t>
            </a:r>
            <a:br>
              <a:rPr lang="en-US" altLang="en-US" sz="4000" b="1" dirty="0">
                <a:solidFill>
                  <a:schemeClr val="bg1"/>
                </a:solidFill>
              </a:rPr>
            </a:br>
            <a:r>
              <a:rPr lang="en-US" altLang="en-US" sz="3200" dirty="0">
                <a:solidFill>
                  <a:schemeClr val="bg1"/>
                </a:solidFill>
              </a:rPr>
              <a:t>(Revelation 9:1-21)</a:t>
            </a:r>
            <a:br>
              <a:rPr lang="en-US" altLang="en-US" sz="4000" b="1" dirty="0">
                <a:solidFill>
                  <a:schemeClr val="bg1"/>
                </a:solidFill>
              </a:rPr>
            </a:br>
            <a:endParaRPr lang="en-US" altLang="en-US" sz="3100" i="1" dirty="0">
              <a:solidFill>
                <a:schemeClr val="bg1"/>
              </a:solidFill>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28598" y="1252539"/>
            <a:ext cx="11472865" cy="5605461"/>
          </a:xfrm>
        </p:spPr>
        <p:txBody>
          <a:bodyPr anchor="t">
            <a:noAutofit/>
          </a:bodyPr>
          <a:lstStyle/>
          <a:p>
            <a:pPr marL="0" indent="0">
              <a:spcBef>
                <a:spcPts val="100"/>
              </a:spcBef>
              <a:buNone/>
            </a:pPr>
            <a:r>
              <a:rPr lang="en-US" altLang="en-US" sz="3200" b="1" dirty="0">
                <a:solidFill>
                  <a:schemeClr val="bg1"/>
                </a:solidFill>
                <a:latin typeface="Calibri" panose="020F0502020204030204" pitchFamily="34" charset="0"/>
                <a:cs typeface="Calibri" panose="020F0502020204030204" pitchFamily="34" charset="0"/>
              </a:rPr>
              <a:t>THE SIXTH TRUMPET – 2ND  Woe (Rev. 9:13-19) </a:t>
            </a:r>
          </a:p>
          <a:p>
            <a:pPr>
              <a:spcBef>
                <a:spcPts val="100"/>
              </a:spcBef>
            </a:pP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A voice from the altar commands “release the 4 angels who are bound at the…river Euphrates”</a:t>
            </a:r>
          </a:p>
          <a:p>
            <a:pPr>
              <a:spcBef>
                <a:spcPts val="100"/>
              </a:spcBef>
            </a:pP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The 4 prepared angels are released, unleashing an army of 200 million to kill 1/3 of mankind.</a:t>
            </a:r>
          </a:p>
          <a:p>
            <a:pPr marL="457200" lvl="1">
              <a:spcBef>
                <a:spcPts val="100"/>
              </a:spcBef>
            </a:pPr>
            <a:r>
              <a:rPr lang="en-US" altLang="en-US" sz="3000" b="1" dirty="0">
                <a:solidFill>
                  <a:srgbClr val="FFFF00"/>
                </a:solidFill>
                <a:latin typeface="Calibri" panose="020F0502020204030204" pitchFamily="34" charset="0"/>
                <a:cs typeface="Calibri" panose="020F0502020204030204" pitchFamily="34" charset="0"/>
              </a:rPr>
              <a:t>The riders had breastplates of bright colors and heads like lions.</a:t>
            </a:r>
          </a:p>
          <a:p>
            <a:pPr marL="457200" lvl="1">
              <a:spcBef>
                <a:spcPts val="100"/>
              </a:spcBef>
            </a:pPr>
            <a:r>
              <a:rPr lang="en-US" altLang="en-US" sz="3000" b="1" dirty="0">
                <a:solidFill>
                  <a:srgbClr val="FFFF00"/>
                </a:solidFill>
                <a:latin typeface="Calibri" panose="020F0502020204030204" pitchFamily="34" charset="0"/>
                <a:cs typeface="Calibri" panose="020F0502020204030204" pitchFamily="34" charset="0"/>
              </a:rPr>
              <a:t>Fire smoke and brimstone out of their mouths; plagues which killed 1/3 of mankind. Tails like serpents with heads to do harm </a:t>
            </a:r>
          </a:p>
          <a:p>
            <a:pPr marL="0">
              <a:spcBef>
                <a:spcPts val="100"/>
              </a:spcBef>
            </a:pP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Reaction of the Wicked to the Plagues of the Sixth Trumpet (9:20-21)</a:t>
            </a:r>
          </a:p>
          <a:p>
            <a:pPr marL="457200" lvl="1">
              <a:spcBef>
                <a:spcPts val="100"/>
              </a:spcBef>
            </a:pPr>
            <a:r>
              <a:rPr lang="en-US" altLang="en-US" sz="3000" b="1" dirty="0">
                <a:solidFill>
                  <a:srgbClr val="FFFF00"/>
                </a:solidFill>
                <a:latin typeface="Calibri" panose="020F0502020204030204" pitchFamily="34" charset="0"/>
                <a:cs typeface="Calibri" panose="020F0502020204030204" pitchFamily="34" charset="0"/>
              </a:rPr>
              <a:t>They did not repent!</a:t>
            </a:r>
          </a:p>
          <a:p>
            <a:pPr marL="457200" lvl="1">
              <a:spcBef>
                <a:spcPts val="100"/>
              </a:spcBef>
            </a:pPr>
            <a:r>
              <a:rPr lang="en-US" altLang="en-US" sz="3000" b="1" dirty="0">
                <a:solidFill>
                  <a:srgbClr val="FFFF00"/>
                </a:solidFill>
                <a:latin typeface="Calibri" panose="020F0502020204030204" pitchFamily="34" charset="0"/>
                <a:cs typeface="Calibri" panose="020F0502020204030204" pitchFamily="34" charset="0"/>
              </a:rPr>
              <a:t>They continued to worship demons and idols</a:t>
            </a:r>
          </a:p>
          <a:p>
            <a:pPr marL="457200" lvl="1">
              <a:spcBef>
                <a:spcPts val="100"/>
              </a:spcBef>
            </a:pPr>
            <a:r>
              <a:rPr lang="en-US" altLang="en-US" sz="3000" b="1" dirty="0">
                <a:solidFill>
                  <a:srgbClr val="FFFF00"/>
                </a:solidFill>
                <a:latin typeface="Calibri" panose="020F0502020204030204" pitchFamily="34" charset="0"/>
                <a:cs typeface="Calibri" panose="020F0502020204030204" pitchFamily="34" charset="0"/>
              </a:rPr>
              <a:t>They continued to engage in murder, sorcery, sexual immorality and theft.</a:t>
            </a:r>
          </a:p>
          <a:p>
            <a:pPr marL="0">
              <a:spcBef>
                <a:spcPts val="100"/>
              </a:spcBef>
            </a:pPr>
            <a:endParaRPr lang="en-US" altLang="en-US" sz="34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54073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00">
                                            <p:txEl>
                                              <p:pRg st="1" end="1"/>
                                            </p:txEl>
                                          </p:spTgt>
                                        </p:tgtEl>
                                        <p:attrNameLst>
                                          <p:attrName>style.visibility</p:attrName>
                                        </p:attrNameLst>
                                      </p:cBhvr>
                                      <p:to>
                                        <p:strVal val="visible"/>
                                      </p:to>
                                    </p:set>
                                    <p:animEffect transition="in" filter="fade">
                                      <p:cBhvr>
                                        <p:cTn id="14" dur="1000"/>
                                        <p:tgtEl>
                                          <p:spTgt spid="4100">
                                            <p:txEl>
                                              <p:pRg st="1" end="1"/>
                                            </p:txEl>
                                          </p:spTgt>
                                        </p:tgtEl>
                                      </p:cBhvr>
                                    </p:animEffect>
                                    <p:anim calcmode="lin" valueType="num">
                                      <p:cBhvr>
                                        <p:cTn id="15"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10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100">
                                            <p:txEl>
                                              <p:pRg st="2" end="2"/>
                                            </p:txEl>
                                          </p:spTgt>
                                        </p:tgtEl>
                                        <p:attrNameLst>
                                          <p:attrName>style.visibility</p:attrName>
                                        </p:attrNameLst>
                                      </p:cBhvr>
                                      <p:to>
                                        <p:strVal val="visible"/>
                                      </p:to>
                                    </p:set>
                                    <p:animEffect transition="in" filter="fade">
                                      <p:cBhvr>
                                        <p:cTn id="21" dur="1000"/>
                                        <p:tgtEl>
                                          <p:spTgt spid="4100">
                                            <p:txEl>
                                              <p:pRg st="2" end="2"/>
                                            </p:txEl>
                                          </p:spTgt>
                                        </p:tgtEl>
                                      </p:cBhvr>
                                    </p:animEffect>
                                    <p:anim calcmode="lin" valueType="num">
                                      <p:cBhvr>
                                        <p:cTn id="22"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100">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100">
                                            <p:txEl>
                                              <p:pRg st="3" end="3"/>
                                            </p:txEl>
                                          </p:spTgt>
                                        </p:tgtEl>
                                        <p:attrNameLst>
                                          <p:attrName>style.visibility</p:attrName>
                                        </p:attrNameLst>
                                      </p:cBhvr>
                                      <p:to>
                                        <p:strVal val="visible"/>
                                      </p:to>
                                    </p:set>
                                    <p:animEffect transition="in" filter="fade">
                                      <p:cBhvr>
                                        <p:cTn id="26" dur="1000"/>
                                        <p:tgtEl>
                                          <p:spTgt spid="4100">
                                            <p:txEl>
                                              <p:pRg st="3" end="3"/>
                                            </p:txEl>
                                          </p:spTgt>
                                        </p:tgtEl>
                                      </p:cBhvr>
                                    </p:animEffect>
                                    <p:anim calcmode="lin" valueType="num">
                                      <p:cBhvr>
                                        <p:cTn id="27"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100">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100">
                                            <p:txEl>
                                              <p:pRg st="4" end="4"/>
                                            </p:txEl>
                                          </p:spTgt>
                                        </p:tgtEl>
                                        <p:attrNameLst>
                                          <p:attrName>style.visibility</p:attrName>
                                        </p:attrNameLst>
                                      </p:cBhvr>
                                      <p:to>
                                        <p:strVal val="visible"/>
                                      </p:to>
                                    </p:set>
                                    <p:animEffect transition="in" filter="fade">
                                      <p:cBhvr>
                                        <p:cTn id="31" dur="1000"/>
                                        <p:tgtEl>
                                          <p:spTgt spid="4100">
                                            <p:txEl>
                                              <p:pRg st="4" end="4"/>
                                            </p:txEl>
                                          </p:spTgt>
                                        </p:tgtEl>
                                      </p:cBhvr>
                                    </p:animEffect>
                                    <p:anim calcmode="lin" valueType="num">
                                      <p:cBhvr>
                                        <p:cTn id="32"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10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100">
                                            <p:txEl>
                                              <p:pRg st="5" end="5"/>
                                            </p:txEl>
                                          </p:spTgt>
                                        </p:tgtEl>
                                        <p:attrNameLst>
                                          <p:attrName>style.visibility</p:attrName>
                                        </p:attrNameLst>
                                      </p:cBhvr>
                                      <p:to>
                                        <p:strVal val="visible"/>
                                      </p:to>
                                    </p:set>
                                    <p:animEffect transition="in" filter="fade">
                                      <p:cBhvr>
                                        <p:cTn id="38" dur="1000"/>
                                        <p:tgtEl>
                                          <p:spTgt spid="4100">
                                            <p:txEl>
                                              <p:pRg st="5" end="5"/>
                                            </p:txEl>
                                          </p:spTgt>
                                        </p:tgtEl>
                                      </p:cBhvr>
                                    </p:animEffect>
                                    <p:anim calcmode="lin" valueType="num">
                                      <p:cBhvr>
                                        <p:cTn id="39" dur="1000" fill="hold"/>
                                        <p:tgtEl>
                                          <p:spTgt spid="4100">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4100">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100">
                                            <p:txEl>
                                              <p:pRg st="6" end="6"/>
                                            </p:txEl>
                                          </p:spTgt>
                                        </p:tgtEl>
                                        <p:attrNameLst>
                                          <p:attrName>style.visibility</p:attrName>
                                        </p:attrNameLst>
                                      </p:cBhvr>
                                      <p:to>
                                        <p:strVal val="visible"/>
                                      </p:to>
                                    </p:set>
                                    <p:animEffect transition="in" filter="fade">
                                      <p:cBhvr>
                                        <p:cTn id="43" dur="1000"/>
                                        <p:tgtEl>
                                          <p:spTgt spid="4100">
                                            <p:txEl>
                                              <p:pRg st="6" end="6"/>
                                            </p:txEl>
                                          </p:spTgt>
                                        </p:tgtEl>
                                      </p:cBhvr>
                                    </p:animEffect>
                                    <p:anim calcmode="lin" valueType="num">
                                      <p:cBhvr>
                                        <p:cTn id="44" dur="1000" fill="hold"/>
                                        <p:tgtEl>
                                          <p:spTgt spid="4100">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4100">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100">
                                            <p:txEl>
                                              <p:pRg st="7" end="7"/>
                                            </p:txEl>
                                          </p:spTgt>
                                        </p:tgtEl>
                                        <p:attrNameLst>
                                          <p:attrName>style.visibility</p:attrName>
                                        </p:attrNameLst>
                                      </p:cBhvr>
                                      <p:to>
                                        <p:strVal val="visible"/>
                                      </p:to>
                                    </p:set>
                                    <p:animEffect transition="in" filter="fade">
                                      <p:cBhvr>
                                        <p:cTn id="48" dur="1000"/>
                                        <p:tgtEl>
                                          <p:spTgt spid="4100">
                                            <p:txEl>
                                              <p:pRg st="7" end="7"/>
                                            </p:txEl>
                                          </p:spTgt>
                                        </p:tgtEl>
                                      </p:cBhvr>
                                    </p:animEffect>
                                    <p:anim calcmode="lin" valueType="num">
                                      <p:cBhvr>
                                        <p:cTn id="49" dur="1000" fill="hold"/>
                                        <p:tgtEl>
                                          <p:spTgt spid="4100">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4100">
                                            <p:txEl>
                                              <p:pRg st="7" end="7"/>
                                            </p:tx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100">
                                            <p:txEl>
                                              <p:pRg st="8" end="8"/>
                                            </p:txEl>
                                          </p:spTgt>
                                        </p:tgtEl>
                                        <p:attrNameLst>
                                          <p:attrName>style.visibility</p:attrName>
                                        </p:attrNameLst>
                                      </p:cBhvr>
                                      <p:to>
                                        <p:strVal val="visible"/>
                                      </p:to>
                                    </p:set>
                                    <p:animEffect transition="in" filter="fade">
                                      <p:cBhvr>
                                        <p:cTn id="53" dur="1000"/>
                                        <p:tgtEl>
                                          <p:spTgt spid="4100">
                                            <p:txEl>
                                              <p:pRg st="8" end="8"/>
                                            </p:txEl>
                                          </p:spTgt>
                                        </p:tgtEl>
                                      </p:cBhvr>
                                    </p:animEffect>
                                    <p:anim calcmode="lin" valueType="num">
                                      <p:cBhvr>
                                        <p:cTn id="54" dur="1000" fill="hold"/>
                                        <p:tgtEl>
                                          <p:spTgt spid="4100">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4100">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8" name="Rectangle 2048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3" name="Picture 3" descr="2593761919_f022a4ea98">
            <a:extLst>
              <a:ext uri="{FF2B5EF4-FFF2-40B4-BE49-F238E27FC236}">
                <a16:creationId xmlns:a16="http://schemas.microsoft.com/office/drawing/2014/main" id="{CA8367EC-224E-49D1-A206-B3DB85FF8C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501" r="1" b="12953"/>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Rectangle 2048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Rectangle 2">
            <a:extLst>
              <a:ext uri="{FF2B5EF4-FFF2-40B4-BE49-F238E27FC236}">
                <a16:creationId xmlns:a16="http://schemas.microsoft.com/office/drawing/2014/main" id="{B29E9B73-D5B1-43D1-8D90-9EDF9479A3F0}"/>
              </a:ext>
            </a:extLst>
          </p:cNvPr>
          <p:cNvSpPr>
            <a:spLocks noGrp="1" noChangeArrowheads="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endParaRPr lang="en-US" altLang="en-US" sz="52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C2C4BD-3825-4075-8AED-DF3DD0BFCC68}"/>
              </a:ext>
            </a:extLst>
          </p:cNvPr>
          <p:cNvPicPr>
            <a:picLocks noChangeAspect="1"/>
          </p:cNvPicPr>
          <p:nvPr/>
        </p:nvPicPr>
        <p:blipFill>
          <a:blip r:embed="rId2"/>
          <a:stretch>
            <a:fillRect/>
          </a:stretch>
        </p:blipFill>
        <p:spPr>
          <a:xfrm>
            <a:off x="0" y="-1395412"/>
            <a:ext cx="12192000" cy="8855632"/>
          </a:xfrm>
          <a:prstGeom prst="rect">
            <a:avLst/>
          </a:prstGeom>
        </p:spPr>
      </p:pic>
      <p:sp>
        <p:nvSpPr>
          <p:cNvPr id="2" name="Title 1">
            <a:extLst>
              <a:ext uri="{FF2B5EF4-FFF2-40B4-BE49-F238E27FC236}">
                <a16:creationId xmlns:a16="http://schemas.microsoft.com/office/drawing/2014/main" id="{39A8DD83-A8ED-4B03-9632-53083DBF413F}"/>
              </a:ext>
            </a:extLst>
          </p:cNvPr>
          <p:cNvSpPr>
            <a:spLocks noGrp="1"/>
          </p:cNvSpPr>
          <p:nvPr>
            <p:ph type="title"/>
          </p:nvPr>
        </p:nvSpPr>
        <p:spPr>
          <a:xfrm>
            <a:off x="5119688" y="788194"/>
            <a:ext cx="6629400" cy="838200"/>
          </a:xfrm>
          <a:solidFill>
            <a:srgbClr val="460000"/>
          </a:solidFill>
        </p:spPr>
        <p:txBody>
          <a:bodyPr/>
          <a:lstStyle/>
          <a:p>
            <a:r>
              <a:rPr lang="en-US" sz="4000" dirty="0">
                <a:solidFill>
                  <a:srgbClr val="FFFF00"/>
                </a:solidFill>
              </a:rPr>
              <a:t>Roman Empire (circa 125 AD</a:t>
            </a:r>
            <a:r>
              <a:rPr lang="en-US" sz="4000" dirty="0"/>
              <a:t>)</a:t>
            </a:r>
          </a:p>
        </p:txBody>
      </p:sp>
      <p:sp>
        <p:nvSpPr>
          <p:cNvPr id="5" name="Moon 4">
            <a:extLst>
              <a:ext uri="{FF2B5EF4-FFF2-40B4-BE49-F238E27FC236}">
                <a16:creationId xmlns:a16="http://schemas.microsoft.com/office/drawing/2014/main" id="{EAFE4BC0-F93C-4135-B773-3B79CF8975DD}"/>
              </a:ext>
            </a:extLst>
          </p:cNvPr>
          <p:cNvSpPr/>
          <p:nvPr/>
        </p:nvSpPr>
        <p:spPr bwMode="auto">
          <a:xfrm rot="1909862">
            <a:off x="9226886" y="3576570"/>
            <a:ext cx="528205" cy="1409140"/>
          </a:xfrm>
          <a:prstGeom prst="moon">
            <a:avLst>
              <a:gd name="adj" fmla="val 33136"/>
            </a:avLst>
          </a:prstGeom>
          <a:solidFill>
            <a:srgbClr val="FF0000">
              <a:alpha val="4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Times New Roman" panose="02020603050405020304" pitchFamily="18" charset="0"/>
            </a:endParaRPr>
          </a:p>
        </p:txBody>
      </p:sp>
      <p:sp>
        <p:nvSpPr>
          <p:cNvPr id="6" name="TextBox 5">
            <a:extLst>
              <a:ext uri="{FF2B5EF4-FFF2-40B4-BE49-F238E27FC236}">
                <a16:creationId xmlns:a16="http://schemas.microsoft.com/office/drawing/2014/main" id="{B792A30F-2D91-45D7-AD60-3AF5DDACC69B}"/>
              </a:ext>
            </a:extLst>
          </p:cNvPr>
          <p:cNvSpPr txBox="1"/>
          <p:nvPr/>
        </p:nvSpPr>
        <p:spPr>
          <a:xfrm>
            <a:off x="8839200" y="4495801"/>
            <a:ext cx="1981200" cy="1200329"/>
          </a:xfrm>
          <a:prstGeom prst="rect">
            <a:avLst/>
          </a:prstGeom>
          <a:noFill/>
        </p:spPr>
        <p:txBody>
          <a:bodyPr wrap="square" rtlCol="0">
            <a:spAutoFit/>
          </a:bodyPr>
          <a:lstStyle/>
          <a:p>
            <a:pPr algn="ctr"/>
            <a:r>
              <a:rPr lang="en-US" b="1" dirty="0">
                <a:solidFill>
                  <a:schemeClr val="accent5">
                    <a:lumMod val="25000"/>
                  </a:schemeClr>
                </a:solidFill>
                <a:latin typeface="Arial Narrow" panose="020B0606020202030204" pitchFamily="34" charset="0"/>
              </a:rPr>
              <a:t>Media</a:t>
            </a:r>
          </a:p>
          <a:p>
            <a:pPr algn="ctr"/>
            <a:endParaRPr lang="en-US" b="1" dirty="0">
              <a:solidFill>
                <a:schemeClr val="accent5">
                  <a:lumMod val="25000"/>
                </a:schemeClr>
              </a:solidFill>
              <a:latin typeface="Arial Narrow" panose="020B0606020202030204" pitchFamily="34" charset="0"/>
            </a:endParaRPr>
          </a:p>
          <a:p>
            <a:pPr algn="ctr"/>
            <a:endParaRPr lang="en-US" b="1" dirty="0">
              <a:solidFill>
                <a:schemeClr val="accent5">
                  <a:lumMod val="25000"/>
                </a:schemeClr>
              </a:solidFill>
              <a:latin typeface="Arial Narrow" panose="020B0606020202030204" pitchFamily="34" charset="0"/>
            </a:endParaRPr>
          </a:p>
          <a:p>
            <a:pPr algn="ctr"/>
            <a:r>
              <a:rPr lang="en-US" b="1" dirty="0">
                <a:solidFill>
                  <a:schemeClr val="accent5">
                    <a:lumMod val="25000"/>
                  </a:schemeClr>
                </a:solidFill>
                <a:latin typeface="Arial Narrow" panose="020B0606020202030204" pitchFamily="34" charset="0"/>
              </a:rPr>
              <a:t>	Parthia</a:t>
            </a:r>
          </a:p>
        </p:txBody>
      </p:sp>
    </p:spTree>
    <p:extLst>
      <p:ext uri="{BB962C8B-B14F-4D97-AF65-F5344CB8AC3E}">
        <p14:creationId xmlns:p14="http://schemas.microsoft.com/office/powerpoint/2010/main" val="382407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228599" y="238126"/>
            <a:ext cx="11615739" cy="1347787"/>
          </a:xfrm>
        </p:spPr>
        <p:txBody>
          <a:bodyPr>
            <a:normAutofit fontScale="90000"/>
          </a:bodyPr>
          <a:lstStyle/>
          <a:p>
            <a:r>
              <a:rPr lang="en-US" altLang="en-US" sz="4000" b="1" dirty="0">
                <a:solidFill>
                  <a:schemeClr val="bg1"/>
                </a:solidFill>
              </a:rPr>
              <a:t>The Final 3 Trumpets bring Woes upon the Wicked</a:t>
            </a:r>
            <a:br>
              <a:rPr lang="en-US" altLang="en-US" sz="4000" b="1" dirty="0">
                <a:solidFill>
                  <a:schemeClr val="bg1"/>
                </a:solidFill>
              </a:rPr>
            </a:br>
            <a:r>
              <a:rPr lang="en-US" altLang="en-US" sz="3200" dirty="0">
                <a:solidFill>
                  <a:schemeClr val="bg1"/>
                </a:solidFill>
              </a:rPr>
              <a:t>(Revelation 9:1-21)</a:t>
            </a:r>
            <a:br>
              <a:rPr lang="en-US" altLang="en-US" sz="4000" b="1" dirty="0">
                <a:solidFill>
                  <a:schemeClr val="bg1"/>
                </a:solidFill>
              </a:rPr>
            </a:br>
            <a:endParaRPr lang="en-US" altLang="en-US" sz="3100" i="1" dirty="0">
              <a:solidFill>
                <a:schemeClr val="bg1"/>
              </a:solidFill>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28598" y="1252539"/>
            <a:ext cx="11472865" cy="5605461"/>
          </a:xfrm>
        </p:spPr>
        <p:txBody>
          <a:bodyPr anchor="t">
            <a:noAutofit/>
          </a:bodyPr>
          <a:lstStyle/>
          <a:p>
            <a:pPr marL="0" indent="0">
              <a:spcBef>
                <a:spcPts val="100"/>
              </a:spcBef>
              <a:buNone/>
            </a:pPr>
            <a:r>
              <a:rPr lang="en-US" altLang="en-US" sz="3200" b="1" dirty="0">
                <a:solidFill>
                  <a:schemeClr val="bg1"/>
                </a:solidFill>
                <a:latin typeface="Calibri" panose="020F0502020204030204" pitchFamily="34" charset="0"/>
                <a:cs typeface="Calibri" panose="020F0502020204030204" pitchFamily="34" charset="0"/>
              </a:rPr>
              <a:t>Symbolism of the 5th and 6th trumpets</a:t>
            </a:r>
          </a:p>
          <a:p>
            <a:pPr>
              <a:spcBef>
                <a:spcPts val="100"/>
              </a:spcBef>
            </a:pP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Because it persecuted God’s people, the Roman Empire is to be plagued with problems from within and without.</a:t>
            </a:r>
          </a:p>
          <a:p>
            <a:pPr>
              <a:spcBef>
                <a:spcPts val="100"/>
              </a:spcBef>
            </a:pP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These problems bring considerable suffering and misery to those who are not God’s people.</a:t>
            </a:r>
          </a:p>
          <a:p>
            <a:pPr>
              <a:spcBef>
                <a:spcPts val="100"/>
              </a:spcBef>
            </a:pP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Many of these things are likely Divinely established consequences of sins which were institutionalized in the Roman Empire –  sins such as idolatry, immorality, dishonesty, oppression, and gross political corruption have grave and harmful consequences. </a:t>
            </a:r>
          </a:p>
          <a:p>
            <a:pPr marL="0" indent="0">
              <a:spcBef>
                <a:spcPts val="100"/>
              </a:spcBef>
              <a:buNone/>
            </a:pPr>
            <a:endParaRPr lang="en-US" altLang="en-US" sz="3000" b="1" i="1" dirty="0">
              <a:solidFill>
                <a:schemeClr val="accent4">
                  <a:lumMod val="60000"/>
                  <a:lumOff val="4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75383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1" end="1"/>
                                            </p:txEl>
                                          </p:spTgt>
                                        </p:tgtEl>
                                        <p:attrNameLst>
                                          <p:attrName>style.visibility</p:attrName>
                                        </p:attrNameLst>
                                      </p:cBhvr>
                                      <p:to>
                                        <p:strVal val="visible"/>
                                      </p:to>
                                    </p:set>
                                    <p:animEffect transition="in" filter="fade">
                                      <p:cBhvr>
                                        <p:cTn id="7" dur="1000"/>
                                        <p:tgtEl>
                                          <p:spTgt spid="4100">
                                            <p:txEl>
                                              <p:pRg st="1" end="1"/>
                                            </p:txEl>
                                          </p:spTgt>
                                        </p:tgtEl>
                                      </p:cBhvr>
                                    </p:animEffect>
                                    <p:anim calcmode="lin" valueType="num">
                                      <p:cBhvr>
                                        <p:cTn id="8"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00">
                                            <p:txEl>
                                              <p:pRg st="2" end="2"/>
                                            </p:txEl>
                                          </p:spTgt>
                                        </p:tgtEl>
                                        <p:attrNameLst>
                                          <p:attrName>style.visibility</p:attrName>
                                        </p:attrNameLst>
                                      </p:cBhvr>
                                      <p:to>
                                        <p:strVal val="visible"/>
                                      </p:to>
                                    </p:set>
                                    <p:animEffect transition="in" filter="fade">
                                      <p:cBhvr>
                                        <p:cTn id="14" dur="1000"/>
                                        <p:tgtEl>
                                          <p:spTgt spid="4100">
                                            <p:txEl>
                                              <p:pRg st="2" end="2"/>
                                            </p:txEl>
                                          </p:spTgt>
                                        </p:tgtEl>
                                      </p:cBhvr>
                                    </p:animEffect>
                                    <p:anim calcmode="lin" valueType="num">
                                      <p:cBhvr>
                                        <p:cTn id="15"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10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100">
                                            <p:txEl>
                                              <p:pRg st="3" end="3"/>
                                            </p:txEl>
                                          </p:spTgt>
                                        </p:tgtEl>
                                        <p:attrNameLst>
                                          <p:attrName>style.visibility</p:attrName>
                                        </p:attrNameLst>
                                      </p:cBhvr>
                                      <p:to>
                                        <p:strVal val="visible"/>
                                      </p:to>
                                    </p:set>
                                    <p:animEffect transition="in" filter="fade">
                                      <p:cBhvr>
                                        <p:cTn id="21" dur="1000"/>
                                        <p:tgtEl>
                                          <p:spTgt spid="4100">
                                            <p:txEl>
                                              <p:pRg st="3" end="3"/>
                                            </p:txEl>
                                          </p:spTgt>
                                        </p:tgtEl>
                                      </p:cBhvr>
                                    </p:animEffect>
                                    <p:anim calcmode="lin" valueType="num">
                                      <p:cBhvr>
                                        <p:cTn id="22"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10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271462" y="-28575"/>
            <a:ext cx="7613683" cy="1325563"/>
          </a:xfrm>
        </p:spPr>
        <p:txBody>
          <a:bodyPr>
            <a:normAutofit/>
          </a:bodyPr>
          <a:lstStyle/>
          <a:p>
            <a:pPr eaLnBrk="1" hangingPunct="1"/>
            <a:r>
              <a:rPr lang="en-US" altLang="en-US" sz="4000" b="1" dirty="0"/>
              <a:t>The Throne Scene </a:t>
            </a:r>
            <a:r>
              <a:rPr lang="en-US" altLang="en-US" sz="3200" i="1" dirty="0"/>
              <a:t>(Revelation 4:1-11)</a:t>
            </a:r>
            <a:endParaRPr lang="en-US" altLang="en-US"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185591" y="954998"/>
            <a:ext cx="7115175" cy="6154504"/>
          </a:xfrm>
        </p:spPr>
        <p:txBody>
          <a:bodyPr anchor="t">
            <a:noAutofit/>
          </a:bodyPr>
          <a:lstStyle/>
          <a:p>
            <a:pPr marL="342900" indent="-285750">
              <a:spcBef>
                <a:spcPts val="100"/>
              </a:spcBef>
            </a:pPr>
            <a:r>
              <a:rPr lang="en-US" altLang="en-US" sz="2900" b="1" dirty="0">
                <a:latin typeface="Calibri" panose="020F0502020204030204" pitchFamily="34" charset="0"/>
                <a:cs typeface="Calibri" panose="020F0502020204030204" pitchFamily="34" charset="0"/>
              </a:rPr>
              <a:t>He who sat on the throne was like a </a:t>
            </a:r>
            <a:r>
              <a:rPr lang="en-US" altLang="en-US" sz="2900" b="1" dirty="0">
                <a:effectLst>
                  <a:glow rad="228600">
                    <a:schemeClr val="accent2">
                      <a:satMod val="175000"/>
                      <a:alpha val="40000"/>
                    </a:schemeClr>
                  </a:glow>
                </a:effectLst>
                <a:latin typeface="Calibri" panose="020F0502020204030204" pitchFamily="34" charset="0"/>
                <a:cs typeface="Calibri" panose="020F0502020204030204" pitchFamily="34" charset="0"/>
              </a:rPr>
              <a:t>jasper</a:t>
            </a:r>
            <a:r>
              <a:rPr lang="en-US" altLang="en-US" sz="2900" b="1" dirty="0">
                <a:latin typeface="Calibri" panose="020F0502020204030204" pitchFamily="34" charset="0"/>
                <a:cs typeface="Calibri" panose="020F0502020204030204" pitchFamily="34" charset="0"/>
              </a:rPr>
              <a:t> and </a:t>
            </a:r>
            <a:r>
              <a:rPr lang="en-US" altLang="en-US" sz="2900" b="1" dirty="0">
                <a:effectLst>
                  <a:glow rad="228600">
                    <a:schemeClr val="accent2">
                      <a:satMod val="175000"/>
                      <a:alpha val="40000"/>
                    </a:schemeClr>
                  </a:glow>
                </a:effectLst>
                <a:latin typeface="Calibri" panose="020F0502020204030204" pitchFamily="34" charset="0"/>
                <a:cs typeface="Calibri" panose="020F0502020204030204" pitchFamily="34" charset="0"/>
              </a:rPr>
              <a:t>sardius</a:t>
            </a:r>
            <a:r>
              <a:rPr lang="en-US" altLang="en-US" sz="2900" b="1" dirty="0">
                <a:latin typeface="Calibri" panose="020F0502020204030204" pitchFamily="34" charset="0"/>
                <a:cs typeface="Calibri" panose="020F0502020204030204" pitchFamily="34" charset="0"/>
              </a:rPr>
              <a:t> stone (21:11; Ps. 89:14).</a:t>
            </a:r>
          </a:p>
          <a:p>
            <a:pPr marL="342900" indent="-285750">
              <a:spcBef>
                <a:spcPts val="100"/>
              </a:spcBef>
            </a:pPr>
            <a:r>
              <a:rPr lang="en-US" altLang="en-US" sz="2900" b="1" dirty="0">
                <a:latin typeface="Calibri" panose="020F0502020204030204" pitchFamily="34" charset="0"/>
                <a:cs typeface="Calibri" panose="020F0502020204030204" pitchFamily="34" charset="0"/>
              </a:rPr>
              <a:t>A rainbow around the throne like an </a:t>
            </a:r>
            <a:r>
              <a:rPr lang="en-US" altLang="en-US" sz="2900" b="1" dirty="0">
                <a:effectLst>
                  <a:glow rad="228600">
                    <a:schemeClr val="accent2">
                      <a:satMod val="175000"/>
                      <a:alpha val="40000"/>
                    </a:schemeClr>
                  </a:glow>
                </a:effectLst>
                <a:latin typeface="Calibri" panose="020F0502020204030204" pitchFamily="34" charset="0"/>
                <a:cs typeface="Calibri" panose="020F0502020204030204" pitchFamily="34" charset="0"/>
              </a:rPr>
              <a:t>emerald</a:t>
            </a:r>
            <a:r>
              <a:rPr lang="en-US" altLang="en-US" sz="2900" b="1" dirty="0">
                <a:latin typeface="Calibri" panose="020F0502020204030204" pitchFamily="34" charset="0"/>
                <a:cs typeface="Calibri" panose="020F0502020204030204" pitchFamily="34" charset="0"/>
              </a:rPr>
              <a:t>.</a:t>
            </a:r>
          </a:p>
          <a:p>
            <a:pPr marL="342900" indent="-285750">
              <a:spcBef>
                <a:spcPts val="100"/>
              </a:spcBef>
            </a:pPr>
            <a:r>
              <a:rPr lang="en-US" altLang="en-US" sz="2900" b="1" dirty="0">
                <a:latin typeface="Calibri" panose="020F0502020204030204" pitchFamily="34" charset="0"/>
                <a:cs typeface="Calibri" panose="020F0502020204030204" pitchFamily="34" charset="0"/>
              </a:rPr>
              <a:t>24 thrones with </a:t>
            </a:r>
            <a:r>
              <a:rPr lang="en-US" altLang="en-US" sz="2900" b="1" dirty="0">
                <a:effectLst>
                  <a:glow rad="228600">
                    <a:schemeClr val="accent2">
                      <a:satMod val="175000"/>
                      <a:alpha val="40000"/>
                    </a:schemeClr>
                  </a:glow>
                </a:effectLst>
                <a:latin typeface="Calibri" panose="020F0502020204030204" pitchFamily="34" charset="0"/>
                <a:cs typeface="Calibri" panose="020F0502020204030204" pitchFamily="34" charset="0"/>
              </a:rPr>
              <a:t>24 elders </a:t>
            </a:r>
            <a:r>
              <a:rPr lang="en-US" altLang="en-US" sz="2900" b="1" dirty="0">
                <a:latin typeface="Calibri" panose="020F0502020204030204" pitchFamily="34" charset="0"/>
                <a:cs typeface="Calibri" panose="020F0502020204030204" pitchFamily="34" charset="0"/>
              </a:rPr>
              <a:t>in white        robes with gold crowns on their                     heads.</a:t>
            </a:r>
          </a:p>
          <a:p>
            <a:pPr marL="342900" indent="-285750">
              <a:spcBef>
                <a:spcPts val="100"/>
              </a:spcBef>
            </a:pPr>
            <a:r>
              <a:rPr lang="en-US" altLang="en-US" sz="2900" b="1" dirty="0">
                <a:latin typeface="Calibri" panose="020F0502020204030204" pitchFamily="34" charset="0"/>
                <a:cs typeface="Calibri" panose="020F0502020204030204" pitchFamily="34" charset="0"/>
              </a:rPr>
              <a:t>Lightning, thundering and                           voices (Ex. 19:16).</a:t>
            </a:r>
          </a:p>
          <a:p>
            <a:pPr marL="342900" indent="-285750">
              <a:spcBef>
                <a:spcPts val="100"/>
              </a:spcBef>
            </a:pPr>
            <a:r>
              <a:rPr lang="en-US" altLang="en-US" sz="2900" b="1" dirty="0">
                <a:effectLst>
                  <a:glow rad="228600">
                    <a:schemeClr val="accent2">
                      <a:satMod val="175000"/>
                      <a:alpha val="40000"/>
                    </a:schemeClr>
                  </a:glow>
                </a:effectLst>
                <a:latin typeface="Calibri" panose="020F0502020204030204" pitchFamily="34" charset="0"/>
                <a:cs typeface="Calibri" panose="020F0502020204030204" pitchFamily="34" charset="0"/>
              </a:rPr>
              <a:t>Seven lamps of fire</a:t>
            </a:r>
            <a:r>
              <a:rPr lang="en-US" altLang="en-US" sz="2900" b="1" dirty="0">
                <a:latin typeface="Calibri" panose="020F0502020204030204" pitchFamily="34" charset="0"/>
                <a:cs typeface="Calibri" panose="020F0502020204030204" pitchFamily="34" charset="0"/>
              </a:rPr>
              <a:t>.</a:t>
            </a:r>
          </a:p>
          <a:p>
            <a:pPr marL="342900" indent="-285750">
              <a:spcBef>
                <a:spcPts val="100"/>
              </a:spcBef>
            </a:pPr>
            <a:r>
              <a:rPr lang="en-US" altLang="en-US" sz="2900" b="1" dirty="0">
                <a:latin typeface="Calibri" panose="020F0502020204030204" pitchFamily="34" charset="0"/>
                <a:cs typeface="Calibri" panose="020F0502020204030204" pitchFamily="34" charset="0"/>
              </a:rPr>
              <a:t>A </a:t>
            </a:r>
            <a:r>
              <a:rPr lang="en-US" altLang="en-US" sz="2900" b="1" dirty="0">
                <a:effectLst>
                  <a:glow rad="228600">
                    <a:schemeClr val="accent2">
                      <a:satMod val="175000"/>
                      <a:alpha val="40000"/>
                    </a:schemeClr>
                  </a:glow>
                </a:effectLst>
                <a:latin typeface="Calibri" panose="020F0502020204030204" pitchFamily="34" charset="0"/>
                <a:cs typeface="Calibri" panose="020F0502020204030204" pitchFamily="34" charset="0"/>
              </a:rPr>
              <a:t>sea of glass </a:t>
            </a:r>
            <a:r>
              <a:rPr lang="en-US" altLang="en-US" sz="2900" b="1" dirty="0">
                <a:latin typeface="Calibri" panose="020F0502020204030204" pitchFamily="34" charset="0"/>
                <a:cs typeface="Calibri" panose="020F0502020204030204" pitchFamily="34" charset="0"/>
              </a:rPr>
              <a:t>like crystal before                      the throne (21:1; 15:2).</a:t>
            </a:r>
          </a:p>
          <a:p>
            <a:pPr marL="342900" indent="-285750">
              <a:spcBef>
                <a:spcPts val="100"/>
              </a:spcBef>
            </a:pPr>
            <a:r>
              <a:rPr lang="en-US" altLang="en-US" sz="2900" b="1" dirty="0">
                <a:effectLst>
                  <a:glow rad="228600">
                    <a:schemeClr val="accent2">
                      <a:satMod val="175000"/>
                      <a:alpha val="40000"/>
                    </a:schemeClr>
                  </a:glow>
                </a:effectLst>
                <a:latin typeface="Calibri" panose="020F0502020204030204" pitchFamily="34" charset="0"/>
                <a:cs typeface="Calibri" panose="020F0502020204030204" pitchFamily="34" charset="0"/>
              </a:rPr>
              <a:t>Four living creatures </a:t>
            </a:r>
            <a:r>
              <a:rPr lang="en-US" altLang="en-US" sz="2900" b="1" dirty="0">
                <a:latin typeface="Calibri" panose="020F0502020204030204" pitchFamily="34" charset="0"/>
                <a:cs typeface="Calibri" panose="020F0502020204030204" pitchFamily="34" charset="0"/>
              </a:rPr>
              <a:t>around the throne              – with eyes and wings.</a:t>
            </a:r>
          </a:p>
        </p:txBody>
      </p:sp>
      <p:sp>
        <p:nvSpPr>
          <p:cNvPr id="4114" name="Oval 4113">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6" name="Freeform: Shape 4115">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1">
            <a:extLst>
              <a:ext uri="{FF2B5EF4-FFF2-40B4-BE49-F238E27FC236}">
                <a16:creationId xmlns:a16="http://schemas.microsoft.com/office/drawing/2014/main" id="{130727E2-6B39-9535-154E-D4C5209DE8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198" b="19052"/>
          <a:stretch/>
        </p:blipFill>
        <p:spPr bwMode="auto">
          <a:xfrm>
            <a:off x="5969353"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4B8DD88-48C8-FABE-928A-AC246ACFF465}"/>
              </a:ext>
            </a:extLst>
          </p:cNvPr>
          <p:cNvPicPr>
            <a:picLocks noChangeAspect="1"/>
          </p:cNvPicPr>
          <p:nvPr/>
        </p:nvPicPr>
        <p:blipFill rotWithShape="1">
          <a:blip r:embed="rId4"/>
          <a:srcRect t="7024" r="-1" b="6555"/>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4118" name="Freeform: Shape 4117">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D7D634E-F238-FD56-2204-7DCDB3CE9A42}"/>
              </a:ext>
            </a:extLst>
          </p:cNvPr>
          <p:cNvPicPr>
            <a:picLocks noChangeAspect="1"/>
          </p:cNvPicPr>
          <p:nvPr/>
        </p:nvPicPr>
        <p:blipFill rotWithShape="1">
          <a:blip r:embed="rId5"/>
          <a:srcRect l="11524" r="-4" b="-4"/>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8948036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00">
                                            <p:txEl>
                                              <p:pRg st="1" end="1"/>
                                            </p:txEl>
                                          </p:spTgt>
                                        </p:tgtEl>
                                        <p:attrNameLst>
                                          <p:attrName>style.visibility</p:attrName>
                                        </p:attrNameLst>
                                      </p:cBhvr>
                                      <p:to>
                                        <p:strVal val="visible"/>
                                      </p:to>
                                    </p:set>
                                    <p:animEffect transition="in" filter="fade">
                                      <p:cBhvr>
                                        <p:cTn id="14" dur="1000"/>
                                        <p:tgtEl>
                                          <p:spTgt spid="4100">
                                            <p:txEl>
                                              <p:pRg st="1" end="1"/>
                                            </p:txEl>
                                          </p:spTgt>
                                        </p:tgtEl>
                                      </p:cBhvr>
                                    </p:animEffect>
                                    <p:anim calcmode="lin" valueType="num">
                                      <p:cBhvr>
                                        <p:cTn id="15"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10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100">
                                            <p:txEl>
                                              <p:pRg st="2" end="2"/>
                                            </p:txEl>
                                          </p:spTgt>
                                        </p:tgtEl>
                                        <p:attrNameLst>
                                          <p:attrName>style.visibility</p:attrName>
                                        </p:attrNameLst>
                                      </p:cBhvr>
                                      <p:to>
                                        <p:strVal val="visible"/>
                                      </p:to>
                                    </p:set>
                                    <p:animEffect transition="in" filter="fade">
                                      <p:cBhvr>
                                        <p:cTn id="21" dur="1000"/>
                                        <p:tgtEl>
                                          <p:spTgt spid="4100">
                                            <p:txEl>
                                              <p:pRg st="2" end="2"/>
                                            </p:txEl>
                                          </p:spTgt>
                                        </p:tgtEl>
                                      </p:cBhvr>
                                    </p:animEffect>
                                    <p:anim calcmode="lin" valueType="num">
                                      <p:cBhvr>
                                        <p:cTn id="22"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10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100">
                                            <p:txEl>
                                              <p:pRg st="3" end="3"/>
                                            </p:txEl>
                                          </p:spTgt>
                                        </p:tgtEl>
                                        <p:attrNameLst>
                                          <p:attrName>style.visibility</p:attrName>
                                        </p:attrNameLst>
                                      </p:cBhvr>
                                      <p:to>
                                        <p:strVal val="visible"/>
                                      </p:to>
                                    </p:set>
                                    <p:animEffect transition="in" filter="fade">
                                      <p:cBhvr>
                                        <p:cTn id="28" dur="1000"/>
                                        <p:tgtEl>
                                          <p:spTgt spid="4100">
                                            <p:txEl>
                                              <p:pRg st="3" end="3"/>
                                            </p:txEl>
                                          </p:spTgt>
                                        </p:tgtEl>
                                      </p:cBhvr>
                                    </p:animEffect>
                                    <p:anim calcmode="lin" valueType="num">
                                      <p:cBhvr>
                                        <p:cTn id="29"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10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100">
                                            <p:txEl>
                                              <p:pRg st="4" end="4"/>
                                            </p:txEl>
                                          </p:spTgt>
                                        </p:tgtEl>
                                        <p:attrNameLst>
                                          <p:attrName>style.visibility</p:attrName>
                                        </p:attrNameLst>
                                      </p:cBhvr>
                                      <p:to>
                                        <p:strVal val="visible"/>
                                      </p:to>
                                    </p:set>
                                    <p:animEffect transition="in" filter="fade">
                                      <p:cBhvr>
                                        <p:cTn id="35" dur="1000"/>
                                        <p:tgtEl>
                                          <p:spTgt spid="4100">
                                            <p:txEl>
                                              <p:pRg st="4" end="4"/>
                                            </p:txEl>
                                          </p:spTgt>
                                        </p:tgtEl>
                                      </p:cBhvr>
                                    </p:animEffect>
                                    <p:anim calcmode="lin" valueType="num">
                                      <p:cBhvr>
                                        <p:cTn id="36"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10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100">
                                            <p:txEl>
                                              <p:pRg st="5" end="5"/>
                                            </p:txEl>
                                          </p:spTgt>
                                        </p:tgtEl>
                                        <p:attrNameLst>
                                          <p:attrName>style.visibility</p:attrName>
                                        </p:attrNameLst>
                                      </p:cBhvr>
                                      <p:to>
                                        <p:strVal val="visible"/>
                                      </p:to>
                                    </p:set>
                                    <p:animEffect transition="in" filter="fade">
                                      <p:cBhvr>
                                        <p:cTn id="42" dur="1000"/>
                                        <p:tgtEl>
                                          <p:spTgt spid="4100">
                                            <p:txEl>
                                              <p:pRg st="5" end="5"/>
                                            </p:txEl>
                                          </p:spTgt>
                                        </p:tgtEl>
                                      </p:cBhvr>
                                    </p:animEffect>
                                    <p:anim calcmode="lin" valueType="num">
                                      <p:cBhvr>
                                        <p:cTn id="43" dur="1000" fill="hold"/>
                                        <p:tgtEl>
                                          <p:spTgt spid="4100">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10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100">
                                            <p:txEl>
                                              <p:pRg st="6" end="6"/>
                                            </p:txEl>
                                          </p:spTgt>
                                        </p:tgtEl>
                                        <p:attrNameLst>
                                          <p:attrName>style.visibility</p:attrName>
                                        </p:attrNameLst>
                                      </p:cBhvr>
                                      <p:to>
                                        <p:strVal val="visible"/>
                                      </p:to>
                                    </p:set>
                                    <p:animEffect transition="in" filter="fade">
                                      <p:cBhvr>
                                        <p:cTn id="49" dur="1000"/>
                                        <p:tgtEl>
                                          <p:spTgt spid="4100">
                                            <p:txEl>
                                              <p:pRg st="6" end="6"/>
                                            </p:txEl>
                                          </p:spTgt>
                                        </p:tgtEl>
                                      </p:cBhvr>
                                    </p:animEffect>
                                    <p:anim calcmode="lin" valueType="num">
                                      <p:cBhvr>
                                        <p:cTn id="50" dur="1000" fill="hold"/>
                                        <p:tgtEl>
                                          <p:spTgt spid="4100">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10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BC5F6-819B-451E-9C4B-ACA90164CECE}"/>
              </a:ext>
            </a:extLst>
          </p:cNvPr>
          <p:cNvSpPr>
            <a:spLocks noGrp="1"/>
          </p:cNvSpPr>
          <p:nvPr>
            <p:ph type="title"/>
          </p:nvPr>
        </p:nvSpPr>
        <p:spPr>
          <a:xfrm>
            <a:off x="509666" y="196771"/>
            <a:ext cx="10716811" cy="856526"/>
          </a:xfrm>
        </p:spPr>
        <p:txBody>
          <a:bodyPr>
            <a:normAutofit/>
          </a:bodyPr>
          <a:lstStyle/>
          <a:p>
            <a:r>
              <a:rPr lang="en-US" b="1" dirty="0">
                <a:solidFill>
                  <a:schemeClr val="bg1"/>
                </a:solidFill>
              </a:rPr>
              <a:t>Important Lessons:</a:t>
            </a:r>
          </a:p>
        </p:txBody>
      </p:sp>
      <p:sp>
        <p:nvSpPr>
          <p:cNvPr id="3" name="Content Placeholder 2">
            <a:extLst>
              <a:ext uri="{FF2B5EF4-FFF2-40B4-BE49-F238E27FC236}">
                <a16:creationId xmlns:a16="http://schemas.microsoft.com/office/drawing/2014/main" id="{84739013-B2EC-4009-9549-EC88E927629C}"/>
              </a:ext>
            </a:extLst>
          </p:cNvPr>
          <p:cNvSpPr>
            <a:spLocks noGrp="1"/>
          </p:cNvSpPr>
          <p:nvPr>
            <p:ph idx="1"/>
          </p:nvPr>
        </p:nvSpPr>
        <p:spPr>
          <a:xfrm>
            <a:off x="509666" y="1053297"/>
            <a:ext cx="11434684" cy="5804703"/>
          </a:xfrm>
        </p:spPr>
        <p:txBody>
          <a:bodyPr>
            <a:normAutofit lnSpcReduction="10000"/>
          </a:bodyPr>
          <a:lstStyle/>
          <a:p>
            <a:r>
              <a:rPr lang="en-US" sz="3200" b="1" dirty="0">
                <a:solidFill>
                  <a:schemeClr val="bg1"/>
                </a:solidFill>
              </a:rPr>
              <a:t>The </a:t>
            </a:r>
            <a:r>
              <a:rPr lang="en-US" sz="3200" b="1" dirty="0">
                <a:solidFill>
                  <a:schemeClr val="bg1"/>
                </a:solidFill>
                <a:effectLst>
                  <a:glow rad="228600">
                    <a:schemeClr val="accent2">
                      <a:satMod val="175000"/>
                      <a:alpha val="40000"/>
                    </a:schemeClr>
                  </a:glow>
                </a:effectLst>
              </a:rPr>
              <a:t>throne room of God </a:t>
            </a:r>
            <a:r>
              <a:rPr lang="en-US" sz="3200" b="1" dirty="0">
                <a:solidFill>
                  <a:schemeClr val="bg1"/>
                </a:solidFill>
              </a:rPr>
              <a:t>is majestic, glorious, and awe-inspiring.  God reigns in Majesty!!! </a:t>
            </a:r>
          </a:p>
          <a:p>
            <a:r>
              <a:rPr lang="en-US" sz="3200" b="1" dirty="0">
                <a:solidFill>
                  <a:schemeClr val="bg1"/>
                </a:solidFill>
              </a:rPr>
              <a:t>The One who sits on the throne, and the Lamb, are </a:t>
            </a:r>
            <a:r>
              <a:rPr lang="en-US" sz="3200" b="1" dirty="0">
                <a:solidFill>
                  <a:schemeClr val="bg1"/>
                </a:solidFill>
                <a:effectLst>
                  <a:glow rad="228600">
                    <a:schemeClr val="accent2">
                      <a:satMod val="175000"/>
                      <a:alpha val="40000"/>
                    </a:schemeClr>
                  </a:glow>
                </a:effectLst>
              </a:rPr>
              <a:t>worthy of all worship, praise, glory, honor, and dominion.</a:t>
            </a:r>
          </a:p>
          <a:p>
            <a:r>
              <a:rPr lang="en-US" sz="3200" b="1" dirty="0">
                <a:solidFill>
                  <a:schemeClr val="bg1"/>
                </a:solidFill>
              </a:rPr>
              <a:t>The gospel brings hardship, persecution, and even death to those who believe and obey it, but God will give them justice in the end.</a:t>
            </a:r>
          </a:p>
          <a:p>
            <a:r>
              <a:rPr lang="en-US" sz="3200" b="1" dirty="0">
                <a:solidFill>
                  <a:schemeClr val="bg1"/>
                </a:solidFill>
              </a:rPr>
              <a:t>The Lord </a:t>
            </a:r>
            <a:r>
              <a:rPr lang="en-US" sz="3200" b="1" dirty="0">
                <a:solidFill>
                  <a:schemeClr val="bg1"/>
                </a:solidFill>
                <a:effectLst>
                  <a:glow rad="228600">
                    <a:schemeClr val="accent2">
                      <a:satMod val="175000"/>
                      <a:alpha val="40000"/>
                    </a:schemeClr>
                  </a:glow>
                </a:effectLst>
              </a:rPr>
              <a:t>protects His people </a:t>
            </a:r>
            <a:r>
              <a:rPr lang="en-US" sz="3200" b="1" dirty="0">
                <a:solidFill>
                  <a:schemeClr val="bg1"/>
                </a:solidFill>
              </a:rPr>
              <a:t>from punishments intended for their persecutors, and He </a:t>
            </a:r>
            <a:r>
              <a:rPr lang="en-US" sz="3200" b="1" dirty="0">
                <a:solidFill>
                  <a:schemeClr val="bg1"/>
                </a:solidFill>
                <a:effectLst>
                  <a:glow rad="228600">
                    <a:schemeClr val="accent2">
                      <a:satMod val="175000"/>
                      <a:alpha val="40000"/>
                    </a:schemeClr>
                  </a:glow>
                </a:effectLst>
              </a:rPr>
              <a:t>cleanses His people </a:t>
            </a:r>
            <a:r>
              <a:rPr lang="en-US" sz="3200" b="1" dirty="0">
                <a:solidFill>
                  <a:schemeClr val="bg1"/>
                </a:solidFill>
              </a:rPr>
              <a:t>that they might </a:t>
            </a:r>
            <a:r>
              <a:rPr lang="en-US" sz="3200" b="1" dirty="0">
                <a:solidFill>
                  <a:schemeClr val="bg1"/>
                </a:solidFill>
                <a:effectLst>
                  <a:glow rad="228600">
                    <a:schemeClr val="accent2">
                      <a:satMod val="175000"/>
                      <a:alpha val="40000"/>
                    </a:schemeClr>
                  </a:glow>
                </a:effectLst>
              </a:rPr>
              <a:t>live eternally in His presence</a:t>
            </a:r>
            <a:r>
              <a:rPr lang="en-US" sz="3200" b="1" dirty="0">
                <a:solidFill>
                  <a:schemeClr val="bg1"/>
                </a:solidFill>
              </a:rPr>
              <a:t>.</a:t>
            </a:r>
          </a:p>
          <a:p>
            <a:r>
              <a:rPr lang="en-US" sz="3200" b="1" dirty="0">
                <a:solidFill>
                  <a:schemeClr val="bg1"/>
                </a:solidFill>
              </a:rPr>
              <a:t>God brings evil times upon evil men to encourage them to repent before it is too late.</a:t>
            </a:r>
            <a:endParaRPr lang="en-US" sz="3000" b="1" i="1" dirty="0">
              <a:solidFill>
                <a:schemeClr val="accent4">
                  <a:lumMod val="60000"/>
                  <a:lumOff val="40000"/>
                </a:schemeClr>
              </a:solidFill>
              <a:effectLst/>
            </a:endParaRPr>
          </a:p>
          <a:p>
            <a:endParaRPr lang="en-US" dirty="0"/>
          </a:p>
        </p:txBody>
      </p:sp>
    </p:spTree>
    <p:extLst>
      <p:ext uri="{BB962C8B-B14F-4D97-AF65-F5344CB8AC3E}">
        <p14:creationId xmlns:p14="http://schemas.microsoft.com/office/powerpoint/2010/main" val="288978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p:txBody>
          <a:bodyPr>
            <a:normAutofit/>
          </a:bodyPr>
          <a:lstStyle/>
          <a:p>
            <a:pPr eaLnBrk="1" hangingPunct="1">
              <a:lnSpc>
                <a:spcPct val="90000"/>
              </a:lnSpc>
            </a:pPr>
            <a:r>
              <a:rPr lang="en-US" altLang="en-US" sz="4000" b="1" dirty="0">
                <a:solidFill>
                  <a:schemeClr val="bg1"/>
                </a:solidFill>
              </a:rPr>
              <a:t>The Four Living Creatures</a:t>
            </a:r>
            <a:br>
              <a:rPr lang="en-US" altLang="en-US" sz="4000" b="1" dirty="0">
                <a:solidFill>
                  <a:schemeClr val="bg1"/>
                </a:solidFill>
              </a:rPr>
            </a:br>
            <a:r>
              <a:rPr lang="en-US" altLang="en-US" sz="3200" i="1" dirty="0">
                <a:solidFill>
                  <a:schemeClr val="bg1"/>
                </a:solidFill>
              </a:rPr>
              <a:t>(Ezekiel 1 AND Revelation 4)</a:t>
            </a:r>
            <a:endParaRPr lang="en-US" altLang="en-US" sz="3100" i="1" dirty="0">
              <a:solidFill>
                <a:schemeClr val="bg1"/>
              </a:solidFill>
              <a:latin typeface="Times New Roman" panose="02020603050405020304" pitchFamily="18" charset="0"/>
              <a:cs typeface="Times New Roman" panose="02020603050405020304" pitchFamily="18" charset="0"/>
            </a:endParaRPr>
          </a:p>
        </p:txBody>
      </p:sp>
      <p:sp>
        <p:nvSpPr>
          <p:cNvPr id="2" name="Content Placeholder 1">
            <a:extLst>
              <a:ext uri="{FF2B5EF4-FFF2-40B4-BE49-F238E27FC236}">
                <a16:creationId xmlns:a16="http://schemas.microsoft.com/office/drawing/2014/main" id="{4527514D-5C85-7A6C-A584-2B839B58F04E}"/>
              </a:ext>
            </a:extLst>
          </p:cNvPr>
          <p:cNvSpPr>
            <a:spLocks noGrp="1"/>
          </p:cNvSpPr>
          <p:nvPr>
            <p:ph sz="half" idx="1"/>
          </p:nvPr>
        </p:nvSpPr>
        <p:spPr>
          <a:xfrm>
            <a:off x="838200" y="1825625"/>
            <a:ext cx="5181600" cy="1974850"/>
          </a:xfrm>
        </p:spPr>
        <p:txBody>
          <a:bodyPr/>
          <a:lstStyle/>
          <a:p>
            <a:r>
              <a:rPr lang="en-US" b="1" dirty="0">
                <a:solidFill>
                  <a:schemeClr val="accent4">
                    <a:lumMod val="60000"/>
                    <a:lumOff val="40000"/>
                  </a:schemeClr>
                </a:solidFill>
              </a:rPr>
              <a:t>The creatures in Ezekiel each have four faces like a man, a lion, an ox and an eagle.</a:t>
            </a:r>
            <a:endParaRPr lang="en-US" b="1" dirty="0"/>
          </a:p>
          <a:p>
            <a:endParaRPr lang="en-US" dirty="0"/>
          </a:p>
        </p:txBody>
      </p:sp>
      <p:sp>
        <p:nvSpPr>
          <p:cNvPr id="3" name="Content Placeholder 2">
            <a:extLst>
              <a:ext uri="{FF2B5EF4-FFF2-40B4-BE49-F238E27FC236}">
                <a16:creationId xmlns:a16="http://schemas.microsoft.com/office/drawing/2014/main" id="{514E0FE9-47AA-B018-A1F2-A3C4A66B63A3}"/>
              </a:ext>
            </a:extLst>
          </p:cNvPr>
          <p:cNvSpPr>
            <a:spLocks noGrp="1"/>
          </p:cNvSpPr>
          <p:nvPr>
            <p:ph sz="half" idx="2"/>
          </p:nvPr>
        </p:nvSpPr>
        <p:spPr>
          <a:xfrm>
            <a:off x="6172200" y="1293812"/>
            <a:ext cx="5181600" cy="2146300"/>
          </a:xfrm>
        </p:spPr>
        <p:txBody>
          <a:bodyPr/>
          <a:lstStyle/>
          <a:p>
            <a:r>
              <a:rPr lang="en-US" b="1" dirty="0">
                <a:solidFill>
                  <a:schemeClr val="accent4">
                    <a:lumMod val="60000"/>
                    <a:lumOff val="40000"/>
                  </a:schemeClr>
                </a:solidFill>
              </a:rPr>
              <a:t>In Revelation, the creatures have but one visage each – the first like a lion, the second like a calf, the third like a man and the fourth like and eagle.</a:t>
            </a:r>
          </a:p>
          <a:p>
            <a:endParaRPr lang="en-US" dirty="0"/>
          </a:p>
        </p:txBody>
      </p:sp>
      <p:pic>
        <p:nvPicPr>
          <p:cNvPr id="4" name="Picture 3">
            <a:extLst>
              <a:ext uri="{FF2B5EF4-FFF2-40B4-BE49-F238E27FC236}">
                <a16:creationId xmlns:a16="http://schemas.microsoft.com/office/drawing/2014/main" id="{65794342-9DA0-5C7B-035C-74685F33D1C1}"/>
              </a:ext>
            </a:extLst>
          </p:cNvPr>
          <p:cNvPicPr>
            <a:picLocks noChangeAspect="1"/>
          </p:cNvPicPr>
          <p:nvPr/>
        </p:nvPicPr>
        <p:blipFill>
          <a:blip r:embed="rId3"/>
          <a:stretch>
            <a:fillRect/>
          </a:stretch>
        </p:blipFill>
        <p:spPr>
          <a:xfrm>
            <a:off x="1444559" y="3314700"/>
            <a:ext cx="3384615" cy="3039626"/>
          </a:xfrm>
          <a:prstGeom prst="rect">
            <a:avLst/>
          </a:prstGeom>
        </p:spPr>
      </p:pic>
      <p:pic>
        <p:nvPicPr>
          <p:cNvPr id="6" name="Picture 5">
            <a:extLst>
              <a:ext uri="{FF2B5EF4-FFF2-40B4-BE49-F238E27FC236}">
                <a16:creationId xmlns:a16="http://schemas.microsoft.com/office/drawing/2014/main" id="{81A21F4E-F9DD-E165-0F5B-5203C9E4E486}"/>
              </a:ext>
            </a:extLst>
          </p:cNvPr>
          <p:cNvPicPr>
            <a:picLocks noChangeAspect="1"/>
          </p:cNvPicPr>
          <p:nvPr/>
        </p:nvPicPr>
        <p:blipFill>
          <a:blip r:embed="rId4"/>
          <a:stretch>
            <a:fillRect/>
          </a:stretch>
        </p:blipFill>
        <p:spPr>
          <a:xfrm>
            <a:off x="6961676" y="3456804"/>
            <a:ext cx="3383573" cy="3036071"/>
          </a:xfrm>
          <a:prstGeom prst="rect">
            <a:avLst/>
          </a:prstGeom>
        </p:spPr>
      </p:pic>
      <p:pic>
        <p:nvPicPr>
          <p:cNvPr id="7" name="Picture 6">
            <a:extLst>
              <a:ext uri="{FF2B5EF4-FFF2-40B4-BE49-F238E27FC236}">
                <a16:creationId xmlns:a16="http://schemas.microsoft.com/office/drawing/2014/main" id="{D6FB7DB8-E588-BD94-00C3-157DD777BB79}"/>
              </a:ext>
            </a:extLst>
          </p:cNvPr>
          <p:cNvPicPr>
            <a:picLocks noChangeAspect="1"/>
          </p:cNvPicPr>
          <p:nvPr/>
        </p:nvPicPr>
        <p:blipFill>
          <a:blip r:embed="rId5"/>
          <a:stretch>
            <a:fillRect/>
          </a:stretch>
        </p:blipFill>
        <p:spPr>
          <a:xfrm>
            <a:off x="6961676" y="3429000"/>
            <a:ext cx="1725272" cy="1545839"/>
          </a:xfrm>
          <a:prstGeom prst="rect">
            <a:avLst/>
          </a:prstGeom>
        </p:spPr>
      </p:pic>
    </p:spTree>
    <p:extLst>
      <p:ext uri="{BB962C8B-B14F-4D97-AF65-F5344CB8AC3E}">
        <p14:creationId xmlns:p14="http://schemas.microsoft.com/office/powerpoint/2010/main" val="290585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357188" y="152401"/>
            <a:ext cx="11477624" cy="1347787"/>
          </a:xfrm>
        </p:spPr>
        <p:txBody>
          <a:bodyPr>
            <a:normAutofit/>
          </a:bodyPr>
          <a:lstStyle/>
          <a:p>
            <a:pPr algn="ctr" eaLnBrk="1" hangingPunct="1">
              <a:lnSpc>
                <a:spcPct val="90000"/>
              </a:lnSpc>
            </a:pPr>
            <a:r>
              <a:rPr lang="en-US" altLang="en-US" sz="4000" b="1" dirty="0">
                <a:solidFill>
                  <a:schemeClr val="bg1"/>
                </a:solidFill>
              </a:rPr>
              <a:t>The Significance of the Four Living Creatures</a:t>
            </a:r>
            <a:endParaRPr lang="en-US" altLang="en-US" sz="3100" i="1" dirty="0">
              <a:solidFill>
                <a:schemeClr val="bg1"/>
              </a:solidFill>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571500" y="1347786"/>
            <a:ext cx="11263311" cy="5510213"/>
          </a:xfrm>
        </p:spPr>
        <p:txBody>
          <a:bodyPr anchor="t">
            <a:noAutofit/>
          </a:bodyPr>
          <a:lstStyle/>
          <a:p>
            <a:pPr marL="114300" indent="0">
              <a:spcBef>
                <a:spcPts val="100"/>
              </a:spcBef>
              <a:buNone/>
            </a:pPr>
            <a:r>
              <a:rPr lang="en-US" altLang="en-US" sz="3200" b="1" dirty="0">
                <a:solidFill>
                  <a:schemeClr val="bg1"/>
                </a:solidFill>
                <a:latin typeface="Calibri" panose="020F0502020204030204" pitchFamily="34" charset="0"/>
                <a:cs typeface="Calibri" panose="020F0502020204030204" pitchFamily="34" charset="0"/>
              </a:rPr>
              <a:t>Identified as Cherubim (Ezekiel 1; 10:20)</a:t>
            </a:r>
          </a:p>
          <a:p>
            <a:pPr marL="400050" indent="-285750">
              <a:spcBef>
                <a:spcPts val="100"/>
              </a:spcBef>
            </a:pP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In Scripture, Cherubim are consistently the guardians to the presence of God.</a:t>
            </a:r>
          </a:p>
          <a:p>
            <a:pPr marL="857250" lvl="1" indent="-285750">
              <a:spcBef>
                <a:spcPts val="100"/>
              </a:spcBef>
            </a:pPr>
            <a:r>
              <a:rPr lang="en-US" altLang="en-US" sz="3000" b="1" dirty="0">
                <a:solidFill>
                  <a:srgbClr val="FFFF00"/>
                </a:solidFill>
                <a:latin typeface="Calibri" panose="020F0502020204030204" pitchFamily="34" charset="0"/>
                <a:cs typeface="Calibri" panose="020F0502020204030204" pitchFamily="34" charset="0"/>
              </a:rPr>
              <a:t>In Eden (Genesis 3:24).</a:t>
            </a:r>
          </a:p>
          <a:p>
            <a:pPr marL="857250" lvl="1" indent="-285750">
              <a:spcBef>
                <a:spcPts val="100"/>
              </a:spcBef>
            </a:pPr>
            <a:r>
              <a:rPr lang="en-US" altLang="en-US" sz="3000" b="1" dirty="0">
                <a:solidFill>
                  <a:srgbClr val="FFFF00"/>
                </a:solidFill>
                <a:latin typeface="Calibri" panose="020F0502020204030204" pitchFamily="34" charset="0"/>
                <a:cs typeface="Calibri" panose="020F0502020204030204" pitchFamily="34" charset="0"/>
              </a:rPr>
              <a:t>Over the Mercy Seat (Exodus 25:18-20</a:t>
            </a:r>
            <a:r>
              <a:rPr lang="en-US" altLang="en-US" sz="2600" b="1" dirty="0">
                <a:solidFill>
                  <a:srgbClr val="FFFF00"/>
                </a:solidFill>
                <a:latin typeface="Calibri" panose="020F0502020204030204" pitchFamily="34" charset="0"/>
                <a:cs typeface="Calibri" panose="020F0502020204030204" pitchFamily="34" charset="0"/>
              </a:rPr>
              <a:t>).</a:t>
            </a:r>
          </a:p>
          <a:p>
            <a:pPr marL="400050" indent="-285750">
              <a:spcBef>
                <a:spcPts val="100"/>
              </a:spcBef>
            </a:pP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Their wings and eyes relate to God’s omniscience and omnipresence.</a:t>
            </a:r>
          </a:p>
          <a:p>
            <a:pPr marL="400050" indent="-285750">
              <a:spcBef>
                <a:spcPts val="100"/>
              </a:spcBef>
            </a:pP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In Revelation 4, they continuously proclaim God’s </a:t>
            </a:r>
            <a:r>
              <a:rPr lang="en-US" altLang="en-US" sz="3000" b="1" i="1" dirty="0">
                <a:solidFill>
                  <a:schemeClr val="accent4">
                    <a:lumMod val="60000"/>
                    <a:lumOff val="40000"/>
                  </a:schemeClr>
                </a:solidFill>
                <a:effectLst>
                  <a:glow rad="228600">
                    <a:schemeClr val="accent2">
                      <a:satMod val="175000"/>
                      <a:alpha val="40000"/>
                    </a:schemeClr>
                  </a:glow>
                </a:effectLst>
                <a:latin typeface="Calibri" panose="020F0502020204030204" pitchFamily="34" charset="0"/>
                <a:cs typeface="Calibri" panose="020F0502020204030204" pitchFamily="34" charset="0"/>
              </a:rPr>
              <a:t>holiness</a:t>
            </a: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 </a:t>
            </a:r>
            <a:r>
              <a:rPr lang="en-US" altLang="en-US" sz="3000" b="1" i="1" dirty="0">
                <a:solidFill>
                  <a:schemeClr val="accent4">
                    <a:lumMod val="60000"/>
                    <a:lumOff val="40000"/>
                  </a:schemeClr>
                </a:solidFill>
                <a:effectLst>
                  <a:glow rad="228600">
                    <a:schemeClr val="accent2">
                      <a:satMod val="175000"/>
                      <a:alpha val="40000"/>
                    </a:schemeClr>
                  </a:glow>
                </a:effectLst>
                <a:latin typeface="Calibri" panose="020F0502020204030204" pitchFamily="34" charset="0"/>
                <a:cs typeface="Calibri" panose="020F0502020204030204" pitchFamily="34" charset="0"/>
              </a:rPr>
              <a:t>sovereignty, </a:t>
            </a: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and </a:t>
            </a:r>
            <a:r>
              <a:rPr lang="en-US" altLang="en-US" sz="3000" b="1" i="1" dirty="0">
                <a:solidFill>
                  <a:schemeClr val="accent4">
                    <a:lumMod val="60000"/>
                    <a:lumOff val="40000"/>
                  </a:schemeClr>
                </a:solidFill>
                <a:effectLst>
                  <a:glow rad="228600">
                    <a:schemeClr val="accent2">
                      <a:satMod val="175000"/>
                      <a:alpha val="40000"/>
                    </a:schemeClr>
                  </a:glow>
                </a:effectLst>
                <a:latin typeface="Calibri" panose="020F0502020204030204" pitchFamily="34" charset="0"/>
                <a:cs typeface="Calibri" panose="020F0502020204030204" pitchFamily="34" charset="0"/>
              </a:rPr>
              <a:t>everlasting being.</a:t>
            </a:r>
          </a:p>
          <a:p>
            <a:pPr marL="571500" indent="-457200">
              <a:spcBef>
                <a:spcPts val="300"/>
              </a:spcBef>
            </a:pPr>
            <a:endParaRPr lang="en-US" altLang="en-US" sz="3000" b="1" i="1" dirty="0">
              <a:solidFill>
                <a:schemeClr val="accent4">
                  <a:lumMod val="60000"/>
                  <a:lumOff val="4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517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00">
                                            <p:txEl>
                                              <p:pRg st="1" end="1"/>
                                            </p:txEl>
                                          </p:spTgt>
                                        </p:tgtEl>
                                        <p:attrNameLst>
                                          <p:attrName>style.visibility</p:attrName>
                                        </p:attrNameLst>
                                      </p:cBhvr>
                                      <p:to>
                                        <p:strVal val="visible"/>
                                      </p:to>
                                    </p:set>
                                    <p:animEffect transition="in" filter="fade">
                                      <p:cBhvr>
                                        <p:cTn id="14" dur="1000"/>
                                        <p:tgtEl>
                                          <p:spTgt spid="4100">
                                            <p:txEl>
                                              <p:pRg st="1" end="1"/>
                                            </p:txEl>
                                          </p:spTgt>
                                        </p:tgtEl>
                                      </p:cBhvr>
                                    </p:animEffect>
                                    <p:anim calcmode="lin" valueType="num">
                                      <p:cBhvr>
                                        <p:cTn id="15"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100">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100">
                                            <p:txEl>
                                              <p:pRg st="2" end="2"/>
                                            </p:txEl>
                                          </p:spTgt>
                                        </p:tgtEl>
                                        <p:attrNameLst>
                                          <p:attrName>style.visibility</p:attrName>
                                        </p:attrNameLst>
                                      </p:cBhvr>
                                      <p:to>
                                        <p:strVal val="visible"/>
                                      </p:to>
                                    </p:set>
                                    <p:animEffect transition="in" filter="fade">
                                      <p:cBhvr>
                                        <p:cTn id="19" dur="1000"/>
                                        <p:tgtEl>
                                          <p:spTgt spid="4100">
                                            <p:txEl>
                                              <p:pRg st="2" end="2"/>
                                            </p:txEl>
                                          </p:spTgt>
                                        </p:tgtEl>
                                      </p:cBhvr>
                                    </p:animEffect>
                                    <p:anim calcmode="lin" valueType="num">
                                      <p:cBhvr>
                                        <p:cTn id="20"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100">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100">
                                            <p:txEl>
                                              <p:pRg st="3" end="3"/>
                                            </p:txEl>
                                          </p:spTgt>
                                        </p:tgtEl>
                                        <p:attrNameLst>
                                          <p:attrName>style.visibility</p:attrName>
                                        </p:attrNameLst>
                                      </p:cBhvr>
                                      <p:to>
                                        <p:strVal val="visible"/>
                                      </p:to>
                                    </p:set>
                                    <p:animEffect transition="in" filter="fade">
                                      <p:cBhvr>
                                        <p:cTn id="24" dur="1000"/>
                                        <p:tgtEl>
                                          <p:spTgt spid="4100">
                                            <p:txEl>
                                              <p:pRg st="3" end="3"/>
                                            </p:txEl>
                                          </p:spTgt>
                                        </p:tgtEl>
                                      </p:cBhvr>
                                    </p:animEffect>
                                    <p:anim calcmode="lin" valueType="num">
                                      <p:cBhvr>
                                        <p:cTn id="25"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10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100">
                                            <p:txEl>
                                              <p:pRg st="4" end="4"/>
                                            </p:txEl>
                                          </p:spTgt>
                                        </p:tgtEl>
                                        <p:attrNameLst>
                                          <p:attrName>style.visibility</p:attrName>
                                        </p:attrNameLst>
                                      </p:cBhvr>
                                      <p:to>
                                        <p:strVal val="visible"/>
                                      </p:to>
                                    </p:set>
                                    <p:animEffect transition="in" filter="fade">
                                      <p:cBhvr>
                                        <p:cTn id="31" dur="1000"/>
                                        <p:tgtEl>
                                          <p:spTgt spid="4100">
                                            <p:txEl>
                                              <p:pRg st="4" end="4"/>
                                            </p:txEl>
                                          </p:spTgt>
                                        </p:tgtEl>
                                      </p:cBhvr>
                                    </p:animEffect>
                                    <p:anim calcmode="lin" valueType="num">
                                      <p:cBhvr>
                                        <p:cTn id="32"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10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100">
                                            <p:txEl>
                                              <p:pRg st="5" end="5"/>
                                            </p:txEl>
                                          </p:spTgt>
                                        </p:tgtEl>
                                        <p:attrNameLst>
                                          <p:attrName>style.visibility</p:attrName>
                                        </p:attrNameLst>
                                      </p:cBhvr>
                                      <p:to>
                                        <p:strVal val="visible"/>
                                      </p:to>
                                    </p:set>
                                    <p:animEffect transition="in" filter="fade">
                                      <p:cBhvr>
                                        <p:cTn id="38" dur="1000"/>
                                        <p:tgtEl>
                                          <p:spTgt spid="4100">
                                            <p:txEl>
                                              <p:pRg st="5" end="5"/>
                                            </p:txEl>
                                          </p:spTgt>
                                        </p:tgtEl>
                                      </p:cBhvr>
                                    </p:animEffect>
                                    <p:anim calcmode="lin" valueType="num">
                                      <p:cBhvr>
                                        <p:cTn id="39" dur="1000" fill="hold"/>
                                        <p:tgtEl>
                                          <p:spTgt spid="4100">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410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357188" y="152401"/>
            <a:ext cx="11477624" cy="1347787"/>
          </a:xfrm>
        </p:spPr>
        <p:txBody>
          <a:bodyPr>
            <a:normAutofit/>
          </a:bodyPr>
          <a:lstStyle/>
          <a:p>
            <a:pPr algn="ctr" eaLnBrk="1" hangingPunct="1">
              <a:lnSpc>
                <a:spcPct val="90000"/>
              </a:lnSpc>
            </a:pPr>
            <a:r>
              <a:rPr lang="en-US" altLang="en-US" sz="4000" b="1" dirty="0">
                <a:solidFill>
                  <a:schemeClr val="bg1"/>
                </a:solidFill>
              </a:rPr>
              <a:t>The Significance of the Twenty-Four Elders</a:t>
            </a:r>
            <a:endParaRPr lang="en-US" altLang="en-US" sz="3100" i="1" dirty="0">
              <a:solidFill>
                <a:schemeClr val="bg1"/>
              </a:solidFill>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814389" y="1347786"/>
            <a:ext cx="10701336" cy="5510213"/>
          </a:xfrm>
        </p:spPr>
        <p:txBody>
          <a:bodyPr anchor="t">
            <a:noAutofit/>
          </a:bodyPr>
          <a:lstStyle/>
          <a:p>
            <a:pPr marL="400050" indent="-285750">
              <a:spcBef>
                <a:spcPts val="100"/>
              </a:spcBef>
            </a:pP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The number 12 represents God’s people  (12 tribes, 12 apostles).</a:t>
            </a:r>
          </a:p>
          <a:p>
            <a:pPr marL="400050" indent="-285750">
              <a:spcBef>
                <a:spcPts val="100"/>
              </a:spcBef>
            </a:pP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Elders are respected leaders – representative of the those who rule over God’s people.</a:t>
            </a:r>
          </a:p>
          <a:p>
            <a:pPr marL="400050" indent="-285750">
              <a:spcBef>
                <a:spcPts val="100"/>
              </a:spcBef>
            </a:pP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Casting their crowns before God’s throne symbolizes that they are completely subject to the rule of God – their crowns are under His crown.</a:t>
            </a:r>
          </a:p>
        </p:txBody>
      </p:sp>
    </p:spTree>
    <p:extLst>
      <p:ext uri="{BB962C8B-B14F-4D97-AF65-F5344CB8AC3E}">
        <p14:creationId xmlns:p14="http://schemas.microsoft.com/office/powerpoint/2010/main" val="247048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00">
                                            <p:txEl>
                                              <p:pRg st="1" end="1"/>
                                            </p:txEl>
                                          </p:spTgt>
                                        </p:tgtEl>
                                        <p:attrNameLst>
                                          <p:attrName>style.visibility</p:attrName>
                                        </p:attrNameLst>
                                      </p:cBhvr>
                                      <p:to>
                                        <p:strVal val="visible"/>
                                      </p:to>
                                    </p:set>
                                    <p:animEffect transition="in" filter="fade">
                                      <p:cBhvr>
                                        <p:cTn id="14" dur="1000"/>
                                        <p:tgtEl>
                                          <p:spTgt spid="4100">
                                            <p:txEl>
                                              <p:pRg st="1" end="1"/>
                                            </p:txEl>
                                          </p:spTgt>
                                        </p:tgtEl>
                                      </p:cBhvr>
                                    </p:animEffect>
                                    <p:anim calcmode="lin" valueType="num">
                                      <p:cBhvr>
                                        <p:cTn id="15"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10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100">
                                            <p:txEl>
                                              <p:pRg st="2" end="2"/>
                                            </p:txEl>
                                          </p:spTgt>
                                        </p:tgtEl>
                                        <p:attrNameLst>
                                          <p:attrName>style.visibility</p:attrName>
                                        </p:attrNameLst>
                                      </p:cBhvr>
                                      <p:to>
                                        <p:strVal val="visible"/>
                                      </p:to>
                                    </p:set>
                                    <p:animEffect transition="in" filter="fade">
                                      <p:cBhvr>
                                        <p:cTn id="21" dur="1000"/>
                                        <p:tgtEl>
                                          <p:spTgt spid="4100">
                                            <p:txEl>
                                              <p:pRg st="2" end="2"/>
                                            </p:txEl>
                                          </p:spTgt>
                                        </p:tgtEl>
                                      </p:cBhvr>
                                    </p:animEffect>
                                    <p:anim calcmode="lin" valueType="num">
                                      <p:cBhvr>
                                        <p:cTn id="22"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10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357188" y="152401"/>
            <a:ext cx="11477624" cy="1347787"/>
          </a:xfrm>
        </p:spPr>
        <p:txBody>
          <a:bodyPr>
            <a:normAutofit/>
          </a:bodyPr>
          <a:lstStyle/>
          <a:p>
            <a:pPr algn="ctr" eaLnBrk="1" hangingPunct="1">
              <a:lnSpc>
                <a:spcPct val="90000"/>
              </a:lnSpc>
            </a:pPr>
            <a:r>
              <a:rPr lang="en-US" altLang="en-US" sz="4000" b="1" dirty="0">
                <a:solidFill>
                  <a:schemeClr val="bg1"/>
                </a:solidFill>
              </a:rPr>
              <a:t>The Significance of the Twenty-Four Elders</a:t>
            </a:r>
            <a:endParaRPr lang="en-US" altLang="en-US" sz="3100" i="1" dirty="0">
              <a:solidFill>
                <a:schemeClr val="bg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54900BD-EFB7-4BDC-BE5D-E2D50AD5F36C}"/>
              </a:ext>
            </a:extLst>
          </p:cNvPr>
          <p:cNvPicPr>
            <a:picLocks noChangeAspect="1"/>
          </p:cNvPicPr>
          <p:nvPr/>
        </p:nvPicPr>
        <p:blipFill rotWithShape="1">
          <a:blip r:embed="rId3"/>
          <a:srcRect l="8507" t="13328" b="23600"/>
          <a:stretch/>
        </p:blipFill>
        <p:spPr>
          <a:xfrm>
            <a:off x="128588" y="1700214"/>
            <a:ext cx="12161780" cy="5157786"/>
          </a:xfrm>
          <a:prstGeom prst="rect">
            <a:avLst/>
          </a:prstGeom>
        </p:spPr>
      </p:pic>
      <p:sp>
        <p:nvSpPr>
          <p:cNvPr id="4" name="Content Placeholder 3">
            <a:extLst>
              <a:ext uri="{FF2B5EF4-FFF2-40B4-BE49-F238E27FC236}">
                <a16:creationId xmlns:a16="http://schemas.microsoft.com/office/drawing/2014/main" id="{C31F779C-A2BF-5C83-2469-E4A4880C3E43}"/>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18819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357188" y="452438"/>
            <a:ext cx="11477624" cy="1347787"/>
          </a:xfrm>
        </p:spPr>
        <p:txBody>
          <a:bodyPr>
            <a:normAutofit/>
          </a:bodyPr>
          <a:lstStyle/>
          <a:p>
            <a:r>
              <a:rPr lang="en-US" altLang="en-US" sz="4000" b="1" dirty="0">
                <a:solidFill>
                  <a:schemeClr val="bg1"/>
                </a:solidFill>
              </a:rPr>
              <a:t>The Lamb &amp; the Scroll </a:t>
            </a:r>
            <a:r>
              <a:rPr lang="en-US" altLang="en-US" sz="3200" dirty="0">
                <a:solidFill>
                  <a:schemeClr val="bg1"/>
                </a:solidFill>
              </a:rPr>
              <a:t>(Revelation 5:1-14)</a:t>
            </a:r>
            <a:br>
              <a:rPr lang="en-US" altLang="en-US" sz="4000" b="1" dirty="0">
                <a:solidFill>
                  <a:schemeClr val="bg1"/>
                </a:solidFill>
              </a:rPr>
            </a:br>
            <a:endParaRPr lang="en-US" altLang="en-US" sz="3100" i="1" dirty="0">
              <a:solidFill>
                <a:schemeClr val="bg1"/>
              </a:solidFill>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357188" y="1376362"/>
            <a:ext cx="11477623" cy="3724275"/>
          </a:xfrm>
        </p:spPr>
        <p:txBody>
          <a:bodyPr anchor="t">
            <a:noAutofit/>
          </a:bodyPr>
          <a:lstStyle/>
          <a:p>
            <a:pPr marL="0" indent="0">
              <a:spcBef>
                <a:spcPts val="100"/>
              </a:spcBef>
              <a:buNone/>
            </a:pPr>
            <a:r>
              <a:rPr lang="en-US" altLang="en-US" sz="3200" b="1" dirty="0">
                <a:solidFill>
                  <a:schemeClr val="bg1"/>
                </a:solidFill>
                <a:latin typeface="Calibri" panose="020F0502020204030204" pitchFamily="34" charset="0"/>
                <a:cs typeface="Calibri" panose="020F0502020204030204" pitchFamily="34" charset="0"/>
              </a:rPr>
              <a:t>John sees a </a:t>
            </a:r>
            <a:r>
              <a:rPr lang="en-US" altLang="en-US" sz="3200" b="1" dirty="0">
                <a:solidFill>
                  <a:schemeClr val="bg1"/>
                </a:solidFill>
                <a:effectLst>
                  <a:glow rad="228600">
                    <a:schemeClr val="accent2">
                      <a:satMod val="175000"/>
                      <a:alpha val="40000"/>
                    </a:schemeClr>
                  </a:glow>
                </a:effectLst>
                <a:latin typeface="Calibri" panose="020F0502020204030204" pitchFamily="34" charset="0"/>
                <a:cs typeface="Calibri" panose="020F0502020204030204" pitchFamily="34" charset="0"/>
              </a:rPr>
              <a:t>scroll</a:t>
            </a:r>
            <a:r>
              <a:rPr lang="en-US" altLang="en-US" sz="3200" b="1" dirty="0">
                <a:solidFill>
                  <a:schemeClr val="bg1"/>
                </a:solidFill>
                <a:latin typeface="Calibri" panose="020F0502020204030204" pitchFamily="34" charset="0"/>
                <a:cs typeface="Calibri" panose="020F0502020204030204" pitchFamily="34" charset="0"/>
              </a:rPr>
              <a:t> sealed with </a:t>
            </a:r>
            <a:r>
              <a:rPr lang="en-US" altLang="en-US" sz="3200" b="1" dirty="0">
                <a:solidFill>
                  <a:schemeClr val="bg1"/>
                </a:solidFill>
                <a:effectLst>
                  <a:glow rad="228600">
                    <a:schemeClr val="accent2">
                      <a:satMod val="175000"/>
                      <a:alpha val="40000"/>
                    </a:schemeClr>
                  </a:glow>
                </a:effectLst>
                <a:latin typeface="Calibri" panose="020F0502020204030204" pitchFamily="34" charset="0"/>
                <a:cs typeface="Calibri" panose="020F0502020204030204" pitchFamily="34" charset="0"/>
              </a:rPr>
              <a:t>7 seals </a:t>
            </a:r>
            <a:r>
              <a:rPr lang="en-US" altLang="en-US" sz="3200" b="1" dirty="0">
                <a:solidFill>
                  <a:schemeClr val="bg1"/>
                </a:solidFill>
                <a:latin typeface="Calibri" panose="020F0502020204030204" pitchFamily="34" charset="0"/>
                <a:cs typeface="Calibri" panose="020F0502020204030204" pitchFamily="34" charset="0"/>
              </a:rPr>
              <a:t>in the </a:t>
            </a:r>
            <a:r>
              <a:rPr lang="en-US" altLang="en-US" sz="3200" b="1" dirty="0">
                <a:solidFill>
                  <a:schemeClr val="bg1"/>
                </a:solidFill>
                <a:effectLst>
                  <a:glow rad="228600">
                    <a:schemeClr val="accent2">
                      <a:satMod val="175000"/>
                      <a:alpha val="40000"/>
                    </a:schemeClr>
                  </a:glow>
                </a:effectLst>
                <a:latin typeface="Calibri" panose="020F0502020204030204" pitchFamily="34" charset="0"/>
                <a:cs typeface="Calibri" panose="020F0502020204030204" pitchFamily="34" charset="0"/>
              </a:rPr>
              <a:t>right hand of </a:t>
            </a:r>
            <a:r>
              <a:rPr lang="en-US" altLang="en-US" sz="3200" b="1" dirty="0">
                <a:solidFill>
                  <a:schemeClr val="bg1"/>
                </a:solidFill>
                <a:latin typeface="Calibri" panose="020F0502020204030204" pitchFamily="34" charset="0"/>
                <a:cs typeface="Calibri" panose="020F0502020204030204" pitchFamily="34" charset="0"/>
              </a:rPr>
              <a:t>the One on the throne (5:1).</a:t>
            </a:r>
          </a:p>
          <a:p>
            <a:pPr marL="342900" indent="-342900">
              <a:spcBef>
                <a:spcPts val="100"/>
              </a:spcBef>
            </a:pP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An angel asks, “Who is worthy to open the scroll?”  (5:2-4)</a:t>
            </a:r>
          </a:p>
          <a:p>
            <a:pPr lvl="1" indent="-285750">
              <a:spcBef>
                <a:spcPts val="100"/>
              </a:spcBef>
            </a:pPr>
            <a:r>
              <a:rPr lang="en-US" altLang="en-US" sz="3000" b="1" dirty="0">
                <a:solidFill>
                  <a:srgbClr val="FFFF00"/>
                </a:solidFill>
                <a:latin typeface="Calibri" panose="020F0502020204030204" pitchFamily="34" charset="0"/>
                <a:cs typeface="Calibri" panose="020F0502020204030204" pitchFamily="34" charset="0"/>
              </a:rPr>
              <a:t>John weeps because no one is found worthy</a:t>
            </a:r>
            <a:r>
              <a:rPr lang="en-US" altLang="en-US" sz="2800" b="1" i="1" dirty="0">
                <a:solidFill>
                  <a:schemeClr val="accent4">
                    <a:lumMod val="60000"/>
                    <a:lumOff val="40000"/>
                  </a:schemeClr>
                </a:solidFill>
                <a:latin typeface="Calibri" panose="020F0502020204030204" pitchFamily="34" charset="0"/>
                <a:cs typeface="Calibri" panose="020F0502020204030204" pitchFamily="34" charset="0"/>
              </a:rPr>
              <a:t>.</a:t>
            </a:r>
          </a:p>
          <a:p>
            <a:pPr marL="342900" indent="-342900">
              <a:spcBef>
                <a:spcPts val="100"/>
              </a:spcBef>
            </a:pPr>
            <a:r>
              <a:rPr lang="en-US" altLang="en-US" sz="3000" b="1" i="1" dirty="0">
                <a:solidFill>
                  <a:schemeClr val="accent4">
                    <a:lumMod val="60000"/>
                    <a:lumOff val="40000"/>
                  </a:schemeClr>
                </a:solidFill>
                <a:latin typeface="Calibri" panose="020F0502020204030204" pitchFamily="34" charset="0"/>
                <a:cs typeface="Calibri" panose="020F0502020204030204" pitchFamily="34" charset="0"/>
              </a:rPr>
              <a:t>One of the elders informs John of One who has prevailed to open the scroll (5:5).</a:t>
            </a:r>
          </a:p>
          <a:p>
            <a:pPr marL="628650" lvl="2">
              <a:spcBef>
                <a:spcPts val="100"/>
              </a:spcBef>
            </a:pPr>
            <a:r>
              <a:rPr lang="en-US" altLang="en-US" sz="3000" b="1" dirty="0">
                <a:solidFill>
                  <a:srgbClr val="FFFF00"/>
                </a:solidFill>
                <a:latin typeface="Calibri" panose="020F0502020204030204" pitchFamily="34" charset="0"/>
                <a:cs typeface="Calibri" panose="020F0502020204030204" pitchFamily="34" charset="0"/>
              </a:rPr>
              <a:t>The Lion of Judah (Genesis 49:9-10).</a:t>
            </a:r>
          </a:p>
          <a:p>
            <a:pPr marL="628650" lvl="2">
              <a:spcBef>
                <a:spcPts val="100"/>
              </a:spcBef>
            </a:pPr>
            <a:r>
              <a:rPr lang="en-US" altLang="en-US" sz="3000" b="1" dirty="0">
                <a:solidFill>
                  <a:srgbClr val="FFFF00"/>
                </a:solidFill>
                <a:latin typeface="Calibri" panose="020F0502020204030204" pitchFamily="34" charset="0"/>
                <a:cs typeface="Calibri" panose="020F0502020204030204" pitchFamily="34" charset="0"/>
              </a:rPr>
              <a:t>The Root of David (2 Sam. 7:12-16; Jer.  23:5-6; Acts 2:30).</a:t>
            </a:r>
          </a:p>
          <a:p>
            <a:pPr marL="571500" indent="-457200">
              <a:spcBef>
                <a:spcPts val="300"/>
              </a:spcBef>
            </a:pPr>
            <a:endParaRPr lang="en-US" altLang="en-US" sz="3000" b="1" i="1" dirty="0">
              <a:solidFill>
                <a:schemeClr val="accent4">
                  <a:lumMod val="60000"/>
                  <a:lumOff val="4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762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00">
                                            <p:txEl>
                                              <p:pRg st="1" end="1"/>
                                            </p:txEl>
                                          </p:spTgt>
                                        </p:tgtEl>
                                        <p:attrNameLst>
                                          <p:attrName>style.visibility</p:attrName>
                                        </p:attrNameLst>
                                      </p:cBhvr>
                                      <p:to>
                                        <p:strVal val="visible"/>
                                      </p:to>
                                    </p:set>
                                    <p:animEffect transition="in" filter="fade">
                                      <p:cBhvr>
                                        <p:cTn id="14" dur="1000"/>
                                        <p:tgtEl>
                                          <p:spTgt spid="4100">
                                            <p:txEl>
                                              <p:pRg st="1" end="1"/>
                                            </p:txEl>
                                          </p:spTgt>
                                        </p:tgtEl>
                                      </p:cBhvr>
                                    </p:animEffect>
                                    <p:anim calcmode="lin" valueType="num">
                                      <p:cBhvr>
                                        <p:cTn id="15"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100">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100">
                                            <p:txEl>
                                              <p:pRg st="2" end="2"/>
                                            </p:txEl>
                                          </p:spTgt>
                                        </p:tgtEl>
                                        <p:attrNameLst>
                                          <p:attrName>style.visibility</p:attrName>
                                        </p:attrNameLst>
                                      </p:cBhvr>
                                      <p:to>
                                        <p:strVal val="visible"/>
                                      </p:to>
                                    </p:set>
                                    <p:animEffect transition="in" filter="fade">
                                      <p:cBhvr>
                                        <p:cTn id="19" dur="1000"/>
                                        <p:tgtEl>
                                          <p:spTgt spid="4100">
                                            <p:txEl>
                                              <p:pRg st="2" end="2"/>
                                            </p:txEl>
                                          </p:spTgt>
                                        </p:tgtEl>
                                      </p:cBhvr>
                                    </p:animEffect>
                                    <p:anim calcmode="lin" valueType="num">
                                      <p:cBhvr>
                                        <p:cTn id="20"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10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100">
                                            <p:txEl>
                                              <p:pRg st="3" end="3"/>
                                            </p:txEl>
                                          </p:spTgt>
                                        </p:tgtEl>
                                        <p:attrNameLst>
                                          <p:attrName>style.visibility</p:attrName>
                                        </p:attrNameLst>
                                      </p:cBhvr>
                                      <p:to>
                                        <p:strVal val="visible"/>
                                      </p:to>
                                    </p:set>
                                    <p:animEffect transition="in" filter="fade">
                                      <p:cBhvr>
                                        <p:cTn id="26" dur="1000"/>
                                        <p:tgtEl>
                                          <p:spTgt spid="4100">
                                            <p:txEl>
                                              <p:pRg st="3" end="3"/>
                                            </p:txEl>
                                          </p:spTgt>
                                        </p:tgtEl>
                                      </p:cBhvr>
                                    </p:animEffect>
                                    <p:anim calcmode="lin" valueType="num">
                                      <p:cBhvr>
                                        <p:cTn id="27"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100">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100">
                                            <p:txEl>
                                              <p:pRg st="4" end="4"/>
                                            </p:txEl>
                                          </p:spTgt>
                                        </p:tgtEl>
                                        <p:attrNameLst>
                                          <p:attrName>style.visibility</p:attrName>
                                        </p:attrNameLst>
                                      </p:cBhvr>
                                      <p:to>
                                        <p:strVal val="visible"/>
                                      </p:to>
                                    </p:set>
                                    <p:animEffect transition="in" filter="fade">
                                      <p:cBhvr>
                                        <p:cTn id="31" dur="1000"/>
                                        <p:tgtEl>
                                          <p:spTgt spid="4100">
                                            <p:txEl>
                                              <p:pRg st="4" end="4"/>
                                            </p:txEl>
                                          </p:spTgt>
                                        </p:tgtEl>
                                      </p:cBhvr>
                                    </p:animEffect>
                                    <p:anim calcmode="lin" valueType="num">
                                      <p:cBhvr>
                                        <p:cTn id="32"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100">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100">
                                            <p:txEl>
                                              <p:pRg st="5" end="5"/>
                                            </p:txEl>
                                          </p:spTgt>
                                        </p:tgtEl>
                                        <p:attrNameLst>
                                          <p:attrName>style.visibility</p:attrName>
                                        </p:attrNameLst>
                                      </p:cBhvr>
                                      <p:to>
                                        <p:strVal val="visible"/>
                                      </p:to>
                                    </p:set>
                                    <p:animEffect transition="in" filter="fade">
                                      <p:cBhvr>
                                        <p:cTn id="36" dur="1000"/>
                                        <p:tgtEl>
                                          <p:spTgt spid="4100">
                                            <p:txEl>
                                              <p:pRg st="5" end="5"/>
                                            </p:txEl>
                                          </p:spTgt>
                                        </p:tgtEl>
                                      </p:cBhvr>
                                    </p:animEffect>
                                    <p:anim calcmode="lin" valueType="num">
                                      <p:cBhvr>
                                        <p:cTn id="37" dur="1000" fill="hold"/>
                                        <p:tgtEl>
                                          <p:spTgt spid="4100">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10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357188" y="152401"/>
            <a:ext cx="11477624" cy="1347787"/>
          </a:xfrm>
        </p:spPr>
        <p:txBody>
          <a:bodyPr>
            <a:normAutofit/>
          </a:bodyPr>
          <a:lstStyle/>
          <a:p>
            <a:r>
              <a:rPr lang="en-US" altLang="en-US" sz="4000" b="1" dirty="0">
                <a:solidFill>
                  <a:schemeClr val="bg1"/>
                </a:solidFill>
              </a:rPr>
              <a:t>The Lamb &amp; the Scroll </a:t>
            </a:r>
            <a:r>
              <a:rPr lang="en-US" altLang="en-US" sz="3200" dirty="0">
                <a:solidFill>
                  <a:schemeClr val="bg1"/>
                </a:solidFill>
              </a:rPr>
              <a:t>(Revelation 5:1-14)</a:t>
            </a:r>
            <a:endParaRPr lang="en-US" altLang="en-US" sz="3100" i="1" dirty="0">
              <a:solidFill>
                <a:schemeClr val="bg1"/>
              </a:solidFill>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28600" y="1385888"/>
            <a:ext cx="6472237" cy="5472112"/>
          </a:xfrm>
        </p:spPr>
        <p:txBody>
          <a:bodyPr anchor="t">
            <a:noAutofit/>
          </a:bodyPr>
          <a:lstStyle/>
          <a:p>
            <a:pPr marL="0" indent="0">
              <a:spcBef>
                <a:spcPts val="100"/>
              </a:spcBef>
              <a:buNone/>
            </a:pPr>
            <a:r>
              <a:rPr lang="en-US" altLang="en-US" sz="3200" b="1" dirty="0">
                <a:solidFill>
                  <a:schemeClr val="bg1"/>
                </a:solidFill>
                <a:latin typeface="Calibri" panose="020F0502020204030204" pitchFamily="34" charset="0"/>
                <a:cs typeface="Calibri" panose="020F0502020204030204" pitchFamily="34" charset="0"/>
              </a:rPr>
              <a:t>John looks and sees a Lamb in the middle of the throne scene (5:6).</a:t>
            </a:r>
          </a:p>
          <a:p>
            <a:pPr marL="342900" marR="0" lvl="2"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altLang="en-US" sz="3000" b="1" i="1"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Calibri" panose="020F0502020204030204" pitchFamily="34" charset="0"/>
              </a:rPr>
              <a:t>The Lamb looked as if it had been slain (13:8).</a:t>
            </a:r>
          </a:p>
          <a:p>
            <a:pPr marL="342900" marR="0" lvl="2"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altLang="en-US" sz="3000" b="1" i="1"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Calibri" panose="020F0502020204030204" pitchFamily="34" charset="0"/>
              </a:rPr>
              <a:t>He had seven horns and seven eyes. </a:t>
            </a:r>
          </a:p>
          <a:p>
            <a:pPr marL="571500" lvl="3" indent="-285750">
              <a:spcBef>
                <a:spcPts val="100"/>
              </a:spcBef>
              <a:defRPr/>
            </a:pPr>
            <a:r>
              <a:rPr lang="en-US" altLang="en-US" sz="3000" b="1" dirty="0">
                <a:solidFill>
                  <a:srgbClr val="FFFF00"/>
                </a:solidFill>
                <a:latin typeface="Calibri" panose="020F0502020204030204" pitchFamily="34" charset="0"/>
                <a:cs typeface="Calibri" panose="020F0502020204030204" pitchFamily="34" charset="0"/>
              </a:rPr>
              <a:t>The horns represent the power of Jesus (1 Sam 2:10; Matt. 28:18).</a:t>
            </a:r>
          </a:p>
          <a:p>
            <a:pPr marL="571500" lvl="3" indent="-285750">
              <a:spcBef>
                <a:spcPts val="100"/>
              </a:spcBef>
              <a:defRPr/>
            </a:pPr>
            <a:r>
              <a:rPr lang="en-US" altLang="en-US" sz="3000" b="1" dirty="0">
                <a:solidFill>
                  <a:srgbClr val="FFFF00"/>
                </a:solidFill>
                <a:latin typeface="Calibri" panose="020F0502020204030204" pitchFamily="34" charset="0"/>
                <a:cs typeface="Calibri" panose="020F0502020204030204" pitchFamily="34" charset="0"/>
              </a:rPr>
              <a:t>The eyes represent the omniscience of the Spirit of God (Ps. 139:7).</a:t>
            </a:r>
          </a:p>
          <a:p>
            <a:pPr marL="571500" indent="-457200">
              <a:spcBef>
                <a:spcPts val="300"/>
              </a:spcBef>
            </a:pPr>
            <a:endParaRPr lang="en-US" altLang="en-US" sz="3000" b="1" i="1" dirty="0">
              <a:solidFill>
                <a:schemeClr val="accent4">
                  <a:lumMod val="60000"/>
                  <a:lumOff val="40000"/>
                </a:schemeClr>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5D33C8E-A610-55B7-1BFB-BFAB7E362F46}"/>
              </a:ext>
            </a:extLst>
          </p:cNvPr>
          <p:cNvPicPr>
            <a:picLocks noChangeAspect="1"/>
          </p:cNvPicPr>
          <p:nvPr/>
        </p:nvPicPr>
        <p:blipFill>
          <a:blip r:embed="rId3"/>
          <a:stretch>
            <a:fillRect/>
          </a:stretch>
        </p:blipFill>
        <p:spPr>
          <a:xfrm>
            <a:off x="6858547" y="1500188"/>
            <a:ext cx="4976265" cy="372427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27464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xEl>
                                              <p:pRg st="2" end="2"/>
                                            </p:txEl>
                                          </p:spTgt>
                                        </p:tgtEl>
                                        <p:attrNameLst>
                                          <p:attrName>style.visibility</p:attrName>
                                        </p:attrNameLst>
                                      </p:cBhvr>
                                      <p:to>
                                        <p:strVal val="visible"/>
                                      </p:to>
                                    </p:set>
                                    <p:animEffect transition="in" filter="fade">
                                      <p:cBhvr>
                                        <p:cTn id="7" dur="1000"/>
                                        <p:tgtEl>
                                          <p:spTgt spid="4100">
                                            <p:txEl>
                                              <p:pRg st="2" end="2"/>
                                            </p:txEl>
                                          </p:spTgt>
                                        </p:tgtEl>
                                      </p:cBhvr>
                                    </p:animEffect>
                                    <p:anim calcmode="lin" valueType="num">
                                      <p:cBhvr>
                                        <p:cTn id="8"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0">
                                            <p:txEl>
                                              <p:pRg st="3" end="3"/>
                                            </p:txEl>
                                          </p:spTgt>
                                        </p:tgtEl>
                                        <p:attrNameLst>
                                          <p:attrName>style.visibility</p:attrName>
                                        </p:attrNameLst>
                                      </p:cBhvr>
                                      <p:to>
                                        <p:strVal val="visible"/>
                                      </p:to>
                                    </p:set>
                                    <p:animEffect transition="in" filter="fade">
                                      <p:cBhvr>
                                        <p:cTn id="12" dur="1000"/>
                                        <p:tgtEl>
                                          <p:spTgt spid="4100">
                                            <p:txEl>
                                              <p:pRg st="3" end="3"/>
                                            </p:txEl>
                                          </p:spTgt>
                                        </p:tgtEl>
                                      </p:cBhvr>
                                    </p:animEffect>
                                    <p:anim calcmode="lin" valueType="num">
                                      <p:cBhvr>
                                        <p:cTn id="13"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4100">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xEl>
                                              <p:pRg st="4" end="4"/>
                                            </p:txEl>
                                          </p:spTgt>
                                        </p:tgtEl>
                                        <p:attrNameLst>
                                          <p:attrName>style.visibility</p:attrName>
                                        </p:attrNameLst>
                                      </p:cBhvr>
                                      <p:to>
                                        <p:strVal val="visible"/>
                                      </p:to>
                                    </p:set>
                                    <p:animEffect transition="in" filter="fade">
                                      <p:cBhvr>
                                        <p:cTn id="17" dur="1000"/>
                                        <p:tgtEl>
                                          <p:spTgt spid="4100">
                                            <p:txEl>
                                              <p:pRg st="4" end="4"/>
                                            </p:txEl>
                                          </p:spTgt>
                                        </p:tgtEl>
                                      </p:cBhvr>
                                    </p:animEffect>
                                    <p:anim calcmode="lin" valueType="num">
                                      <p:cBhvr>
                                        <p:cTn id="18"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410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nstantia-Franklin Gothic Book">
      <a:maj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25874</TotalTime>
  <Words>3413</Words>
  <Application>Microsoft Office PowerPoint</Application>
  <PresentationFormat>Widescreen</PresentationFormat>
  <Paragraphs>208</Paragraphs>
  <Slides>30</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Arial Narrow</vt:lpstr>
      <vt:lpstr>Calibri</vt:lpstr>
      <vt:lpstr>Constantia</vt:lpstr>
      <vt:lpstr>Franklin Gothic Book</vt:lpstr>
      <vt:lpstr>Times New Roman</vt:lpstr>
      <vt:lpstr>Office Theme</vt:lpstr>
      <vt:lpstr>Studies in the Epistles</vt:lpstr>
      <vt:lpstr>The Throne Scene (Revelation 4:1-11)</vt:lpstr>
      <vt:lpstr>The Throne Scene (Revelation 4:1-11)</vt:lpstr>
      <vt:lpstr>The Four Living Creatures (Ezekiel 1 AND Revelation 4)</vt:lpstr>
      <vt:lpstr>The Significance of the Four Living Creatures</vt:lpstr>
      <vt:lpstr>The Significance of the Twenty-Four Elders</vt:lpstr>
      <vt:lpstr>The Significance of the Twenty-Four Elders</vt:lpstr>
      <vt:lpstr>The Lamb &amp; the Scroll (Revelation 5:1-14) </vt:lpstr>
      <vt:lpstr>The Lamb &amp; the Scroll (Revelation 5:1-14)</vt:lpstr>
      <vt:lpstr>The Lamb &amp; the Scroll (Revelation 5:1-14) </vt:lpstr>
      <vt:lpstr>The First Six Seals are Opened (Revelation 6:1-17) </vt:lpstr>
      <vt:lpstr>The First Six Seals are Opened (Revelation 6:1-17) </vt:lpstr>
      <vt:lpstr>PowerPoint Presentation</vt:lpstr>
      <vt:lpstr>PowerPoint Presentation</vt:lpstr>
      <vt:lpstr>The First Six Seals are Opened (Revelation 6:1-17) </vt:lpstr>
      <vt:lpstr>PowerPoint Presentation</vt:lpstr>
      <vt:lpstr>The First Six Seals are Opened (Revelation 6:1-17) </vt:lpstr>
      <vt:lpstr>PowerPoint Presentation</vt:lpstr>
      <vt:lpstr>An Interlude: 144,000 Sealed and a Multitude Saved (Revelation 7:1-17) </vt:lpstr>
      <vt:lpstr>PowerPoint Presentation</vt:lpstr>
      <vt:lpstr>An Interlude: 144,000 Sealed and Multitude Saved (Revelation 7:1-17) </vt:lpstr>
      <vt:lpstr>The 7th Seal Open, The 7 Trumpets Introduced (Revelation 8:1-13) </vt:lpstr>
      <vt:lpstr>The 7th Seal Open, The 7 Trumpets are Introduced (Revelation 8:1-13) </vt:lpstr>
      <vt:lpstr>The 7th Seal Open, The 7 Trumpets are Introduced (Revelation 8:1-13) </vt:lpstr>
      <vt:lpstr>The Final 3 Trumpets bring Woes upon the Wicked (Revelation 9:1-21) </vt:lpstr>
      <vt:lpstr>The Final 3 Trumpets bring Woes upon the Wicked (Revelation 9:1-21) </vt:lpstr>
      <vt:lpstr>PowerPoint Presentation</vt:lpstr>
      <vt:lpstr>Roman Empire (circa 125 AD)</vt:lpstr>
      <vt:lpstr>The Final 3 Trumpets bring Woes upon the Wicked (Revelation 9:1-21) </vt:lpstr>
      <vt:lpstr>Important Lessons: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Studies in the Epistles</dc:title>
  <dc:creator>Steve</dc:creator>
  <cp:lastModifiedBy>Steve</cp:lastModifiedBy>
  <cp:revision>644</cp:revision>
  <cp:lastPrinted>2022-07-15T15:28:46Z</cp:lastPrinted>
  <dcterms:created xsi:type="dcterms:W3CDTF">2021-08-25T18:02:30Z</dcterms:created>
  <dcterms:modified xsi:type="dcterms:W3CDTF">2022-07-15T15:38:58Z</dcterms:modified>
</cp:coreProperties>
</file>