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9" r:id="rId2"/>
    <p:sldId id="629" r:id="rId3"/>
    <p:sldId id="630" r:id="rId4"/>
    <p:sldId id="631" r:id="rId5"/>
    <p:sldId id="632" r:id="rId6"/>
    <p:sldId id="634" r:id="rId7"/>
    <p:sldId id="379" r:id="rId8"/>
    <p:sldId id="383" r:id="rId9"/>
    <p:sldId id="635" r:id="rId10"/>
    <p:sldId id="266" r:id="rId11"/>
    <p:sldId id="636" r:id="rId12"/>
    <p:sldId id="637" r:id="rId13"/>
    <p:sldId id="638" r:id="rId14"/>
    <p:sldId id="639" r:id="rId15"/>
    <p:sldId id="640" r:id="rId16"/>
    <p:sldId id="641" r:id="rId17"/>
    <p:sldId id="642" r:id="rId18"/>
    <p:sldId id="643" r:id="rId19"/>
    <p:sldId id="644" r:id="rId20"/>
    <p:sldId id="645" r:id="rId21"/>
    <p:sldId id="646" r:id="rId22"/>
    <p:sldId id="647" r:id="rId23"/>
    <p:sldId id="648" r:id="rId24"/>
    <p:sldId id="649" r:id="rId25"/>
    <p:sldId id="650" r:id="rId26"/>
    <p:sldId id="651" r:id="rId27"/>
  </p:sldIdLst>
  <p:sldSz cx="12192000" cy="6858000"/>
  <p:notesSz cx="6954838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172949"/>
    <a:srgbClr val="33CC33"/>
    <a:srgbClr val="FBE1B7"/>
    <a:srgbClr val="DDC4AD"/>
    <a:srgbClr val="111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630" autoAdjust="0"/>
  </p:normalViewPr>
  <p:slideViewPr>
    <p:cSldViewPr snapToGrid="0">
      <p:cViewPr varScale="1">
        <p:scale>
          <a:sx n="45" d="100"/>
          <a:sy n="45" d="100"/>
        </p:scale>
        <p:origin x="14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3763" cy="463567"/>
          </a:xfrm>
          <a:prstGeom prst="rect">
            <a:avLst/>
          </a:prstGeom>
        </p:spPr>
        <p:txBody>
          <a:bodyPr vert="horz" lIns="92524" tIns="46263" rIns="92524" bIns="4626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1"/>
            <a:ext cx="3013763" cy="463567"/>
          </a:xfrm>
          <a:prstGeom prst="rect">
            <a:avLst/>
          </a:prstGeom>
        </p:spPr>
        <p:txBody>
          <a:bodyPr vert="horz" lIns="92524" tIns="46263" rIns="92524" bIns="46263" rtlCol="0"/>
          <a:lstStyle>
            <a:lvl1pPr algn="r">
              <a:defRPr sz="1200"/>
            </a:lvl1pPr>
          </a:lstStyle>
          <a:p>
            <a:fld id="{367FB0F6-433A-48E5-AE45-4C4D2D315BB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5138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24" tIns="46263" rIns="92524" bIns="4626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6389"/>
            <a:ext cx="5563870" cy="3637955"/>
          </a:xfrm>
          <a:prstGeom prst="rect">
            <a:avLst/>
          </a:prstGeom>
        </p:spPr>
        <p:txBody>
          <a:bodyPr vert="horz" lIns="92524" tIns="46263" rIns="92524" bIns="4626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5685"/>
            <a:ext cx="3013763" cy="463566"/>
          </a:xfrm>
          <a:prstGeom prst="rect">
            <a:avLst/>
          </a:prstGeom>
        </p:spPr>
        <p:txBody>
          <a:bodyPr vert="horz" lIns="92524" tIns="46263" rIns="92524" bIns="4626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775685"/>
            <a:ext cx="3013763" cy="463566"/>
          </a:xfrm>
          <a:prstGeom prst="rect">
            <a:avLst/>
          </a:prstGeom>
        </p:spPr>
        <p:txBody>
          <a:bodyPr vert="horz" lIns="92524" tIns="46263" rIns="92524" bIns="46263" rtlCol="0" anchor="b"/>
          <a:lstStyle>
            <a:lvl1pPr algn="r">
              <a:defRPr sz="1200"/>
            </a:lvl1pPr>
          </a:lstStyle>
          <a:p>
            <a:fld id="{E49E7366-6C2C-4371-A58F-3171F7E10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7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7366-6C2C-4371-A58F-3171F7E109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85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7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695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027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956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042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527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152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242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203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68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48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76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E7366-6C2C-4371-A58F-3171F7E10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60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4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34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66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802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E7366-6C2C-4371-A58F-3171F7E10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784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07F44-81C3-4D51-89F0-DF5B3A1D4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2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C9C55-2726-49F0-9190-2BB9C0258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295C7-C99A-46DC-A930-1EEDC2C99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A5808-1CF4-4C33-A9E0-06F1CC04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B50FF-FD82-4326-83B0-844DF2E9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41BC8-1094-48D0-A903-6AF20542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8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B9C6-6A02-429E-B58B-6D964AD24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623EE-F956-4D0F-8867-105C65615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054B8-2A4D-4375-8D3A-BD46BA27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17280-C2F4-4947-A8F3-4E9B7989F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441FD-C37E-4236-86F5-15DCD81A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C064EF-C2D8-49F0-98CE-5F6294838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22134-BA8F-4667-BBCD-9A4BC2C26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35C30-6135-41D7-9C5E-79F09D52B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C4570-16EA-484C-A146-A7616EAD6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C1BE1-CF7E-431F-8B05-C2200764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3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76293-4BD8-4066-AA92-F3825A70D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7A83A-5CCF-4979-8DBD-5DE4C3CD7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16B57-3232-4D2D-91A9-DB7186601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C84E4-5B1A-4CF2-A7D7-56D1B302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C5F8-A3AF-4D87-874C-27857F54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6BE0-EC6C-431A-9E16-E6E7DD61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7CA22-6F72-482D-9347-6AD08AFC6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41D21-6AF3-47DE-9EE5-0BC39F05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8BE4B-0D92-47DF-BEF8-F762BB73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CC83-4928-4174-9F2A-7E69D00B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3A69E-942A-49FB-9D32-E160FA2EE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3E2F6-50F4-4530-AFDF-683E9E284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2BBA7-D54B-4ECA-840E-8511E7245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9D035-8B60-4795-AF55-2C0463BE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F57FE-FD39-4877-A24A-14C39A9A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B01A4-464E-4A46-BD4B-40A6A4685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03F87-30D1-4F66-88EF-8A7152DF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A2C7A-8F85-44DB-A07A-A19A03276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2A6D6-C7E8-4ACB-988D-9159B6981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1343D-BF19-4986-BE6B-E1DB47763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B6D917-2544-4E2A-BA02-4BCEBE0A1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7ED56C-2C34-46EE-8101-DF0EBAAE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285862-49A5-403B-AA30-B05505C9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F1AE2E-4CFF-427A-AB81-24D1485C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C0ED8-6264-4A24-8C61-5B6B6196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9D2D4E-3C5A-43CD-811E-D59DF245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5CD935-94FF-49ED-A9B6-4EC17A6B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FE076-99E7-4341-962A-15A800696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7C72D8-A036-4C83-B631-97EEF06B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0929A-9491-4AD1-9605-618935BF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36C25-6FA9-4964-A1D0-FE31E6D0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CDBC-6FAA-466F-9183-3089C1CB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1E16D-2BEA-4EB9-8136-DFAF6147C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808F5-22EA-442A-8F2A-33F879E1C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02A3F-055C-4B6C-B7E3-0A2C686A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13A70-62C6-45EF-93F8-C73BE23C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ADD4E-FC34-4817-9514-5D78F648C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76E5A-318C-4194-974B-B3E587CB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776E9-3860-408F-9E5C-72D021D87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4D981-AA07-4E41-89E2-1244295C3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65C88-C13F-4B8B-A23E-A80E7393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F8A2E-225C-45E5-BD16-844FD014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A62E3-49C4-4F6B-96E5-BA41054C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4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121C7-1F5C-41BC-AF26-57E650CF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72A7A-C186-41F0-B215-1B185297E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CB2D5-69EA-466C-B4B6-8CA03D6000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5B714-DC44-4532-8319-8C898E6EFB9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8E038-4E50-4899-AC81-40FF5A24A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257FC-920D-41DD-891C-BE37CD0C3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6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D24AF8-7439-4E5B-9A3F-E3C75B873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" y="0"/>
            <a:ext cx="12198385" cy="6867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A2FCD-B1D0-4E0C-B97E-F6BC9DD481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</a:rPr>
              <a:t>Studies in the Epistles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2BDA6-7398-4DF3-A604-CA312CCD5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4321" y="3602038"/>
            <a:ext cx="9633679" cy="1655762"/>
          </a:xfrm>
        </p:spPr>
        <p:txBody>
          <a:bodyPr>
            <a:normAutofit/>
          </a:bodyPr>
          <a:lstStyle/>
          <a:p>
            <a:r>
              <a:rPr lang="en-US" sz="4000" cap="small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</a:rPr>
              <a:t>Foundations  </a:t>
            </a:r>
            <a:r>
              <a:rPr lang="en-US" sz="4000" cap="small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  </a:t>
            </a:r>
            <a:r>
              <a:rPr lang="en-US" sz="4000" cap="small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</a:rPr>
              <a:t>Quarter 17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</a:rPr>
              <a:t>Lesson 20: Revelation 10-13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18997-D70C-4347-A358-C2ACF8D32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892" y="5344405"/>
            <a:ext cx="2564951" cy="135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BC5F6-819B-451E-9C4B-ACA90164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66" y="196771"/>
            <a:ext cx="10716811" cy="85652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Important Lessons: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39013-B2EC-4009-9549-EC88E9276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66" y="1053297"/>
            <a:ext cx="11434684" cy="5804703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throne room of God </a:t>
            </a:r>
            <a:r>
              <a:rPr lang="en-US" sz="3200" b="1" dirty="0">
                <a:solidFill>
                  <a:schemeClr val="bg1"/>
                </a:solidFill>
              </a:rPr>
              <a:t>is majestic, glorious, and awe-inspiring.  God reigns in Majesty!!!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The One who sits on the throne, and the Lamb, are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worthy of all worship, praise, glory, honor, and dominion.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The gospel brings hardship, persecution, and even death to those who believe and obey it, but God will give them justice in the end.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The Lord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protects His people </a:t>
            </a:r>
            <a:r>
              <a:rPr lang="en-US" sz="3200" b="1" dirty="0">
                <a:solidFill>
                  <a:schemeClr val="bg1"/>
                </a:solidFill>
              </a:rPr>
              <a:t>from punishments intended for their persecutors, and He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cleanses His people </a:t>
            </a:r>
            <a:r>
              <a:rPr lang="en-US" sz="3200" b="1" dirty="0">
                <a:solidFill>
                  <a:schemeClr val="bg1"/>
                </a:solidFill>
              </a:rPr>
              <a:t>that they might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live eternally in His presence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God brings evil times upon evil men to encourage them to repent before it is too late.</a:t>
            </a:r>
            <a:endParaRPr lang="en-US" sz="3000" b="1" i="1" dirty="0"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7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615739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Second Interlude: A Mighty Angel and a Little Book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600" dirty="0">
                <a:solidFill>
                  <a:schemeClr val="bg1"/>
                </a:solidFill>
              </a:rPr>
              <a:t>Revelation 10:1-11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8638" y="1252539"/>
            <a:ext cx="11172825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Revelation 10:1 – 11:14 presents a second interlude prior to the sounding of the 7th trumpet in Revelation 11:15.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interlude gives assurance… 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God has even more planned to vindicate His saints.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He does not reveal to men everything that He is doing or will do.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that He will not allow His testimony to be stamped out by the forces of evil. </a:t>
            </a:r>
          </a:p>
          <a:p>
            <a:pPr marL="0" indent="0">
              <a:spcBef>
                <a:spcPts val="100"/>
              </a:spcBef>
              <a:buNone/>
            </a:pPr>
            <a:endParaRPr lang="en-US" altLang="en-US" sz="3000" b="1" i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1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615739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Second Interlude: A Mighty Angel and a Little Book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Revelation 10:1-11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361" y="1176340"/>
            <a:ext cx="8468577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Mighty Angel (10:1-3).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sees another mighty angel (cf. 5:2)</a:t>
            </a:r>
          </a:p>
          <a:p>
            <a:pPr marL="514350" lvl="1" indent="-285750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angel is clothed in a cloud, has a rainbow on his head, a face like the sun, and feet like pillars of fire.</a:t>
            </a:r>
          </a:p>
          <a:p>
            <a:pPr marL="514350" lvl="1" indent="-285750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little book is open in his right hand.</a:t>
            </a:r>
          </a:p>
          <a:p>
            <a:pPr marL="514350" lvl="1" indent="-285750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has one foot on the sea and one on the land.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he cries out with a loud voice, 7 thunders utter their voices.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SYMBOLIC MEANING </a:t>
            </a:r>
          </a:p>
          <a:p>
            <a:pPr marL="514350" lvl="1" indent="-285750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angel’s appearance reflects the Divine power and majesty of that which he is announcing.</a:t>
            </a:r>
          </a:p>
          <a:p>
            <a:pPr marL="514350" lvl="1" indent="-285750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placement of his feet suggests that his announcement will affect both earth and sea (i.e., man’s dwelling place and societal interactions).</a:t>
            </a:r>
          </a:p>
          <a:p>
            <a:pPr lvl="1">
              <a:spcBef>
                <a:spcPts val="100"/>
              </a:spcBef>
            </a:pPr>
            <a:endParaRPr lang="en-US" altLang="en-US" sz="2800" b="1" i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100"/>
              </a:spcBef>
              <a:buNone/>
            </a:pPr>
            <a:endParaRPr lang="en-US" altLang="en-US" sz="3000" b="1" i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5A6CB-56BF-37AB-35AF-AF69C6E81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70" y="1019174"/>
            <a:ext cx="3654537" cy="545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2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615739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Second Interlude: A Mighty Angel and a Little Book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Revelation 10:1-11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361" y="1204916"/>
            <a:ext cx="8468577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Thunders &amp; John eats the Book (10:4-11).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is told not to write what the seven thunders uttered (10:4).</a:t>
            </a:r>
          </a:p>
          <a:p>
            <a:pPr marL="514350" lvl="1" indent="-285750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Lord has plans that He does not reveal to man.</a:t>
            </a:r>
            <a:endParaRPr lang="en-US" altLang="en-US" sz="3000" b="1" i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angel swears that the mystery of God would be finished in the days of the sounding of the 7th trumpet (10:5-7, cf. Matthew 5:34-35).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eats the book in the angel’s hand (10:8-11).</a:t>
            </a:r>
          </a:p>
          <a:p>
            <a:pPr marL="514350" lvl="1" indent="-285750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angel tells John to eat the book; it would be sweet in his mouth but bitter in his stomach (10:9-10; cf. Ps. 119:103; Ezek. 2:8-10; 3:1-3).</a:t>
            </a:r>
          </a:p>
          <a:p>
            <a:pPr marL="514350" lvl="1" indent="-285750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 then told that he must “prophesy again, about many peoples, nations, tongues and kings” (10:11).</a:t>
            </a:r>
          </a:p>
          <a:p>
            <a:pPr marL="0" indent="0">
              <a:spcBef>
                <a:spcPts val="100"/>
              </a:spcBef>
              <a:buNone/>
            </a:pPr>
            <a:endParaRPr lang="en-US" altLang="en-US" sz="3000" b="1" i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5A6CB-56BF-37AB-35AF-AF69C6E81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70" y="1019174"/>
            <a:ext cx="3654537" cy="545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zekEatsScroll">
            <a:extLst>
              <a:ext uri="{FF2B5EF4-FFF2-40B4-BE49-F238E27FC236}">
                <a16:creationId xmlns:a16="http://schemas.microsoft.com/office/drawing/2014/main" id="{C2959436-246B-3D28-0910-C01E4EED1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32" y="1101068"/>
            <a:ext cx="3427469" cy="5518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1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963401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Second Interlude: The Measured Temple &amp; 2 Witnesses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Revelation 11:1-14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361" y="1204916"/>
            <a:ext cx="12016639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measures the temple, the altar, and the worshipers (11:1-2).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relationship with God has precise dimensions (Ezek. 40-43; 43:10-11).</a:t>
            </a:r>
          </a:p>
          <a:p>
            <a:pPr marL="514350" lvl="1" indent="-285750">
              <a:spcBef>
                <a:spcPts val="100"/>
              </a:spcBef>
            </a:pP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temple may represent the church (Eph. 2:21-22).</a:t>
            </a:r>
          </a:p>
          <a:p>
            <a:pPr marL="514350" lvl="1" indent="-285750">
              <a:spcBef>
                <a:spcPts val="100"/>
              </a:spcBef>
            </a:pP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altar may represent the worship/prayers of the saints (Rev. 6:9-11).</a:t>
            </a:r>
          </a:p>
          <a:p>
            <a:pPr marL="514350" lvl="1" indent="-285750">
              <a:spcBef>
                <a:spcPts val="100"/>
              </a:spcBef>
            </a:pP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Worshipers are the saints (1 Peter 2:5).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outer court remains unmeasured; it is given to the Gentiles who will trample the holy city 42 months.</a:t>
            </a:r>
          </a:p>
          <a:p>
            <a:pPr marL="0" indent="0">
              <a:spcBef>
                <a:spcPts val="100"/>
              </a:spcBef>
              <a:buNone/>
            </a:pPr>
            <a:endParaRPr lang="en-US" altLang="en-US" sz="3000" b="1" i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3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963401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>
                <a:solidFill>
                  <a:schemeClr val="bg1"/>
                </a:solidFill>
              </a:rPr>
              <a:t>Second Interlude: The Measured Temple &amp; 2 Witnesses</a:t>
            </a:r>
            <a:br>
              <a:rPr lang="en-US" altLang="en-US" sz="4000" b="1">
                <a:solidFill>
                  <a:schemeClr val="bg1"/>
                </a:solidFill>
              </a:rPr>
            </a:br>
            <a:r>
              <a:rPr lang="en-US" altLang="en-US" sz="3200">
                <a:solidFill>
                  <a:schemeClr val="bg1"/>
                </a:solidFill>
              </a:rPr>
              <a:t>Revelation 11:1-14</a:t>
            </a:r>
            <a:br>
              <a:rPr lang="en-US" altLang="en-US" sz="4000" b="1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0063" y="1204916"/>
            <a:ext cx="11129961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Two Witnesses (11:3-14).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is given to God’s two witnesses to prophesy 1,260 days clothed in sackcloth (11:3).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time is equal to 42 months, 3½ years or times, time and a half time.  </a:t>
            </a:r>
            <a:r>
              <a:rPr lang="en-US" altLang="en-US" sz="3000" b="1" i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 IS ½  OF SEVEN.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are two olive trees (11:4; Zechariah 4).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have Divine power and protection (11:5-6).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they finish testifying, they are killed by the beast (11:7).</a:t>
            </a:r>
          </a:p>
          <a:p>
            <a:pPr marL="571500" lvl="1" indent="-285750">
              <a:spcBef>
                <a:spcPts val="100"/>
              </a:spcBef>
            </a:pP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of the earth will rejoice over the death of the witnesses for 3 ½ days (11:8-10).</a:t>
            </a:r>
          </a:p>
          <a:p>
            <a:pPr marL="571500" lvl="1" indent="-285750">
              <a:spcBef>
                <a:spcPts val="100"/>
              </a:spcBef>
            </a:pP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3 ½ days, the two witnesses come back to life and ascend up to heaven (11:11-13).</a:t>
            </a:r>
          </a:p>
          <a:p>
            <a:pPr marL="0" indent="0">
              <a:spcBef>
                <a:spcPts val="100"/>
              </a:spcBef>
              <a:buNone/>
            </a:pPr>
            <a:endParaRPr lang="en-US" altLang="en-US" sz="3000" b="1" i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6A26A-51E2-D1C9-C06A-3B0746CAF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525" y="618681"/>
            <a:ext cx="2934843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The Two Witnesses Prophesy 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98134F-97E6-B844-D299-5CBA7123F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83" y="686121"/>
            <a:ext cx="7580757" cy="53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4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67715-9559-1D86-B613-5C033F12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567" y="804418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The Two Witnesses Ascend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09057-6FA4-733D-87B9-634733898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6687" b="3212"/>
          <a:stretch/>
        </p:blipFill>
        <p:spPr>
          <a:xfrm>
            <a:off x="646561" y="614363"/>
            <a:ext cx="7840214" cy="54721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728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963401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The Seventh Trumpet (3</a:t>
            </a:r>
            <a:r>
              <a:rPr lang="en-US" altLang="en-US" sz="4000" b="1" baseline="30000" dirty="0">
                <a:solidFill>
                  <a:schemeClr val="bg1"/>
                </a:solidFill>
              </a:rPr>
              <a:t>rd</a:t>
            </a:r>
            <a:r>
              <a:rPr lang="en-US" altLang="en-US" sz="4000" b="1" dirty="0">
                <a:solidFill>
                  <a:schemeClr val="bg1"/>
                </a:solidFill>
              </a:rPr>
              <a:t> Woe)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Revelation 11:15-19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0063" y="1204916"/>
            <a:ext cx="11129961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Seventh Trumpet Sounds (11:15-19).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sounding of the seventh trumpet, we see that Christ has gained ultimate victory.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has taken His power and reigned (11:17).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wrath has come, and final judgment is impending (11:18).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powerful conclusion, we see the temple opened in heaven and the ark of the covenant in the temple (11:19).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symbolizes the place where man dwells with God eternally in a covenant relationship.</a:t>
            </a:r>
          </a:p>
          <a:p>
            <a:pPr>
              <a:spcBef>
                <a:spcPts val="100"/>
              </a:spcBef>
            </a:pPr>
            <a:r>
              <a: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Analysis:</a:t>
            </a:r>
            <a:r>
              <a:rPr lang="en-US" altLang="en-US" sz="3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seventh trumpet reveals ultimate victory, but not in detail.  Revelation 12-20 will retell this story of triumph from a heavenly perspective using different symbols and greater detail at the end.</a:t>
            </a:r>
          </a:p>
        </p:txBody>
      </p:sp>
    </p:spTree>
    <p:extLst>
      <p:ext uri="{BB962C8B-B14F-4D97-AF65-F5344CB8AC3E}">
        <p14:creationId xmlns:p14="http://schemas.microsoft.com/office/powerpoint/2010/main" val="40399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40064-B569-D930-6F25-DB8279363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3777" y="0"/>
            <a:ext cx="5272086" cy="7157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963401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ACT TWO: The Woman and the Dragon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Revelation 12:1-6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8613" y="1204916"/>
            <a:ext cx="7686675" cy="5605461"/>
          </a:xfrm>
        </p:spPr>
        <p:txBody>
          <a:bodyPr anchor="t">
            <a:noAutofit/>
          </a:bodyPr>
          <a:lstStyle/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Woman (12:1-2).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sees a “sign” in heaven (12:1, 3)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woman clothed in the sun, the moon under her feet, and wearing a garland of 12 stars.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about to give birth (12:2)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child will be the Christ (12:5; 19:15)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Dragon  (12:3-6)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dragon is fiery red; he has 7 heads, 10 horns and 7 crowns on its heads.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his tail he threw 1/3 of the stars to earth.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stands ready to devour the woman’s child, but the child is caught up to God,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woman flees to the wilderness to be nourished 1,260 days.</a:t>
            </a:r>
          </a:p>
        </p:txBody>
      </p:sp>
    </p:spTree>
    <p:extLst>
      <p:ext uri="{BB962C8B-B14F-4D97-AF65-F5344CB8AC3E}">
        <p14:creationId xmlns:p14="http://schemas.microsoft.com/office/powerpoint/2010/main" val="209412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615739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The 7</a:t>
            </a:r>
            <a:r>
              <a:rPr lang="en-US" altLang="en-US" sz="4000" b="1" baseline="30000" dirty="0">
                <a:solidFill>
                  <a:schemeClr val="bg1"/>
                </a:solidFill>
              </a:rPr>
              <a:t>th</a:t>
            </a:r>
            <a:r>
              <a:rPr lang="en-US" altLang="en-US" sz="4000" b="1" dirty="0">
                <a:solidFill>
                  <a:schemeClr val="bg1"/>
                </a:solidFill>
              </a:rPr>
              <a:t> Seal Opened – Seven Trumpets Introduced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(Revelation 8:1-13)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598" y="1252539"/>
            <a:ext cx="11963401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Seventh Seal introduces the Seven Trumpets (8:1-5)</a:t>
            </a:r>
          </a:p>
          <a:p>
            <a:pPr marL="3429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300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opening of the seventh seal produces a dramatic silence (8:1; Zeph. 1:7; Zech. 2:13)</a:t>
            </a:r>
          </a:p>
          <a:p>
            <a:pPr marL="3429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300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sees 7 angels given 7 trumpets (8:2; Joel 2)</a:t>
            </a:r>
          </a:p>
          <a:p>
            <a:pPr marL="3429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300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sees an angel offer incense on the golden altar before God’s throne – the incense with the prayers of the saints rise before God (8:3-4)</a:t>
            </a:r>
          </a:p>
          <a:p>
            <a:pPr marL="571500" lvl="1" indent="-285750">
              <a:spcBef>
                <a:spcPts val="3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angel takes fire from the altar and throws it to the earth with dramatic results – noises, thunder, lightning, earthquake) (8:5). </a:t>
            </a:r>
          </a:p>
          <a:p>
            <a:pPr marL="571500" lvl="1" indent="-285750">
              <a:spcBef>
                <a:spcPts val="300"/>
              </a:spcBef>
            </a:pPr>
            <a:r>
              <a:rPr lang="en-US" altLang="en-US" sz="32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GOD IS ABOUT TO ANSWER THE PRAYERS OF THE SAINTS WITH TROUBLE ON THE EARTH </a:t>
            </a:r>
            <a:r>
              <a:rPr lang="en-US" alt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(Luke 18:7).</a:t>
            </a:r>
          </a:p>
          <a:p>
            <a:pPr marL="571500" lvl="1" indent="-285750">
              <a:spcBef>
                <a:spcPts val="300"/>
              </a:spcBef>
            </a:pPr>
            <a:endParaRPr lang="en-US" altLang="en-US" sz="2600" b="1" i="1" dirty="0">
              <a:solidFill>
                <a:srgbClr val="FFC000">
                  <a:lumMod val="60000"/>
                  <a:lumOff val="4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2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963401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ACT TWO: War in Heaven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Revelation 12:7-12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599" y="1210866"/>
            <a:ext cx="8043862" cy="5605461"/>
          </a:xfrm>
        </p:spPr>
        <p:txBody>
          <a:bodyPr anchor="t">
            <a:noAutofit/>
          </a:bodyPr>
          <a:lstStyle/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 breaks out in heaven between Michael and his angels and the Devil and his angels. (12:7).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Satan and his forces are cast down to the    earth (12:8-9).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virtue of this victory, salvation, strength,       the Kingdom of God, and the power of          Christ have come (12:10-11).</a:t>
            </a:r>
          </a:p>
          <a:p>
            <a:pPr marL="514350" lvl="1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 victory was empowered by the blood of          the Lamb, the word of His testimony, and the willingness of His followers to give their lives.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Woe is pronounced on the inhabitants of the earth and sea because the devil has come down (12:12).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A6C81-4A8B-CB2F-7174-C8909CF12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4486" y="429815"/>
            <a:ext cx="5084249" cy="6386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1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38126"/>
            <a:ext cx="6229350" cy="16906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ACT TWO: The Dragon &amp; the Woman on Earth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Revelation 12:13-17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599" y="1928813"/>
            <a:ext cx="6229350" cy="5430439"/>
          </a:xfrm>
        </p:spPr>
        <p:txBody>
          <a:bodyPr anchor="t">
            <a:noAutofit/>
          </a:bodyPr>
          <a:lstStyle/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 dragon sees that he is cast down, in “great wrath” he seeks to persecute the woman (12:12-13).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the woman is given help to flee into the wilderness where she is protected time, times and a ½ time [or 3 and ½ , or 1,260 days or 42 months] (12:14, see 12:6; 11:2-3).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F8EEC-3E6C-271C-94B4-9A233228A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3737" r="23753"/>
          <a:stretch/>
        </p:blipFill>
        <p:spPr>
          <a:xfrm>
            <a:off x="6615114" y="273262"/>
            <a:ext cx="5114926" cy="63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72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3700" b="1" dirty="0">
                <a:solidFill>
                  <a:schemeClr val="bg1"/>
                </a:solidFill>
              </a:rPr>
              <a:t>ACT TWO: The Dragon &amp; the Woman on Earth</a:t>
            </a:r>
            <a:br>
              <a:rPr lang="en-US" altLang="en-US" sz="37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Revelation 12:13-17</a:t>
            </a:r>
            <a:endParaRPr lang="en-US" altLang="en-US" sz="37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822611-1824-99A4-8475-800580C62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49" b="2"/>
          <a:stretch/>
        </p:blipFill>
        <p:spPr bwMode="auto">
          <a:xfrm>
            <a:off x="544814" y="2496310"/>
            <a:ext cx="6803914" cy="399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48728" y="2196943"/>
            <a:ext cx="4724210" cy="4595175"/>
          </a:xfrm>
        </p:spPr>
        <p:txBody>
          <a:bodyPr anchor="ctr">
            <a:normAutofit lnSpcReduction="10000"/>
          </a:bodyPr>
          <a:lstStyle/>
          <a:p>
            <a:pPr>
              <a:spcBef>
                <a:spcPts val="100"/>
              </a:spcBef>
            </a:pPr>
            <a:r>
              <a:rPr lang="en-US" alt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The serpent spews water out of his mouth to cause the woman to be carried away in a flood, but the earth swallows up the flood (12:15-16).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Satan’s first attempts to harm the church were thwarted by the world.</a:t>
            </a:r>
          </a:p>
          <a:p>
            <a:pPr>
              <a:spcBef>
                <a:spcPts val="100"/>
              </a:spcBef>
            </a:pPr>
            <a:r>
              <a:rPr lang="en-US" alt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The enraged dragon goes off to make war with the woman’s offspring (12:17).</a:t>
            </a:r>
            <a:endParaRPr lang="en-US" alt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5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963401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Satan’s New Strategy: The Sea Beast &amp; the Land Beast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Revelation 13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5752" y="1252539"/>
            <a:ext cx="3800475" cy="5605461"/>
          </a:xfrm>
        </p:spPr>
        <p:txBody>
          <a:bodyPr anchor="t">
            <a:noAutofit/>
          </a:bodyPr>
          <a:lstStyle/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Unable to destroy the woman on his first attempts, Satan brings up two horrible beasts to accomplish the task.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Sea Beast and the Land Beast represent the Roman Empire and the False Religion that fueled its persecution of the church.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F5DD305-508A-8E72-11DD-3D87B1CF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6" y="868356"/>
            <a:ext cx="7648575" cy="580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0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324" y="0"/>
            <a:ext cx="6474087" cy="1807305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</a:rPr>
              <a:t>Satan’s New Strategy:                                The Sea Beast &amp; the Land Beast</a:t>
            </a:r>
            <a:br>
              <a:rPr lang="en-US" altLang="en-US" sz="3100" b="1" dirty="0">
                <a:solidFill>
                  <a:schemeClr val="bg1"/>
                </a:solidFill>
              </a:rPr>
            </a:br>
            <a:r>
              <a:rPr lang="en-US" altLang="en-US" sz="2800" dirty="0">
                <a:solidFill>
                  <a:schemeClr val="bg1"/>
                </a:solidFill>
              </a:rPr>
              <a:t>Revelation 13</a:t>
            </a:r>
            <a:endParaRPr lang="en-US" altLang="en-US" sz="3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0864" y="1543050"/>
            <a:ext cx="6474086" cy="531495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Sea Beast (Rev. 13:1-10)</a:t>
            </a:r>
          </a:p>
          <a:p>
            <a:pPr>
              <a:spcBef>
                <a:spcPts val="100"/>
              </a:spcBef>
            </a:pPr>
            <a:r>
              <a:rPr lang="en-US" altLang="en-US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arises out of the Sea (society).</a:t>
            </a:r>
          </a:p>
          <a:p>
            <a:pPr>
              <a:spcBef>
                <a:spcPts val="100"/>
              </a:spcBef>
            </a:pPr>
            <a:r>
              <a:rPr lang="en-US" altLang="en-US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has, 10 horns, 7 heads, 10 crowns, and blasphemous names.</a:t>
            </a:r>
          </a:p>
          <a:p>
            <a:pPr>
              <a:spcBef>
                <a:spcPts val="100"/>
              </a:spcBef>
            </a:pPr>
            <a:r>
              <a:rPr lang="en-US" altLang="en-US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parts are like ferocious animals.</a:t>
            </a:r>
          </a:p>
          <a:p>
            <a:pPr>
              <a:spcBef>
                <a:spcPts val="100"/>
              </a:spcBef>
            </a:pPr>
            <a:r>
              <a:rPr lang="en-US" altLang="en-US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power comes from the Dragon.</a:t>
            </a:r>
          </a:p>
          <a:p>
            <a:pPr>
              <a:spcBef>
                <a:spcPts val="100"/>
              </a:spcBef>
            </a:pPr>
            <a:r>
              <a:rPr lang="en-US" altLang="en-US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represents the Roman Empire (Daniel 7).</a:t>
            </a:r>
          </a:p>
          <a:p>
            <a:pPr>
              <a:spcBef>
                <a:spcPts val="100"/>
              </a:spcBef>
            </a:pPr>
            <a:r>
              <a:rPr lang="en-US" altLang="en-US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“All the world” adores the Beast and is    held under his sway.</a:t>
            </a:r>
          </a:p>
          <a:p>
            <a:pPr>
              <a:spcBef>
                <a:spcPts val="100"/>
              </a:spcBef>
            </a:pPr>
            <a:r>
              <a:rPr lang="en-US" altLang="en-US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blasphemous tyranny lasts 42 months (Daniel 7:25, Rev. 11:2).</a:t>
            </a:r>
          </a:p>
          <a:p>
            <a:pPr>
              <a:spcBef>
                <a:spcPts val="100"/>
              </a:spcBef>
            </a:pP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saints patiently trust God; though all the world follow the Beast and he appears invincible, he will be slain.</a:t>
            </a:r>
          </a:p>
          <a:p>
            <a:pPr>
              <a:spcBef>
                <a:spcPts val="100"/>
              </a:spcBef>
            </a:pPr>
            <a:endParaRPr lang="en-US" altLang="en-US" sz="17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00"/>
              </a:spcBef>
            </a:pPr>
            <a:endParaRPr lang="en-US" altLang="en-US" sz="17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2D18F-5B70-23F8-EA66-6FD9514E8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52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44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324" y="0"/>
            <a:ext cx="11660451" cy="1807305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</a:rPr>
              <a:t>Satan’s New Strategy: The Sea Beast &amp; the Land Beast</a:t>
            </a:r>
            <a:br>
              <a:rPr lang="en-US" altLang="en-US" sz="32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Revelation 13</a:t>
            </a:r>
            <a:endParaRPr lang="en-US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0863" y="1543050"/>
            <a:ext cx="11377749" cy="5314950"/>
          </a:xfrm>
        </p:spPr>
        <p:txBody>
          <a:bodyPr>
            <a:norm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Land Beast or “False Prophet” (Rev. 13:11-18)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Land Beast comes out of the earth. He has two horns like a Lamb but speaks like a Dragon (13:11).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causes those on the earth to worship the Sea Beast (13:12-15).</a:t>
            </a:r>
          </a:p>
          <a:p>
            <a:pPr lvl="1">
              <a:spcBef>
                <a:spcPts val="100"/>
              </a:spcBef>
            </a:pPr>
            <a:r>
              <a:rPr lang="en-US" altLang="en-US" sz="28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 later called the “False Prophet” (16:13; 19:20; 20:10)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compels all to receive a mark on their hand or forehead in order to buy or sell (13:16-17).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of the Beast is 666 (imperfect deity).</a:t>
            </a:r>
          </a:p>
          <a:p>
            <a:pPr>
              <a:spcBef>
                <a:spcPts val="100"/>
              </a:spcBef>
            </a:pPr>
            <a:endParaRPr lang="en-US" altLang="en-US" sz="17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2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BC5F6-819B-451E-9C4B-ACA90164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66" y="196771"/>
            <a:ext cx="10716811" cy="85652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Important Lessons: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39013-B2EC-4009-9549-EC88E9276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66" y="1053297"/>
            <a:ext cx="11434684" cy="580470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God does not reveal to man all of his plans or power.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God determines the dimensions of our relationship with Him.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God will ensure that His word is established on the earth.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Satan seeks to destroy God’s people and God’s plans, but the forces of heaven are too powerful for him.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Satan empowers great forces of this world to harm God’s people.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We can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overcome</a:t>
            </a:r>
            <a:r>
              <a:rPr lang="en-US" sz="3200" b="1" dirty="0">
                <a:solidFill>
                  <a:schemeClr val="bg1"/>
                </a:solidFill>
              </a:rPr>
              <a:t> through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God’s word</a:t>
            </a:r>
            <a:r>
              <a:rPr lang="en-US" sz="3200" b="1" dirty="0">
                <a:solidFill>
                  <a:schemeClr val="bg1"/>
                </a:solidFill>
              </a:rPr>
              <a:t>, the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blood of the Lamb</a:t>
            </a:r>
            <a:r>
              <a:rPr lang="en-US" sz="3200" b="1" dirty="0">
                <a:solidFill>
                  <a:schemeClr val="bg1"/>
                </a:solidFill>
              </a:rPr>
              <a:t>, and a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willingness to sacrifice our lives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  <a:endParaRPr lang="en-US" sz="3000" b="1" i="1" dirty="0"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615739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The 7</a:t>
            </a:r>
            <a:r>
              <a:rPr lang="en-US" altLang="en-US" sz="4000" b="1" baseline="30000" dirty="0">
                <a:solidFill>
                  <a:schemeClr val="bg1"/>
                </a:solidFill>
              </a:rPr>
              <a:t>th</a:t>
            </a:r>
            <a:r>
              <a:rPr lang="en-US" altLang="en-US" sz="4000" b="1" dirty="0">
                <a:solidFill>
                  <a:schemeClr val="bg1"/>
                </a:solidFill>
              </a:rPr>
              <a:t> Seal Opened – Seven Trumpets Introduced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(Revelation 8:1-13)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598" y="1252539"/>
            <a:ext cx="11963401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 Four Trumpets Sound (8:6-13)</a:t>
            </a:r>
          </a:p>
          <a:p>
            <a:pPr marL="57150" lvl="2" indent="0">
              <a:spcBef>
                <a:spcPts val="100"/>
              </a:spcBef>
              <a:buNone/>
              <a:defRPr/>
            </a:pPr>
            <a:r>
              <a:rPr lang="en-US" altLang="en-US" sz="300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angels prepare to sound their trumpets (8:6)</a:t>
            </a:r>
          </a:p>
          <a:p>
            <a:pPr marL="342900" lvl="2" indent="-285750">
              <a:spcBef>
                <a:spcPts val="100"/>
              </a:spcBef>
              <a:defRPr/>
            </a:pPr>
            <a:r>
              <a:rPr lang="en-US" altLang="en-US" sz="30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FIRST TRUMPET </a:t>
            </a:r>
            <a:r>
              <a:rPr lang="en-US" altLang="en-US" sz="3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brings hail &amp; fire mingled with blood to the earth. 1/3 of the vegetation is burned (8:7)</a:t>
            </a:r>
          </a:p>
          <a:p>
            <a:pPr marL="342900" lvl="2" indent="-285750">
              <a:spcBef>
                <a:spcPts val="100"/>
              </a:spcBef>
              <a:defRPr/>
            </a:pPr>
            <a:r>
              <a:rPr lang="en-US" altLang="en-US" sz="30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SECOND TRUMPET </a:t>
            </a:r>
            <a:r>
              <a:rPr lang="en-US" altLang="en-US" sz="3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reveals a burning mountain thrown into the sea.  1/3 of the sea turns to blood, and 1/3 of sea creatures and ships are destroyed. (8:8-9)</a:t>
            </a:r>
          </a:p>
          <a:p>
            <a:pPr marL="342900" lvl="2" indent="-285750">
              <a:spcBef>
                <a:spcPts val="100"/>
              </a:spcBef>
              <a:defRPr/>
            </a:pPr>
            <a:r>
              <a:rPr lang="en-US" altLang="en-US" sz="30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THIRD TRUMPET </a:t>
            </a:r>
            <a:r>
              <a:rPr lang="en-US" altLang="en-US" sz="3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reveals a star named Wormwood falling on the rivers, making them bitter and resulting in the death of many men (8:10-11)</a:t>
            </a:r>
          </a:p>
          <a:p>
            <a:pPr marL="342900" lvl="2" indent="-285750">
              <a:spcBef>
                <a:spcPts val="100"/>
              </a:spcBef>
              <a:defRPr/>
            </a:pPr>
            <a:r>
              <a:rPr lang="en-US" altLang="en-US" sz="30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FOURTH TRUMPET </a:t>
            </a:r>
            <a:r>
              <a:rPr lang="en-US" altLang="en-US" sz="3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darkens 1/3 of the sun, moon &amp; stars (8:12-13)</a:t>
            </a:r>
          </a:p>
          <a:p>
            <a:pPr marL="57150" lvl="2" indent="0" algn="ctr">
              <a:spcBef>
                <a:spcPts val="100"/>
              </a:spcBef>
              <a:buNone/>
              <a:defRPr/>
            </a:pPr>
            <a:r>
              <a:rPr lang="en-US" altLang="en-US" sz="300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angel pronounces 3 woes on the inhabitants of the earth because of the 3 remaining trumpets that are about to sound.</a:t>
            </a:r>
          </a:p>
          <a:p>
            <a:pPr marL="571500" lvl="1" indent="-285750">
              <a:spcBef>
                <a:spcPts val="300"/>
              </a:spcBef>
            </a:pPr>
            <a:endParaRPr lang="en-US" altLang="en-US" sz="2600" b="1" i="1" dirty="0">
              <a:solidFill>
                <a:srgbClr val="FFC000">
                  <a:lumMod val="60000"/>
                  <a:lumOff val="4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7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615739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The 7</a:t>
            </a:r>
            <a:r>
              <a:rPr lang="en-US" altLang="en-US" sz="4000" b="1" baseline="30000" dirty="0">
                <a:solidFill>
                  <a:schemeClr val="bg1"/>
                </a:solidFill>
              </a:rPr>
              <a:t>th</a:t>
            </a:r>
            <a:r>
              <a:rPr lang="en-US" altLang="en-US" sz="4000" b="1" dirty="0">
                <a:solidFill>
                  <a:schemeClr val="bg1"/>
                </a:solidFill>
              </a:rPr>
              <a:t> Seal Opened – Seven Trumpets Introduced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(Revelation 8:1-13)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599" y="1252539"/>
            <a:ext cx="11963401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Symbolism in the First Four Trumpets</a:t>
            </a:r>
          </a:p>
          <a:p>
            <a:pPr>
              <a:spcBef>
                <a:spcPts val="100"/>
              </a:spcBef>
            </a:pPr>
            <a:r>
              <a:rPr lang="en-US" altLang="en-US" sz="3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These apparent calamities of nature </a:t>
            </a:r>
            <a:r>
              <a:rPr lang="en-US" altLang="en-US" sz="3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SYMBOLIZE</a:t>
            </a:r>
            <a:r>
              <a:rPr lang="en-US" altLang="en-US" sz="3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measured punishments of God upon evil men in order to motivate repentance (see 9:20-21).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30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“earth” </a:t>
            </a:r>
            <a:r>
              <a:rPr lang="en-US" altLang="en-US" sz="3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the dwelling place of evil men. 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30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“A third” </a:t>
            </a:r>
            <a:r>
              <a:rPr lang="en-US" altLang="en-US" sz="3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symbolizes that these punishments are partial.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3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Trees and green grass may symbolize things which support human life and make it pleasurable.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3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mountain represents a kingdom, the sea is human society, and the ships represent commerce.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3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“great star” is a world leader (Num. 24:17).  His fall embitters life and results in spiritual death for many.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3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World powers (sun, moon and stars, Isa. 13:10) do not shine as brightly as they otherwise might.</a:t>
            </a:r>
          </a:p>
          <a:p>
            <a:pPr marL="571500" lvl="1" indent="-285750">
              <a:spcBef>
                <a:spcPts val="300"/>
              </a:spcBef>
            </a:pPr>
            <a:endParaRPr lang="en-US" altLang="en-US" sz="2600" b="1" i="1" dirty="0">
              <a:solidFill>
                <a:srgbClr val="FFC000">
                  <a:lumMod val="60000"/>
                  <a:lumOff val="4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615739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The Final 3 Trumpets bring Woes upon the Wicked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(Revelation 9:1-21)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599" y="1252539"/>
            <a:ext cx="7072314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FIFTH TRUMPET – 1</a:t>
            </a:r>
            <a:r>
              <a:rPr lang="en-US" altLang="en-US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Woe (9:1-12)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star falls from heaven with the key to the bottomless pit (9:1; cf. 11:7; 17:8).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he opens the pit, smoke ascends and darkens the sun and the air, and out of the smoke come locusts (9:2-3).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locust (9:3-6).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given power as scorpions (9:3).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were only to harm those who did not have the seal of God (9:4; 7:3).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Torment men 5 months (9:5-6).</a:t>
            </a:r>
            <a:endParaRPr lang="en-US" altLang="en-US" b="1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33BF71-5A8C-6403-61F1-E6BF1584C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564" y="1065685"/>
            <a:ext cx="4130377" cy="544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615739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The Final 3 Trumpets bring Woes upon the Wicked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(Revelation 9:1-21)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598" y="1252539"/>
            <a:ext cx="11472865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SIXTH TRUMPET – 2</a:t>
            </a:r>
            <a:r>
              <a:rPr lang="en-US" altLang="en-US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Woe (Rev. 9:13-19) 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voice from the altar commands “release the 4 angels who are bound at the…river Euphrates”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4 prepared angels are released, unleashing an army of 200 million to kill 1/3 of mankind.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3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riders had breastplates of bright colors and heads like lions.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3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 smoke and brimstone out of their mouths; plagues which killed 1/3 of mankind. Tails like serpents with heads to do harm </a:t>
            </a:r>
          </a:p>
          <a:p>
            <a:pPr marL="0"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 of the Wicked to the Plagues of the Sixth Trumpet (9:20-21)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3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did not repent!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3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continued to worship demons and idols</a:t>
            </a:r>
          </a:p>
          <a:p>
            <a:pPr marL="457200" lvl="1">
              <a:spcBef>
                <a:spcPts val="100"/>
              </a:spcBef>
            </a:pPr>
            <a:r>
              <a:rPr lang="en-US" altLang="en-US" sz="3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continued to engage in murder, sorcery, sexual immorality and theft.</a:t>
            </a:r>
          </a:p>
          <a:p>
            <a:pPr marL="0">
              <a:spcBef>
                <a:spcPts val="100"/>
              </a:spcBef>
            </a:pPr>
            <a:endParaRPr lang="en-US" altLang="en-US" sz="3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4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8" name="Rectangle 2048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3" name="Picture 3" descr="2593761919_f022a4ea98">
            <a:extLst>
              <a:ext uri="{FF2B5EF4-FFF2-40B4-BE49-F238E27FC236}">
                <a16:creationId xmlns:a16="http://schemas.microsoft.com/office/drawing/2014/main" id="{CA8367EC-224E-49D1-A206-B3DB85FF8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1" r="1" b="12953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Rectangle 2048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C2C4BD-3825-4075-8AED-DF3DD0BFC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5412"/>
            <a:ext cx="12192000" cy="8855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8DD83-A8ED-4B03-9632-53083DBF4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688" y="788194"/>
            <a:ext cx="6629400" cy="838200"/>
          </a:xfrm>
          <a:solidFill>
            <a:srgbClr val="460000"/>
          </a:solidFill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Roman Empire (circa 125 AD</a:t>
            </a:r>
            <a:r>
              <a:rPr lang="en-US" sz="4000" dirty="0"/>
              <a:t>)</a:t>
            </a:r>
          </a:p>
        </p:txBody>
      </p:sp>
      <p:sp>
        <p:nvSpPr>
          <p:cNvPr id="5" name="Moon 4">
            <a:extLst>
              <a:ext uri="{FF2B5EF4-FFF2-40B4-BE49-F238E27FC236}">
                <a16:creationId xmlns:a16="http://schemas.microsoft.com/office/drawing/2014/main" id="{EAFE4BC0-F93C-4135-B773-3B79CF8975DD}"/>
              </a:ext>
            </a:extLst>
          </p:cNvPr>
          <p:cNvSpPr/>
          <p:nvPr/>
        </p:nvSpPr>
        <p:spPr bwMode="auto">
          <a:xfrm rot="1909862">
            <a:off x="9226886" y="3576570"/>
            <a:ext cx="528205" cy="1409140"/>
          </a:xfrm>
          <a:prstGeom prst="moon">
            <a:avLst>
              <a:gd name="adj" fmla="val 33136"/>
            </a:avLst>
          </a:prstGeom>
          <a:solidFill>
            <a:srgbClr val="FF000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2A30F-2D91-45D7-AD60-3AF5DDACC69B}"/>
              </a:ext>
            </a:extLst>
          </p:cNvPr>
          <p:cNvSpPr txBox="1"/>
          <p:nvPr/>
        </p:nvSpPr>
        <p:spPr>
          <a:xfrm>
            <a:off x="8839200" y="449580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Media</a:t>
            </a:r>
          </a:p>
          <a:p>
            <a:pPr algn="ctr"/>
            <a:endParaRPr lang="en-US" b="1" dirty="0">
              <a:solidFill>
                <a:schemeClr val="accent5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n-US" b="1" dirty="0">
              <a:solidFill>
                <a:schemeClr val="accent5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	Parthia</a:t>
            </a:r>
          </a:p>
        </p:txBody>
      </p:sp>
    </p:spTree>
    <p:extLst>
      <p:ext uri="{BB962C8B-B14F-4D97-AF65-F5344CB8AC3E}">
        <p14:creationId xmlns:p14="http://schemas.microsoft.com/office/powerpoint/2010/main" val="382407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C26B929-EEFF-4D42-B5B3-215D203BB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238126"/>
            <a:ext cx="11615739" cy="1347787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bg1"/>
                </a:solidFill>
              </a:rPr>
              <a:t>The Final 3 Trumpets bring Woes upon the Wicked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(Revelation 9:1-21)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endParaRPr lang="en-US" altLang="en-US" sz="3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3A39FB9-5323-4095-99A7-A61EA3DF7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598" y="1252539"/>
            <a:ext cx="11472865" cy="5605461"/>
          </a:xfrm>
        </p:spPr>
        <p:txBody>
          <a:bodyPr anchor="t"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Symbolism of the 5th and 6th trumpets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it persecuted God’s people, the Roman Empire is to be plagued with problems from </a:t>
            </a: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problems bring </a:t>
            </a: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considerable suffering </a:t>
            </a: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misery </a:t>
            </a: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those who are not God’s people.</a:t>
            </a:r>
          </a:p>
          <a:p>
            <a:pPr>
              <a:spcBef>
                <a:spcPts val="100"/>
              </a:spcBef>
            </a:pP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of these things are likely </a:t>
            </a:r>
            <a:r>
              <a:rPr lang="en-US" altLang="en-US" sz="3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Divinely established consequences of sins </a:t>
            </a:r>
            <a:r>
              <a:rPr lang="en-US" alt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were institutionalized in the Roman Empire –  sins such as idolatry, immorality, dishonesty, oppression, and gross political corruption have grave and harmful consequences. </a:t>
            </a:r>
          </a:p>
          <a:p>
            <a:pPr marL="0" indent="0">
              <a:spcBef>
                <a:spcPts val="100"/>
              </a:spcBef>
              <a:buNone/>
            </a:pPr>
            <a:endParaRPr lang="en-US" altLang="en-US" sz="3000" b="1" i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5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26196</TotalTime>
  <Words>2489</Words>
  <Application>Microsoft Office PowerPoint</Application>
  <PresentationFormat>Widescreen</PresentationFormat>
  <Paragraphs>184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Narrow</vt:lpstr>
      <vt:lpstr>Calibri</vt:lpstr>
      <vt:lpstr>Constantia</vt:lpstr>
      <vt:lpstr>Franklin Gothic Book</vt:lpstr>
      <vt:lpstr>Times New Roman</vt:lpstr>
      <vt:lpstr>Office Theme</vt:lpstr>
      <vt:lpstr>Studies in the Epistles</vt:lpstr>
      <vt:lpstr>The 7th Seal Opened – Seven Trumpets Introduced (Revelation 8:1-13) </vt:lpstr>
      <vt:lpstr>The 7th Seal Opened – Seven Trumpets Introduced (Revelation 8:1-13) </vt:lpstr>
      <vt:lpstr>The 7th Seal Opened – Seven Trumpets Introduced (Revelation 8:1-13) </vt:lpstr>
      <vt:lpstr>The Final 3 Trumpets bring Woes upon the Wicked (Revelation 9:1-21) </vt:lpstr>
      <vt:lpstr>The Final 3 Trumpets bring Woes upon the Wicked (Revelation 9:1-21) </vt:lpstr>
      <vt:lpstr>PowerPoint Presentation</vt:lpstr>
      <vt:lpstr>Roman Empire (circa 125 AD)</vt:lpstr>
      <vt:lpstr>The Final 3 Trumpets bring Woes upon the Wicked (Revelation 9:1-21) </vt:lpstr>
      <vt:lpstr>Important Lessons:</vt:lpstr>
      <vt:lpstr>Second Interlude: A Mighty Angel and a Little Book Revelation 10:1-11 </vt:lpstr>
      <vt:lpstr>Second Interlude: A Mighty Angel and a Little Book Revelation 10:1-11 </vt:lpstr>
      <vt:lpstr>Second Interlude: A Mighty Angel and a Little Book Revelation 10:1-11 </vt:lpstr>
      <vt:lpstr>Second Interlude: The Measured Temple &amp; 2 Witnesses Revelation 11:1-14 </vt:lpstr>
      <vt:lpstr>Second Interlude: The Measured Temple &amp; 2 Witnesses Revelation 11:1-14 </vt:lpstr>
      <vt:lpstr>The Two Witnesses Prophesy </vt:lpstr>
      <vt:lpstr>The Two Witnesses Ascend</vt:lpstr>
      <vt:lpstr>The Seventh Trumpet (3rd Woe) Revelation 11:15-19 </vt:lpstr>
      <vt:lpstr>ACT TWO: The Woman and the Dragon Revelation 12:1-6 </vt:lpstr>
      <vt:lpstr>ACT TWO: War in Heaven Revelation 12:7-12 </vt:lpstr>
      <vt:lpstr>ACT TWO: The Dragon &amp; the Woman on Earth Revelation 12:13-17 </vt:lpstr>
      <vt:lpstr>ACT TWO: The Dragon &amp; the Woman on Earth Revelation 12:13-17</vt:lpstr>
      <vt:lpstr>Satan’s New Strategy: The Sea Beast &amp; the Land Beast Revelation 13 </vt:lpstr>
      <vt:lpstr>Satan’s New Strategy:                                The Sea Beast &amp; the Land Beast Revelation 13</vt:lpstr>
      <vt:lpstr>Satan’s New Strategy: The Sea Beast &amp; the Land Beast Revelation 13</vt:lpstr>
      <vt:lpstr>Important Lessons: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Studies in the Epistles</dc:title>
  <dc:creator>Steve</dc:creator>
  <cp:lastModifiedBy>Steve</cp:lastModifiedBy>
  <cp:revision>658</cp:revision>
  <cp:lastPrinted>2022-07-19T18:24:53Z</cp:lastPrinted>
  <dcterms:created xsi:type="dcterms:W3CDTF">2021-08-25T18:02:30Z</dcterms:created>
  <dcterms:modified xsi:type="dcterms:W3CDTF">2022-07-20T21:13:22Z</dcterms:modified>
</cp:coreProperties>
</file>