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9" r:id="rId2"/>
    <p:sldId id="671" r:id="rId3"/>
    <p:sldId id="672" r:id="rId4"/>
    <p:sldId id="670" r:id="rId5"/>
    <p:sldId id="673" r:id="rId6"/>
    <p:sldId id="674" r:id="rId7"/>
    <p:sldId id="676" r:id="rId8"/>
    <p:sldId id="675" r:id="rId9"/>
    <p:sldId id="677" r:id="rId10"/>
    <p:sldId id="678" r:id="rId11"/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8" r:id="rId23"/>
    <p:sldId id="271" r:id="rId24"/>
    <p:sldId id="269" r:id="rId25"/>
    <p:sldId id="272" r:id="rId26"/>
    <p:sldId id="273" r:id="rId27"/>
    <p:sldId id="278" r:id="rId28"/>
    <p:sldId id="274" r:id="rId29"/>
    <p:sldId id="275" r:id="rId30"/>
    <p:sldId id="276" r:id="rId31"/>
  </p:sldIdLst>
  <p:sldSz cx="12192000" cy="6858000"/>
  <p:notesSz cx="6954838" cy="9239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2949"/>
    <a:srgbClr val="111B0B"/>
    <a:srgbClr val="800000"/>
    <a:srgbClr val="33CC33"/>
    <a:srgbClr val="FBE1B7"/>
    <a:srgbClr val="DDC4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40" autoAdjust="0"/>
    <p:restoredTop sz="75630" autoAdjust="0"/>
  </p:normalViewPr>
  <p:slideViewPr>
    <p:cSldViewPr snapToGrid="0">
      <p:cViewPr varScale="1">
        <p:scale>
          <a:sx n="82" d="100"/>
          <a:sy n="82" d="100"/>
        </p:scale>
        <p:origin x="15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astside Enlightener" userId="0b5ab2a7d983950f" providerId="LiveId" clId="{070959B9-15FB-4956-82A5-821458FA0B7C}"/>
    <pc:docChg chg="modSld">
      <pc:chgData name="Eastside Enlightener" userId="0b5ab2a7d983950f" providerId="LiveId" clId="{070959B9-15FB-4956-82A5-821458FA0B7C}" dt="2022-07-31T13:37:09.528" v="1" actId="20577"/>
      <pc:docMkLst>
        <pc:docMk/>
      </pc:docMkLst>
      <pc:sldChg chg="modSp mod">
        <pc:chgData name="Eastside Enlightener" userId="0b5ab2a7d983950f" providerId="LiveId" clId="{070959B9-15FB-4956-82A5-821458FA0B7C}" dt="2022-07-31T13:37:09.528" v="1" actId="20577"/>
        <pc:sldMkLst>
          <pc:docMk/>
          <pc:sldMk cId="3733809403" sldId="279"/>
        </pc:sldMkLst>
        <pc:spChg chg="mod">
          <ac:chgData name="Eastside Enlightener" userId="0b5ab2a7d983950f" providerId="LiveId" clId="{070959B9-15FB-4956-82A5-821458FA0B7C}" dt="2022-07-31T13:37:09.528" v="1" actId="20577"/>
          <ac:spMkLst>
            <pc:docMk/>
            <pc:sldMk cId="3733809403" sldId="279"/>
            <ac:spMk id="3" creationId="{BE62BDA6-7398-4DF3-A604-CA312CCD547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13763" cy="463567"/>
          </a:xfrm>
          <a:prstGeom prst="rect">
            <a:avLst/>
          </a:prstGeom>
        </p:spPr>
        <p:txBody>
          <a:bodyPr vert="horz" lIns="92524" tIns="46263" rIns="92524" bIns="4626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7" y="1"/>
            <a:ext cx="3013763" cy="463567"/>
          </a:xfrm>
          <a:prstGeom prst="rect">
            <a:avLst/>
          </a:prstGeom>
        </p:spPr>
        <p:txBody>
          <a:bodyPr vert="horz" lIns="92524" tIns="46263" rIns="92524" bIns="46263" rtlCol="0"/>
          <a:lstStyle>
            <a:lvl1pPr algn="r">
              <a:defRPr sz="1200"/>
            </a:lvl1pPr>
          </a:lstStyle>
          <a:p>
            <a:fld id="{367FB0F6-433A-48E5-AE45-4C4D2D315BB2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5138" cy="3119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24" tIns="46263" rIns="92524" bIns="4626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46389"/>
            <a:ext cx="5563870" cy="3637955"/>
          </a:xfrm>
          <a:prstGeom prst="rect">
            <a:avLst/>
          </a:prstGeom>
        </p:spPr>
        <p:txBody>
          <a:bodyPr vert="horz" lIns="92524" tIns="46263" rIns="92524" bIns="4626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5685"/>
            <a:ext cx="3013763" cy="463566"/>
          </a:xfrm>
          <a:prstGeom prst="rect">
            <a:avLst/>
          </a:prstGeom>
        </p:spPr>
        <p:txBody>
          <a:bodyPr vert="horz" lIns="92524" tIns="46263" rIns="92524" bIns="4626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7" y="8775685"/>
            <a:ext cx="3013763" cy="463566"/>
          </a:xfrm>
          <a:prstGeom prst="rect">
            <a:avLst/>
          </a:prstGeom>
        </p:spPr>
        <p:txBody>
          <a:bodyPr vert="horz" lIns="92524" tIns="46263" rIns="92524" bIns="46263" rtlCol="0" anchor="b"/>
          <a:lstStyle>
            <a:lvl1pPr algn="r">
              <a:defRPr sz="1200"/>
            </a:lvl1pPr>
          </a:lstStyle>
          <a:p>
            <a:fld id="{E49E7366-6C2C-4371-A58F-3171F7E10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75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E7366-6C2C-4371-A58F-3171F7E109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F9BB7F5A-C0C1-1952-77A7-12095EB7AA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EB853829-0467-C699-E98C-35A1B3DECA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14F1F9CB-14EB-7177-9CAA-4A40FD4BBD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3A04040-1EB2-7E8F-4B92-A1CAB7395D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EC0A84D3-EE06-4C2A-6426-5B619B2E93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8FF88E63-4B91-AF0F-74CA-C66378FAAC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7872E16B-5518-1666-4105-2538E067E3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AFEA2012-3C83-DA2B-D18F-EE5DB8419B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F2E02AF0-342A-4FFE-03F6-E730DBD08F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FA01C726-29D4-0965-8661-7F0AF60A06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>
            <a:extLst>
              <a:ext uri="{FF2B5EF4-FFF2-40B4-BE49-F238E27FC236}">
                <a16:creationId xmlns:a16="http://schemas.microsoft.com/office/drawing/2014/main" id="{E575A65C-26E3-2414-9F77-831EC12B22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6A826897-8607-1B1D-4D65-E0BA672829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>
            <a:extLst>
              <a:ext uri="{FF2B5EF4-FFF2-40B4-BE49-F238E27FC236}">
                <a16:creationId xmlns:a16="http://schemas.microsoft.com/office/drawing/2014/main" id="{8A634CEB-5302-AA84-1D02-86394B202A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47401DA0-C15D-55C5-EB9A-C1EDCBDF1F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id="{6E1BAF4B-FAA7-1701-DC1E-67971A0A82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8908C7B-DC96-D5EE-B69B-7B317B35D6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>
            <a:extLst>
              <a:ext uri="{FF2B5EF4-FFF2-40B4-BE49-F238E27FC236}">
                <a16:creationId xmlns:a16="http://schemas.microsoft.com/office/drawing/2014/main" id="{C6AB1B3E-4344-456F-C8B9-0721D02B5F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A8D55FF3-66B2-85FD-560F-07C633719C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>
            <a:extLst>
              <a:ext uri="{FF2B5EF4-FFF2-40B4-BE49-F238E27FC236}">
                <a16:creationId xmlns:a16="http://schemas.microsoft.com/office/drawing/2014/main" id="{600D6ABD-D0D2-4F00-26B3-B88EEB12BC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FF469DB8-EE69-8908-CBE6-556613E33D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024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E7366-6C2C-4371-A58F-3171F7E109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03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9C2AB5FC-3601-711E-BFE0-EA2BBE7488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FAF8C0C8-77A0-677B-07B0-6B7CD2DC14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5F1367A0-C212-2F02-CA9F-A2601DB68E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5FB2A606-8C61-1AFA-6C34-F3DC697508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E7366-6C2C-4371-A58F-3171F7E109A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52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E7366-6C2C-4371-A58F-3171F7E109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19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E7366-6C2C-4371-A58F-3171F7E109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23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E7366-6C2C-4371-A58F-3171F7E109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87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E7366-6C2C-4371-A58F-3171F7E109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22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E7366-6C2C-4371-A58F-3171F7E109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95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E7366-6C2C-4371-A58F-3171F7E109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35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E7366-6C2C-4371-A58F-3171F7E109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18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C9C55-2726-49F0-9190-2BB9C0258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C295C7-C99A-46DC-A930-1EEDC2C99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A5808-1CF4-4C33-A9E0-06F1CC042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B714-DC44-4532-8319-8C898E6EFB96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B50FF-FD82-4326-83B0-844DF2E9E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41BC8-1094-48D0-A903-6AF20542C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1DAB-7308-4566-A88A-4DFE2AC48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8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2B9C6-6A02-429E-B58B-6D964AD24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7623EE-F956-4D0F-8867-105C656151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054B8-2A4D-4375-8D3A-BD46BA278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B714-DC44-4532-8319-8C898E6EFB96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17280-C2F4-4947-A8F3-4E9B7989F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441FD-C37E-4236-86F5-15DCD81A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1DAB-7308-4566-A88A-4DFE2AC48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5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C064EF-C2D8-49F0-98CE-5F62948389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22134-BA8F-4667-BBCD-9A4BC2C26A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35C30-6135-41D7-9C5E-79F09D52B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B714-DC44-4532-8319-8C898E6EFB96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C4570-16EA-484C-A146-A7616EAD6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C1BE1-CF7E-431F-8B05-C2200764A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1DAB-7308-4566-A88A-4DFE2AC48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3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76293-4BD8-4066-AA92-F3825A70D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7A83A-5CCF-4979-8DBD-5DE4C3CD7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16B57-3232-4D2D-91A9-DB7186601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B714-DC44-4532-8319-8C898E6EFB96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C84E4-5B1A-4CF2-A7D7-56D1B302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1C5F8-A3AF-4D87-874C-27857F54A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1DAB-7308-4566-A88A-4DFE2AC48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5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16BE0-EC6C-431A-9E16-E6E7DD61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7CA22-6F72-482D-9347-6AD08AFC6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41D21-6AF3-47DE-9EE5-0BC39F05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B714-DC44-4532-8319-8C898E6EFB96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8BE4B-0D92-47DF-BEF8-F762BB733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ECC83-4928-4174-9F2A-7E69D00BE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1DAB-7308-4566-A88A-4DFE2AC48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6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3A69E-942A-49FB-9D32-E160FA2EE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3E2F6-50F4-4530-AFDF-683E9E284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62BBA7-D54B-4ECA-840E-8511E7245A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9D035-8B60-4795-AF55-2C0463BE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B714-DC44-4532-8319-8C898E6EFB96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F57FE-FD39-4877-A24A-14C39A9AD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B01A4-464E-4A46-BD4B-40A6A4685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1DAB-7308-4566-A88A-4DFE2AC48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0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03F87-30D1-4F66-88EF-8A7152DFE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A2C7A-8F85-44DB-A07A-A19A03276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F2A6D6-C7E8-4ACB-988D-9159B6981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A1343D-BF19-4986-BE6B-E1DB477630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B6D917-2544-4E2A-BA02-4BCEBE0A15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7ED56C-2C34-46EE-8101-DF0EBAAEA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B714-DC44-4532-8319-8C898E6EFB96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285862-49A5-403B-AA30-B05505C99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F1AE2E-4CFF-427A-AB81-24D1485C5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1DAB-7308-4566-A88A-4DFE2AC48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7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C0ED8-6264-4A24-8C61-5B6B6196C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9D2D4E-3C5A-43CD-811E-D59DF245E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B714-DC44-4532-8319-8C898E6EFB96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5CD935-94FF-49ED-A9B6-4EC17A6B6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FE076-99E7-4341-962A-15A800696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1DAB-7308-4566-A88A-4DFE2AC48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7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7C72D8-A036-4C83-B631-97EEF06BE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B714-DC44-4532-8319-8C898E6EFB96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D0929A-9491-4AD1-9605-618935BF2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736C25-6FA9-4964-A1D0-FE31E6D05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1DAB-7308-4566-A88A-4DFE2AC48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2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9CDBC-6FAA-466F-9183-3089C1CBC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1E16D-2BEA-4EB9-8136-DFAF6147C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2808F5-22EA-442A-8F2A-33F879E1C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02A3F-055C-4B6C-B7E3-0A2C686AF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B714-DC44-4532-8319-8C898E6EFB96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513A70-62C6-45EF-93F8-C73BE23CA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ADD4E-FC34-4817-9514-5D78F648C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1DAB-7308-4566-A88A-4DFE2AC48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3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76E5A-318C-4194-974B-B3E587CBC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776E9-3860-408F-9E5C-72D021D870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4D981-AA07-4E41-89E2-1244295C35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65C88-C13F-4B8B-A23E-A80E73936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B714-DC44-4532-8319-8C898E6EFB96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F8A2E-225C-45E5-BD16-844FD014B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0A62E3-49C4-4F6B-96E5-BA41054C0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1DAB-7308-4566-A88A-4DFE2AC48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4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5121C7-1F5C-41BC-AF26-57E650CF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872A7A-C186-41F0-B215-1B185297E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CB2D5-69EA-466C-B4B6-8CA03D6000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5B714-DC44-4532-8319-8C898E6EFB96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8E038-4E50-4899-AC81-40FF5A24A7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257FC-920D-41DD-891C-BE37CD0C3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A1DAB-7308-4566-A88A-4DFE2AC48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6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D24AF8-7439-4E5B-9A3F-E3C75B873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" y="0"/>
            <a:ext cx="12198385" cy="68671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A2FCD-B1D0-4E0C-B97E-F6BC9DD481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  <a:effectLst>
                  <a:glow rad="228600">
                    <a:schemeClr val="accent1">
                      <a:lumMod val="50000"/>
                      <a:alpha val="40000"/>
                    </a:schemeClr>
                  </a:glow>
                </a:effectLst>
              </a:rPr>
              <a:t>Studies in the Epistles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62BDA6-7398-4DF3-A604-CA312CCD54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4321" y="3602038"/>
            <a:ext cx="9633679" cy="1655762"/>
          </a:xfrm>
        </p:spPr>
        <p:txBody>
          <a:bodyPr>
            <a:normAutofit/>
          </a:bodyPr>
          <a:lstStyle/>
          <a:p>
            <a:r>
              <a:rPr lang="en-US" sz="4000" cap="small" dirty="0">
                <a:solidFill>
                  <a:schemeClr val="bg1"/>
                </a:solidFill>
                <a:effectLst>
                  <a:glow rad="228600">
                    <a:schemeClr val="accent1">
                      <a:lumMod val="50000"/>
                      <a:alpha val="40000"/>
                    </a:schemeClr>
                  </a:glow>
                </a:effectLst>
              </a:rPr>
              <a:t>Foundations  </a:t>
            </a:r>
            <a:r>
              <a:rPr lang="en-US" sz="4000" cap="small" dirty="0">
                <a:solidFill>
                  <a:schemeClr val="bg1"/>
                </a:solidFill>
                <a:effectLst>
                  <a:glow rad="228600">
                    <a:schemeClr val="accent1">
                      <a:lumMod val="50000"/>
                      <a:alpha val="40000"/>
                    </a:schemeClr>
                  </a:glow>
                </a:effectLst>
                <a:sym typeface="Wingdings" panose="05000000000000000000" pitchFamily="2" charset="2"/>
              </a:rPr>
              <a:t>  </a:t>
            </a:r>
            <a:r>
              <a:rPr lang="en-US" sz="4000" cap="small" dirty="0">
                <a:solidFill>
                  <a:schemeClr val="bg1"/>
                </a:solidFill>
                <a:effectLst>
                  <a:glow rad="228600">
                    <a:schemeClr val="accent1">
                      <a:lumMod val="50000"/>
                      <a:alpha val="40000"/>
                    </a:schemeClr>
                  </a:glow>
                </a:effectLst>
              </a:rPr>
              <a:t>Quarter 17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glow rad="228600">
                    <a:schemeClr val="accent1">
                      <a:lumMod val="50000"/>
                      <a:alpha val="40000"/>
                    </a:schemeClr>
                  </a:glow>
                </a:effectLst>
              </a:rPr>
              <a:t>Lesson 23: </a:t>
            </a:r>
            <a:r>
              <a:rPr lang="en-US" sz="3200">
                <a:solidFill>
                  <a:schemeClr val="bg1"/>
                </a:solidFill>
                <a:effectLst>
                  <a:glow rad="228600">
                    <a:schemeClr val="accent1">
                      <a:lumMod val="50000"/>
                      <a:alpha val="40000"/>
                    </a:schemeClr>
                  </a:glow>
                </a:effectLst>
              </a:rPr>
              <a:t>Revelation 20-22 </a:t>
            </a:r>
            <a:r>
              <a:rPr lang="en-US" sz="3200" dirty="0">
                <a:solidFill>
                  <a:schemeClr val="bg1"/>
                </a:solidFill>
                <a:effectLst>
                  <a:glow rad="228600">
                    <a:schemeClr val="accent1">
                      <a:lumMod val="50000"/>
                      <a:alpha val="40000"/>
                    </a:schemeClr>
                  </a:glow>
                </a:effectLst>
              </a:rPr>
              <a:t>&amp; Review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D18997-D70C-4347-A358-C2ACF8D32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8892" y="5344405"/>
            <a:ext cx="2564951" cy="135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0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CC828-9DAD-7371-514F-771AF42A5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1828800"/>
            <a:ext cx="10515600" cy="2886075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REVELATION </a:t>
            </a:r>
            <a:br>
              <a:rPr lang="en-US" sz="7200" b="1" dirty="0">
                <a:solidFill>
                  <a:schemeClr val="bg1"/>
                </a:solidFill>
              </a:rPr>
            </a:br>
            <a:r>
              <a:rPr lang="en-US" sz="7200" b="1" dirty="0">
                <a:solidFill>
                  <a:schemeClr val="bg1"/>
                </a:solidFill>
              </a:rPr>
              <a:t>Visual Review</a:t>
            </a:r>
          </a:p>
        </p:txBody>
      </p:sp>
    </p:spTree>
    <p:extLst>
      <p:ext uri="{BB962C8B-B14F-4D97-AF65-F5344CB8AC3E}">
        <p14:creationId xmlns:p14="http://schemas.microsoft.com/office/powerpoint/2010/main" val="342962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>
            <a:extLst>
              <a:ext uri="{FF2B5EF4-FFF2-40B4-BE49-F238E27FC236}">
                <a16:creationId xmlns:a16="http://schemas.microsoft.com/office/drawing/2014/main" id="{7D8C862F-9944-651B-3682-6966F7A5F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81000"/>
            <a:ext cx="3429000" cy="508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+mj-lt"/>
              </a:rPr>
              <a:t>Chapter 1</a:t>
            </a:r>
            <a:br>
              <a:rPr lang="en-US" altLang="en-US" sz="4400" b="1" dirty="0">
                <a:solidFill>
                  <a:schemeClr val="bg1"/>
                </a:solidFill>
                <a:latin typeface="+mj-lt"/>
              </a:rPr>
            </a:br>
            <a:r>
              <a:rPr lang="en-US" altLang="en-US" sz="4400" dirty="0">
                <a:solidFill>
                  <a:schemeClr val="bg1"/>
                </a:solidFill>
                <a:latin typeface="+mj-lt"/>
              </a:rPr>
              <a:t>Christ Among the Lampstands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4400" dirty="0"/>
          </a:p>
        </p:txBody>
      </p:sp>
      <p:pic>
        <p:nvPicPr>
          <p:cNvPr id="3075" name="Picture 2">
            <a:extLst>
              <a:ext uri="{FF2B5EF4-FFF2-40B4-BE49-F238E27FC236}">
                <a16:creationId xmlns:a16="http://schemas.microsoft.com/office/drawing/2014/main" id="{EA00B541-F6D3-F318-BA5D-CDF4B8823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13010"/>
            <a:ext cx="5000625" cy="711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>
            <a:extLst>
              <a:ext uri="{FF2B5EF4-FFF2-40B4-BE49-F238E27FC236}">
                <a16:creationId xmlns:a16="http://schemas.microsoft.com/office/drawing/2014/main" id="{8467F656-7DCB-F01A-0BDA-B93E8F7EB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0362" y="-6350"/>
            <a:ext cx="4462463" cy="323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+mj-lt"/>
              </a:rPr>
              <a:t>Chapters 2 &amp; 3</a:t>
            </a:r>
            <a:br>
              <a:rPr lang="en-US" altLang="en-US" sz="4400" b="1" dirty="0">
                <a:solidFill>
                  <a:schemeClr val="bg1"/>
                </a:solidFill>
                <a:latin typeface="+mj-lt"/>
              </a:rPr>
            </a:br>
            <a:r>
              <a:rPr lang="en-US" altLang="en-US" sz="4400" dirty="0">
                <a:solidFill>
                  <a:schemeClr val="bg1"/>
                </a:solidFill>
                <a:latin typeface="+mj-lt"/>
              </a:rPr>
              <a:t>Letters to Seven Churches</a:t>
            </a:r>
          </a:p>
        </p:txBody>
      </p:sp>
      <p:pic>
        <p:nvPicPr>
          <p:cNvPr id="5123" name="Picture 2">
            <a:extLst>
              <a:ext uri="{FF2B5EF4-FFF2-40B4-BE49-F238E27FC236}">
                <a16:creationId xmlns:a16="http://schemas.microsoft.com/office/drawing/2014/main" id="{04570361-25D8-029A-652F-67FD77DDA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4" y="-120650"/>
            <a:ext cx="6225535" cy="730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4" name="Picture 3">
            <a:extLst>
              <a:ext uri="{FF2B5EF4-FFF2-40B4-BE49-F238E27FC236}">
                <a16:creationId xmlns:a16="http://schemas.microsoft.com/office/drawing/2014/main" id="{D94868BD-F958-3208-9A46-038F4F3C0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2814638"/>
            <a:ext cx="4791075" cy="345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1">
            <a:extLst>
              <a:ext uri="{FF2B5EF4-FFF2-40B4-BE49-F238E27FC236}">
                <a16:creationId xmlns:a16="http://schemas.microsoft.com/office/drawing/2014/main" id="{B58ADD68-5244-E7D0-D2C4-B3F08D61A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74" b="3672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Text Box 2">
            <a:extLst>
              <a:ext uri="{FF2B5EF4-FFF2-40B4-BE49-F238E27FC236}">
                <a16:creationId xmlns:a16="http://schemas.microsoft.com/office/drawing/2014/main" id="{EADEC3D1-211A-B8FA-1C00-ACA3FC2D4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5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Chapter 4  </a:t>
            </a:r>
            <a:r>
              <a:rPr lang="en-US" altLang="en-US" sz="5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-- The Throne Scene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>
            <a:extLst>
              <a:ext uri="{FF2B5EF4-FFF2-40B4-BE49-F238E27FC236}">
                <a16:creationId xmlns:a16="http://schemas.microsoft.com/office/drawing/2014/main" id="{A3282A4B-681B-F155-90F0-6875E5F2B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265906"/>
            <a:ext cx="3957639" cy="589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+mj-lt"/>
              </a:rPr>
              <a:t>Chapter 5  </a:t>
            </a:r>
            <a:r>
              <a:rPr lang="en-US" altLang="en-US" sz="4400" dirty="0">
                <a:solidFill>
                  <a:schemeClr val="bg1"/>
                </a:solidFill>
                <a:latin typeface="+mj-lt"/>
              </a:rPr>
              <a:t>  The Lamb and the Book with Seven Seals</a:t>
            </a:r>
          </a:p>
        </p:txBody>
      </p:sp>
      <p:pic>
        <p:nvPicPr>
          <p:cNvPr id="9219" name="Picture 2">
            <a:extLst>
              <a:ext uri="{FF2B5EF4-FFF2-40B4-BE49-F238E27FC236}">
                <a16:creationId xmlns:a16="http://schemas.microsoft.com/office/drawing/2014/main" id="{D08A9A69-9FCD-057C-3B9D-11E7C5279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53087" y="0"/>
            <a:ext cx="6538913" cy="691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>
            <a:extLst>
              <a:ext uri="{FF2B5EF4-FFF2-40B4-BE49-F238E27FC236}">
                <a16:creationId xmlns:a16="http://schemas.microsoft.com/office/drawing/2014/main" id="{E725D313-3635-4EC2-7E80-F20A66528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1" y="4385066"/>
            <a:ext cx="10923638" cy="13176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Chapter 6  </a:t>
            </a:r>
            <a:r>
              <a:rPr lang="en-US" alt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-- The First Six Seals are Opened</a:t>
            </a:r>
          </a:p>
        </p:txBody>
      </p:sp>
      <p:pic>
        <p:nvPicPr>
          <p:cNvPr id="11266" name="Picture 1">
            <a:extLst>
              <a:ext uri="{FF2B5EF4-FFF2-40B4-BE49-F238E27FC236}">
                <a16:creationId xmlns:a16="http://schemas.microsoft.com/office/drawing/2014/main" id="{490838F1-50DC-4237-3153-99B140B88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" r="-1" b="23901"/>
          <a:stretch/>
        </p:blipFill>
        <p:spPr bwMode="auto">
          <a:xfrm>
            <a:off x="20" y="10"/>
            <a:ext cx="4059916" cy="424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7" name="Picture 2">
            <a:extLst>
              <a:ext uri="{FF2B5EF4-FFF2-40B4-BE49-F238E27FC236}">
                <a16:creationId xmlns:a16="http://schemas.microsoft.com/office/drawing/2014/main" id="{E84CE30F-BACF-3504-B964-B22E98E4EC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8" r="23562" b="2"/>
          <a:stretch/>
        </p:blipFill>
        <p:spPr bwMode="auto">
          <a:xfrm>
            <a:off x="4090482" y="-1"/>
            <a:ext cx="4062918" cy="42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3">
            <a:extLst>
              <a:ext uri="{FF2B5EF4-FFF2-40B4-BE49-F238E27FC236}">
                <a16:creationId xmlns:a16="http://schemas.microsoft.com/office/drawing/2014/main" id="{0A442FDD-CF48-CA47-C421-6822B5257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7" r="12374" b="3"/>
          <a:stretch/>
        </p:blipFill>
        <p:spPr bwMode="auto">
          <a:xfrm>
            <a:off x="8132064" y="10"/>
            <a:ext cx="4059936" cy="424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1273" name="Straight Connector 11272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5" name="Straight Connector 11274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7" name="Straight Connector 11276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1">
            <a:extLst>
              <a:ext uri="{FF2B5EF4-FFF2-40B4-BE49-F238E27FC236}">
                <a16:creationId xmlns:a16="http://schemas.microsoft.com/office/drawing/2014/main" id="{F6855704-0ADF-1318-2980-D4C3A3EAFA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582"/>
          <a:stretch/>
        </p:blipFill>
        <p:spPr bwMode="auto">
          <a:xfrm>
            <a:off x="20" y="-22"/>
            <a:ext cx="12191977" cy="685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20000" contrast="2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21" name="Rectangle 1332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4" name="Text Box 2">
            <a:extLst>
              <a:ext uri="{FF2B5EF4-FFF2-40B4-BE49-F238E27FC236}">
                <a16:creationId xmlns:a16="http://schemas.microsoft.com/office/drawing/2014/main" id="{B1617C5E-034D-11E2-CA42-60D88C903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561" y="558002"/>
            <a:ext cx="4393177" cy="419999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48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Chapter 7 </a:t>
            </a:r>
            <a:r>
              <a:rPr lang="en-US" altLang="en-US" sz="4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     </a:t>
            </a:r>
            <a:r>
              <a:rPr lang="en-US" altLang="en-US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 Interlude: 144,000 Sealed on Earth and a Great Multitude Saved in Heaven</a:t>
            </a:r>
            <a:endParaRPr lang="en-US" altLang="en-US" sz="48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323" name="Rectangle 1332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7" name="Rectangle 15366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9" name="Rectangle 15368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1">
            <a:extLst>
              <a:ext uri="{FF2B5EF4-FFF2-40B4-BE49-F238E27FC236}">
                <a16:creationId xmlns:a16="http://schemas.microsoft.com/office/drawing/2014/main" id="{0702B2DC-F6B0-2E77-8117-3C7D159A86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022"/>
          <a:stretch/>
        </p:blipFill>
        <p:spPr bwMode="auto">
          <a:xfrm>
            <a:off x="1" y="0"/>
            <a:ext cx="123195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8" name="Text Box 2">
            <a:extLst>
              <a:ext uri="{FF2B5EF4-FFF2-40B4-BE49-F238E27FC236}">
                <a16:creationId xmlns:a16="http://schemas.microsoft.com/office/drawing/2014/main" id="{2740D643-0ADA-11CD-3997-F208209D9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3137" y="3840626"/>
            <a:ext cx="5976938" cy="2374438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4000" b="1" dirty="0">
                <a:solidFill>
                  <a:schemeClr val="tx1"/>
                </a:solidFill>
                <a:latin typeface="+mj-lt"/>
              </a:rPr>
              <a:t>Chapter 8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4000" dirty="0">
                <a:solidFill>
                  <a:schemeClr val="tx1"/>
                </a:solidFill>
                <a:latin typeface="+mj-lt"/>
              </a:rPr>
              <a:t>The 7</a:t>
            </a:r>
            <a:r>
              <a:rPr lang="en-US" altLang="en-US" sz="4000" baseline="30000" dirty="0">
                <a:solidFill>
                  <a:schemeClr val="tx1"/>
                </a:solidFill>
                <a:latin typeface="+mj-lt"/>
              </a:rPr>
              <a:t>th</a:t>
            </a:r>
            <a:r>
              <a:rPr lang="en-US" altLang="en-US" sz="4000" dirty="0">
                <a:solidFill>
                  <a:schemeClr val="tx1"/>
                </a:solidFill>
                <a:latin typeface="+mj-lt"/>
              </a:rPr>
              <a:t> Seal Introduces the Seven Trumpets   (Four Trumpets Sound)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5" name="Rectangle 17414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1">
            <a:extLst>
              <a:ext uri="{FF2B5EF4-FFF2-40B4-BE49-F238E27FC236}">
                <a16:creationId xmlns:a16="http://schemas.microsoft.com/office/drawing/2014/main" id="{5C46F05D-5540-44BF-FCCA-7A5CBEDC3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9" b="15609"/>
          <a:stretch/>
        </p:blipFill>
        <p:spPr bwMode="auto">
          <a:xfrm>
            <a:off x="20" y="-22"/>
            <a:ext cx="12191977" cy="685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7" name="Rectangle 17416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Text Box 2">
            <a:extLst>
              <a:ext uri="{FF2B5EF4-FFF2-40B4-BE49-F238E27FC236}">
                <a16:creationId xmlns:a16="http://schemas.microsoft.com/office/drawing/2014/main" id="{2DCDF689-C489-14E7-3D12-B9A8698E4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" y="2057929"/>
            <a:ext cx="4349286" cy="2614084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Chapter 9 </a:t>
            </a:r>
            <a:r>
              <a:rPr lang="en-US" altLang="en-US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5th &amp; 6</a:t>
            </a:r>
            <a:r>
              <a:rPr lang="en-US" altLang="en-US" sz="44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altLang="en-US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Trumpets Sound (Three Woes)</a:t>
            </a:r>
          </a:p>
        </p:txBody>
      </p:sp>
      <p:sp>
        <p:nvSpPr>
          <p:cNvPr id="17419" name="Rectangle 17418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>
            <a:extLst>
              <a:ext uri="{FF2B5EF4-FFF2-40B4-BE49-F238E27FC236}">
                <a16:creationId xmlns:a16="http://schemas.microsoft.com/office/drawing/2014/main" id="{859B4148-84E7-1EAB-9AB6-69AC734B4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525" y="819151"/>
            <a:ext cx="4724400" cy="439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+mj-lt"/>
              </a:rPr>
              <a:t>Chapter 10 </a:t>
            </a:r>
            <a:r>
              <a:rPr lang="en-US" altLang="en-US" sz="4400" dirty="0">
                <a:solidFill>
                  <a:schemeClr val="bg1"/>
                </a:solidFill>
                <a:latin typeface="+mj-lt"/>
              </a:rPr>
              <a:t>    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  <a:latin typeface="+mj-lt"/>
              </a:rPr>
              <a:t>An Interlude:           A Mighty Angel, Seven Thunders and a Little Book</a:t>
            </a:r>
          </a:p>
        </p:txBody>
      </p:sp>
      <p:pic>
        <p:nvPicPr>
          <p:cNvPr id="19459" name="Picture 5" descr="ANd9GcSkjKhlE7jGQuRNQkdzwcf4OXhELZeNwsZWL7zapj3HmNTRG4-ve6PaTQOIGw">
            <a:extLst>
              <a:ext uri="{FF2B5EF4-FFF2-40B4-BE49-F238E27FC236}">
                <a16:creationId xmlns:a16="http://schemas.microsoft.com/office/drawing/2014/main" id="{FC109634-0AB0-93A1-E4BE-B5687A67C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4" y="0"/>
            <a:ext cx="5113336" cy="777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9655F-3F00-061E-277A-0E74BFFE4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3" y="222250"/>
            <a:ext cx="11301412" cy="109220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Binding of Satan, 1000 Year Reign &amp; Judgment </a:t>
            </a:r>
            <a:r>
              <a:rPr lang="en-US" sz="3200" dirty="0">
                <a:solidFill>
                  <a:schemeClr val="bg1"/>
                </a:solidFill>
              </a:rPr>
              <a:t>(Revelation 20)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CF953-3079-3E5C-794E-39B52DF52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63" y="1314451"/>
            <a:ext cx="7015162" cy="5657849"/>
          </a:xfrm>
        </p:spPr>
        <p:txBody>
          <a:bodyPr>
            <a:normAutofit/>
          </a:bodyPr>
          <a:lstStyle/>
          <a:p>
            <a:pPr marL="0" indent="0">
              <a:lnSpc>
                <a:spcPct val="95000"/>
              </a:lnSpc>
              <a:spcBef>
                <a:spcPts val="300"/>
              </a:spcBef>
              <a:buNone/>
            </a:pPr>
            <a:r>
              <a:rPr lang="en-US" sz="3000" b="1" dirty="0">
                <a:solidFill>
                  <a:schemeClr val="bg1"/>
                </a:solidFill>
              </a:rPr>
              <a:t>The Binding of Satan (20:1-6)</a:t>
            </a:r>
          </a:p>
          <a:p>
            <a:pPr>
              <a:lnSpc>
                <a:spcPct val="95000"/>
              </a:lnSpc>
              <a:spcBef>
                <a:spcPts val="300"/>
              </a:spcBef>
            </a:pPr>
            <a:r>
              <a:rPr 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Satan’s power to manipulate nations through a world empire to systematically persecute Christians was taken away when Rome fell (Daniel 7:18-28).</a:t>
            </a:r>
          </a:p>
          <a:p>
            <a:pPr marL="457200" lvl="1">
              <a:lnSpc>
                <a:spcPct val="95000"/>
              </a:lnSpc>
              <a:spcBef>
                <a:spcPts val="300"/>
              </a:spcBef>
            </a:pPr>
            <a:r>
              <a:rPr lang="en-US" sz="2800" b="1" dirty="0">
                <a:solidFill>
                  <a:srgbClr val="FFFF00"/>
                </a:solidFill>
              </a:rPr>
              <a:t>Satan is bound and prevented from deceiving the nations in this way for  1,000 years (a long period of time).</a:t>
            </a:r>
          </a:p>
          <a:p>
            <a:pPr>
              <a:lnSpc>
                <a:spcPct val="95000"/>
              </a:lnSpc>
              <a:spcBef>
                <a:spcPts val="300"/>
              </a:spcBef>
            </a:pPr>
            <a:r>
              <a:rPr 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first resurrection represents the “emergence of the cause of Christ out of apparent defeat” (cf. Ezekiel 37:10-14).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294BD-B0F3-339A-6218-BD93A5EE06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8833" r="21577"/>
          <a:stretch/>
        </p:blipFill>
        <p:spPr>
          <a:xfrm>
            <a:off x="7629525" y="1149349"/>
            <a:ext cx="4057650" cy="548640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42896AF-A9BD-0E62-F996-72D889A3A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5" y="1082674"/>
            <a:ext cx="4057650" cy="561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35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3">
            <a:extLst>
              <a:ext uri="{FF2B5EF4-FFF2-40B4-BE49-F238E27FC236}">
                <a16:creationId xmlns:a16="http://schemas.microsoft.com/office/drawing/2014/main" id="{697F4871-0B28-28DD-91C6-95BF3896C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74" y="0"/>
            <a:ext cx="12519948" cy="7383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20000" contrast="2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89" name="Rectangle 1">
            <a:extLst>
              <a:ext uri="{FF2B5EF4-FFF2-40B4-BE49-F238E27FC236}">
                <a16:creationId xmlns:a16="http://schemas.microsoft.com/office/drawing/2014/main" id="{55811476-15EF-E574-40BD-A0C86BF135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31344" y="2214563"/>
            <a:ext cx="5929312" cy="4343400"/>
          </a:xfrm>
        </p:spPr>
        <p:txBody>
          <a:bodyPr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en-US" b="1" dirty="0"/>
              <a:t>Chapter 11 </a:t>
            </a:r>
            <a:br>
              <a:rPr lang="en-US" altLang="en-US" sz="4000" dirty="0"/>
            </a:br>
            <a:r>
              <a:rPr lang="en-US" altLang="en-US" sz="4000" dirty="0"/>
              <a:t>The Measured Temple,</a:t>
            </a:r>
            <a:br>
              <a:rPr lang="en-US" altLang="en-US" sz="4000" dirty="0"/>
            </a:br>
            <a:r>
              <a:rPr lang="en-US" altLang="en-US" sz="4000" dirty="0"/>
              <a:t>2 Witnesses &amp; the Seventh Trumpet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woman_clothed_in_sun">
            <a:extLst>
              <a:ext uri="{FF2B5EF4-FFF2-40B4-BE49-F238E27FC236}">
                <a16:creationId xmlns:a16="http://schemas.microsoft.com/office/drawing/2014/main" id="{C96C017A-F2B8-D2B2-A3AE-367E7A78C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640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>
            <a:extLst>
              <a:ext uri="{FF2B5EF4-FFF2-40B4-BE49-F238E27FC236}">
                <a16:creationId xmlns:a16="http://schemas.microsoft.com/office/drawing/2014/main" id="{A71A3BC6-7E0B-A12D-12B5-9BC1C75E87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0089" y="0"/>
            <a:ext cx="4643436" cy="6858000"/>
          </a:xfrm>
          <a:noFill/>
        </p:spPr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chemeClr val="bg1"/>
                </a:solidFill>
              </a:rPr>
              <a:t>Chapter 12</a:t>
            </a:r>
            <a:br>
              <a:rPr lang="en-US" altLang="en-US" dirty="0">
                <a:solidFill>
                  <a:schemeClr val="bg1"/>
                </a:solidFill>
              </a:rPr>
            </a:br>
            <a:r>
              <a:rPr lang="en-US" altLang="en-US" dirty="0">
                <a:solidFill>
                  <a:schemeClr val="bg1"/>
                </a:solidFill>
              </a:rPr>
              <a:t>The Woman and the Dragon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 descr="seabeastlandbeastdrag">
            <a:extLst>
              <a:ext uri="{FF2B5EF4-FFF2-40B4-BE49-F238E27FC236}">
                <a16:creationId xmlns:a16="http://schemas.microsoft.com/office/drawing/2014/main" id="{EECEF941-AF08-6B13-2D43-68EF50580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1540" cy="692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>
            <a:extLst>
              <a:ext uri="{FF2B5EF4-FFF2-40B4-BE49-F238E27FC236}">
                <a16:creationId xmlns:a16="http://schemas.microsoft.com/office/drawing/2014/main" id="{24346DC9-9474-4B3B-5632-1261D8D31B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21540" y="1793283"/>
            <a:ext cx="2876550" cy="3568701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solidFill>
                  <a:schemeClr val="bg1"/>
                </a:solidFill>
              </a:rPr>
              <a:t>Chapter 13</a:t>
            </a:r>
            <a:br>
              <a:rPr lang="en-US" altLang="en-US" dirty="0">
                <a:solidFill>
                  <a:schemeClr val="bg1"/>
                </a:solidFill>
              </a:rPr>
            </a:br>
            <a:r>
              <a:rPr lang="en-US" altLang="en-US" dirty="0">
                <a:solidFill>
                  <a:schemeClr val="bg1"/>
                </a:solidFill>
              </a:rPr>
              <a:t>The Sea Beast &amp; Land Beast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704" name="Rectangle 29703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06" name="Rectangle 29705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D220D1-0F4F-BDF9-ACB7-F10CAE96CF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23115"/>
          <a:stretch/>
        </p:blipFill>
        <p:spPr>
          <a:xfrm>
            <a:off x="291368" y="296164"/>
            <a:ext cx="11606213" cy="6380260"/>
          </a:xfrm>
          <a:prstGeom prst="rect">
            <a:avLst/>
          </a:prstGeom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800DCB76-6AE8-325A-7E3A-D8530B1DBC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3829" y="1411020"/>
            <a:ext cx="10165218" cy="2806506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US" altLang="en-US" b="1" dirty="0">
                <a:solidFill>
                  <a:srgbClr val="FFFFFF"/>
                </a:solidFill>
              </a:rPr>
              <a:t>Chapter 14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7D77BBB0-2A61-AB10-92CB-690C72467B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3" y="3912063"/>
            <a:ext cx="5076825" cy="2588458"/>
          </a:xfrm>
        </p:spPr>
        <p:txBody>
          <a:bodyPr>
            <a:normAutofit lnSpcReduction="10000"/>
          </a:bodyPr>
          <a:lstStyle/>
          <a:p>
            <a:pPr marL="0" indent="0"/>
            <a:endParaRPr lang="en-US" alt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altLang="en-US" sz="4000" dirty="0">
                <a:solidFill>
                  <a:srgbClr val="FFFFFF"/>
                </a:solidFill>
                <a:latin typeface="+mj-lt"/>
              </a:rPr>
              <a:t>The blessed 144,00, the earth is reaped, and the wrath of God is pressed out.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  <p:bldP spid="2969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1034004067_46454acd2e">
            <a:extLst>
              <a:ext uri="{FF2B5EF4-FFF2-40B4-BE49-F238E27FC236}">
                <a16:creationId xmlns:a16="http://schemas.microsoft.com/office/drawing/2014/main" id="{198D21EB-BD86-366A-FC51-A80F4B896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304799"/>
            <a:ext cx="8458200" cy="6343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2">
            <a:extLst>
              <a:ext uri="{FF2B5EF4-FFF2-40B4-BE49-F238E27FC236}">
                <a16:creationId xmlns:a16="http://schemas.microsoft.com/office/drawing/2014/main" id="{720B2A65-2519-35F5-02E7-60075613FA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843963" y="304799"/>
            <a:ext cx="3348037" cy="5895975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chemeClr val="bg1"/>
                </a:solidFill>
              </a:rPr>
              <a:t>Chapter 15</a:t>
            </a:r>
            <a:br>
              <a:rPr lang="en-US" altLang="en-US" sz="4000" b="1" dirty="0">
                <a:solidFill>
                  <a:schemeClr val="bg1"/>
                </a:solidFill>
              </a:rPr>
            </a:br>
            <a:r>
              <a:rPr lang="en-US" altLang="en-US" sz="4000" dirty="0">
                <a:solidFill>
                  <a:schemeClr val="bg1"/>
                </a:solidFill>
              </a:rPr>
              <a:t>Seven Angels are given Seven Bowls filled with God’s Wrath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image22">
            <a:extLst>
              <a:ext uri="{FF2B5EF4-FFF2-40B4-BE49-F238E27FC236}">
                <a16:creationId xmlns:a16="http://schemas.microsoft.com/office/drawing/2014/main" id="{9C3211BF-37AC-D6AB-C069-13DB9D7F1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867"/>
            <a:ext cx="8375728" cy="6683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5">
            <a:extLst>
              <a:ext uri="{FF2B5EF4-FFF2-40B4-BE49-F238E27FC236}">
                <a16:creationId xmlns:a16="http://schemas.microsoft.com/office/drawing/2014/main" id="{65B32C19-B006-A2E6-472B-BF58FAC1C9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75728" y="2255043"/>
            <a:ext cx="3716339" cy="2959895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solidFill>
                  <a:schemeClr val="bg1"/>
                </a:solidFill>
              </a:rPr>
              <a:t>Chapter 16 </a:t>
            </a:r>
            <a:br>
              <a:rPr lang="en-US" altLang="en-US" sz="4000" dirty="0">
                <a:solidFill>
                  <a:schemeClr val="bg1"/>
                </a:solidFill>
              </a:rPr>
            </a:br>
            <a:r>
              <a:rPr lang="en-US" altLang="en-US" sz="4000" dirty="0">
                <a:solidFill>
                  <a:schemeClr val="bg1"/>
                </a:solidFill>
              </a:rPr>
              <a:t> The Seven Bowls of Wrath are Poured out on the Earth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5D7117A1-6D75-69A2-3D36-9F4AE0F580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62799" y="503238"/>
            <a:ext cx="4352925" cy="51355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solidFill>
                  <a:schemeClr val="bg1"/>
                </a:solidFill>
              </a:rPr>
              <a:t>Chapter 17</a:t>
            </a:r>
            <a:br>
              <a:rPr lang="en-US" altLang="en-US" dirty="0">
                <a:solidFill>
                  <a:schemeClr val="bg1"/>
                </a:solidFill>
              </a:rPr>
            </a:br>
            <a:r>
              <a:rPr lang="en-US" altLang="en-US" dirty="0">
                <a:solidFill>
                  <a:schemeClr val="bg1"/>
                </a:solidFill>
              </a:rPr>
              <a:t> Description of “Babylon: The Mother of All Harlots”</a:t>
            </a:r>
          </a:p>
        </p:txBody>
      </p:sp>
      <p:pic>
        <p:nvPicPr>
          <p:cNvPr id="30723" name="Picture 4" descr="1034007789_dcb654be00">
            <a:extLst>
              <a:ext uri="{FF2B5EF4-FFF2-40B4-BE49-F238E27FC236}">
                <a16:creationId xmlns:a16="http://schemas.microsoft.com/office/drawing/2014/main" id="{4D48606C-EF2D-E53F-1FD1-2C1D69972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5400"/>
            <a:ext cx="56388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3164DCC1-9310-FBE8-413A-97798FD474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01112" y="365125"/>
            <a:ext cx="2967039" cy="5972969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solidFill>
                  <a:schemeClr val="bg1"/>
                </a:solidFill>
              </a:rPr>
              <a:t>Chapter 18</a:t>
            </a:r>
            <a:br>
              <a:rPr lang="en-US" altLang="en-US" sz="4000" dirty="0">
                <a:solidFill>
                  <a:schemeClr val="bg1"/>
                </a:solidFill>
              </a:rPr>
            </a:br>
            <a:r>
              <a:rPr lang="en-US" altLang="en-US" sz="4000" dirty="0">
                <a:solidFill>
                  <a:schemeClr val="bg1"/>
                </a:solidFill>
              </a:rPr>
              <a:t>The Fall of the Harlot Babylon – contrasting reactions from earth and heaven</a:t>
            </a:r>
          </a:p>
        </p:txBody>
      </p:sp>
      <p:pic>
        <p:nvPicPr>
          <p:cNvPr id="31748" name="Picture 4" descr="ANd9GcS_Jdeygmhibb4NpN1gCl_c38p2Jxz-Ln1qWdDhrHOPNvSQGCx7">
            <a:extLst>
              <a:ext uri="{FF2B5EF4-FFF2-40B4-BE49-F238E27FC236}">
                <a16:creationId xmlns:a16="http://schemas.microsoft.com/office/drawing/2014/main" id="{10D5F4A0-82A9-BCD8-6EFB-2204F416A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519906"/>
            <a:ext cx="8334375" cy="597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preceptaustin.org/Maranatha.jpg">
            <a:extLst>
              <a:ext uri="{FF2B5EF4-FFF2-40B4-BE49-F238E27FC236}">
                <a16:creationId xmlns:a16="http://schemas.microsoft.com/office/drawing/2014/main" id="{0684C31D-0E75-EA27-6BC6-20776D562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01459"/>
            <a:ext cx="12192001" cy="856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itle 1">
            <a:extLst>
              <a:ext uri="{FF2B5EF4-FFF2-40B4-BE49-F238E27FC236}">
                <a16:creationId xmlns:a16="http://schemas.microsoft.com/office/drawing/2014/main" id="{CFE47E3F-0DC0-CE3A-DA7C-D815637821C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45480" y="5029200"/>
            <a:ext cx="8301037" cy="1828800"/>
          </a:xfrm>
          <a:solidFill>
            <a:schemeClr val="tx1">
              <a:alpha val="44000"/>
            </a:schemeClr>
          </a:solidFill>
        </p:spPr>
        <p:txBody>
          <a:bodyPr vert="horz" lIns="92075" tIns="46038" rIns="92075" bIns="46038" rtlCol="0" anchor="ctr">
            <a:normAutofit fontScale="90000"/>
          </a:bodyPr>
          <a:lstStyle/>
          <a:p>
            <a:pPr algn="ctr" eaLnBrk="1" hangingPunct="1"/>
            <a:r>
              <a:rPr lang="en-US" altLang="en-US" b="1" dirty="0">
                <a:solidFill>
                  <a:schemeClr val="bg1"/>
                </a:solidFill>
              </a:rPr>
              <a:t>Chapter 19 </a:t>
            </a:r>
            <a:br>
              <a:rPr lang="en-US" altLang="en-US" dirty="0">
                <a:solidFill>
                  <a:schemeClr val="bg1"/>
                </a:solidFill>
              </a:rPr>
            </a:br>
            <a:r>
              <a:rPr lang="en-US" altLang="en-US" dirty="0">
                <a:solidFill>
                  <a:schemeClr val="bg1"/>
                </a:solidFill>
              </a:rPr>
              <a:t>Praises to God for Judging the Harlot &amp; the Victory of the King of Kings</a:t>
            </a:r>
            <a:endParaRPr lang="en-US" altLang="en-US" sz="32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E277F566-D720-B43F-5C28-CD8ABEC977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44461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chemeClr val="bg1"/>
                </a:solidFill>
              </a:rPr>
              <a:t>Chapter 20 </a:t>
            </a:r>
            <a:r>
              <a:rPr lang="en-US" altLang="en-US" sz="4000" dirty="0">
                <a:solidFill>
                  <a:schemeClr val="bg1"/>
                </a:solidFill>
              </a:rPr>
              <a:t>– The Binding of Satan, </a:t>
            </a:r>
            <a:br>
              <a:rPr lang="en-US" altLang="en-US" sz="4000" dirty="0">
                <a:solidFill>
                  <a:schemeClr val="bg1"/>
                </a:solidFill>
              </a:rPr>
            </a:br>
            <a:r>
              <a:rPr lang="en-US" altLang="en-US" sz="4000" dirty="0">
                <a:solidFill>
                  <a:schemeClr val="bg1"/>
                </a:solidFill>
              </a:rPr>
              <a:t>the 1,000 Year Reign &amp; the Final Judgment</a:t>
            </a:r>
          </a:p>
        </p:txBody>
      </p:sp>
      <p:pic>
        <p:nvPicPr>
          <p:cNvPr id="33795" name="Picture 4" descr="ch20-Lake_Fire_DLong_small">
            <a:extLst>
              <a:ext uri="{FF2B5EF4-FFF2-40B4-BE49-F238E27FC236}">
                <a16:creationId xmlns:a16="http://schemas.microsoft.com/office/drawing/2014/main" id="{8F822F25-4784-6953-C798-9A6E00172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470024"/>
            <a:ext cx="3048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5" descr="The%20Binding%20of%20the%20Dragon">
            <a:extLst>
              <a:ext uri="{FF2B5EF4-FFF2-40B4-BE49-F238E27FC236}">
                <a16:creationId xmlns:a16="http://schemas.microsoft.com/office/drawing/2014/main" id="{1367C3AA-0020-1A37-BB13-F68D7C3A0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7" y="1524000"/>
            <a:ext cx="32766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 descr="The%20Great%20White%20Throne">
            <a:extLst>
              <a:ext uri="{FF2B5EF4-FFF2-40B4-BE49-F238E27FC236}">
                <a16:creationId xmlns:a16="http://schemas.microsoft.com/office/drawing/2014/main" id="{4092D708-5778-9F32-F3AB-9E9C13516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0"/>
            <a:ext cx="3352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7" descr="img5A">
            <a:extLst>
              <a:ext uri="{FF2B5EF4-FFF2-40B4-BE49-F238E27FC236}">
                <a16:creationId xmlns:a16="http://schemas.microsoft.com/office/drawing/2014/main" id="{84776B70-E939-56AA-8883-5F390B749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800600"/>
            <a:ext cx="2286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9655F-3F00-061E-277A-0E74BFFE4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3" y="222250"/>
            <a:ext cx="11301412" cy="109220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Binding of Satan, 1000 Year Reign &amp; Judgment </a:t>
            </a:r>
            <a:r>
              <a:rPr lang="en-US" sz="3200" dirty="0">
                <a:solidFill>
                  <a:schemeClr val="bg1"/>
                </a:solidFill>
              </a:rPr>
              <a:t>(Revelation 20)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CF953-3079-3E5C-794E-39B52DF52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63" y="1314451"/>
            <a:ext cx="6586538" cy="5657849"/>
          </a:xfrm>
        </p:spPr>
        <p:txBody>
          <a:bodyPr>
            <a:normAutofit/>
          </a:bodyPr>
          <a:lstStyle/>
          <a:p>
            <a:pPr marL="0" indent="0">
              <a:lnSpc>
                <a:spcPct val="95000"/>
              </a:lnSpc>
              <a:spcBef>
                <a:spcPts val="300"/>
              </a:spcBef>
              <a:buNone/>
            </a:pPr>
            <a:r>
              <a:rPr lang="en-US" sz="3000" b="1" dirty="0">
                <a:solidFill>
                  <a:schemeClr val="bg1"/>
                </a:solidFill>
              </a:rPr>
              <a:t>The Loosing of Satan (20:7-10)</a:t>
            </a:r>
          </a:p>
          <a:p>
            <a:pPr>
              <a:lnSpc>
                <a:spcPct val="95000"/>
              </a:lnSpc>
              <a:spcBef>
                <a:spcPts val="300"/>
              </a:spcBef>
            </a:pPr>
            <a:r>
              <a:rPr 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loosing of Satan occurs at the end of the 1,000-year reign.</a:t>
            </a:r>
          </a:p>
          <a:p>
            <a:pPr marL="457200" lvl="1">
              <a:lnSpc>
                <a:spcPct val="95000"/>
              </a:lnSpc>
              <a:spcBef>
                <a:spcPts val="300"/>
              </a:spcBef>
            </a:pPr>
            <a:r>
              <a:rPr lang="en-US" sz="2800" b="1" dirty="0">
                <a:solidFill>
                  <a:srgbClr val="FFFF00"/>
                </a:solidFill>
              </a:rPr>
              <a:t>Evil may once again control powerful institutions (cf. Matthew 24:36-39).</a:t>
            </a:r>
          </a:p>
          <a:p>
            <a:pPr marL="457200" lvl="1">
              <a:lnSpc>
                <a:spcPct val="95000"/>
              </a:lnSpc>
              <a:spcBef>
                <a:spcPts val="300"/>
              </a:spcBef>
            </a:pPr>
            <a:r>
              <a:rPr lang="en-US" sz="2800" b="1" dirty="0">
                <a:solidFill>
                  <a:srgbClr val="FFFF00"/>
                </a:solidFill>
              </a:rPr>
              <a:t>Ancient enemies of God’s people (Gog &amp; Magog, Ezekiel 38-39) will again begin to move against God’s people.</a:t>
            </a:r>
          </a:p>
          <a:p>
            <a:pPr marL="228600" lvl="1">
              <a:lnSpc>
                <a:spcPct val="95000"/>
              </a:lnSpc>
              <a:spcBef>
                <a:spcPts val="300"/>
              </a:spcBef>
            </a:pPr>
            <a:r>
              <a:rPr 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God then destroys the enemies of His people and casts Satan into the lake that burns with fire and brimstone.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9A9472E-CEE4-7160-4026-58E6CCE88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502" y="1314451"/>
            <a:ext cx="4236471" cy="504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39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3B3AD7CE-76C5-9EAD-AEBB-8FC2A32F9A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15163" y="457200"/>
            <a:ext cx="4972049" cy="4495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bg1"/>
                </a:solidFill>
              </a:rPr>
              <a:t>Chapters 21 &amp; 22     </a:t>
            </a:r>
            <a:r>
              <a:rPr lang="en-US" altLang="en-US" sz="4000" dirty="0">
                <a:solidFill>
                  <a:schemeClr val="bg1"/>
                </a:solidFill>
              </a:rPr>
              <a:t>The New Jerusalem</a:t>
            </a:r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34819" name="Picture 4" descr="New+Jerusalem2">
            <a:extLst>
              <a:ext uri="{FF2B5EF4-FFF2-40B4-BE49-F238E27FC236}">
                <a16:creationId xmlns:a16="http://schemas.microsoft.com/office/drawing/2014/main" id="{215B7FBA-88AE-9E38-CD7D-801CC9C93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786132"/>
            <a:ext cx="7015162" cy="864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9655F-3F00-061E-277A-0E74BFFE4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3" y="222250"/>
            <a:ext cx="11301412" cy="109220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Binding of Satan, 1000 Year Reign &amp; Judgment </a:t>
            </a:r>
            <a:r>
              <a:rPr lang="en-US" sz="3200" dirty="0">
                <a:solidFill>
                  <a:schemeClr val="bg1"/>
                </a:solidFill>
              </a:rPr>
              <a:t>(Revelation 20)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CF953-3079-3E5C-794E-39B52DF52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62" y="1314451"/>
            <a:ext cx="7486651" cy="5657849"/>
          </a:xfrm>
        </p:spPr>
        <p:txBody>
          <a:bodyPr>
            <a:normAutofit/>
          </a:bodyPr>
          <a:lstStyle/>
          <a:p>
            <a:pPr marL="0" indent="0">
              <a:lnSpc>
                <a:spcPct val="95000"/>
              </a:lnSpc>
              <a:spcBef>
                <a:spcPts val="300"/>
              </a:spcBef>
              <a:buNone/>
            </a:pPr>
            <a:r>
              <a:rPr lang="en-US" sz="3000" b="1" dirty="0">
                <a:solidFill>
                  <a:schemeClr val="bg1"/>
                </a:solidFill>
              </a:rPr>
              <a:t>The Great White Throne (20:11-15)</a:t>
            </a:r>
          </a:p>
          <a:p>
            <a:pPr>
              <a:lnSpc>
                <a:spcPct val="95000"/>
              </a:lnSpc>
              <a:spcBef>
                <a:spcPts val="300"/>
              </a:spcBef>
            </a:pPr>
            <a:r>
              <a:rPr 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John sees a great white throne.</a:t>
            </a:r>
          </a:p>
          <a:p>
            <a:pPr marL="514350" lvl="1" indent="-285750">
              <a:lnSpc>
                <a:spcPct val="95000"/>
              </a:lnSpc>
              <a:spcBef>
                <a:spcPts val="300"/>
              </a:spcBef>
            </a:pPr>
            <a:r>
              <a:rPr lang="en-US" sz="2800" b="1" dirty="0">
                <a:solidFill>
                  <a:srgbClr val="FFFF00"/>
                </a:solidFill>
              </a:rPr>
              <a:t>Heaven &amp; earth flee away (2 Peter 3:10-13).</a:t>
            </a:r>
          </a:p>
          <a:p>
            <a:pPr>
              <a:lnSpc>
                <a:spcPct val="95000"/>
              </a:lnSpc>
              <a:spcBef>
                <a:spcPts val="300"/>
              </a:spcBef>
            </a:pPr>
            <a:r>
              <a:rPr 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Everyone is gathered for judgment (</a:t>
            </a:r>
            <a:r>
              <a:rPr lang="en-US" sz="26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Acts 17:30-31; Romans 14:12).</a:t>
            </a:r>
          </a:p>
          <a:p>
            <a:pPr>
              <a:lnSpc>
                <a:spcPct val="95000"/>
              </a:lnSpc>
              <a:spcBef>
                <a:spcPts val="300"/>
              </a:spcBef>
            </a:pPr>
            <a:r>
              <a:rPr 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Books were opened (Romans 2:12-16).</a:t>
            </a:r>
          </a:p>
          <a:p>
            <a:pPr marL="514350" lvl="1" indent="-285750">
              <a:lnSpc>
                <a:spcPct val="95000"/>
              </a:lnSpc>
              <a:spcBef>
                <a:spcPts val="300"/>
              </a:spcBef>
            </a:pPr>
            <a:r>
              <a:rPr lang="en-US" sz="2800" b="1" dirty="0">
                <a:solidFill>
                  <a:srgbClr val="FFFF00"/>
                </a:solidFill>
              </a:rPr>
              <a:t>The Book of Life was also opened (cf. Exodus 32:32-33; Malachi 3:16-17; Philippians 4:3).</a:t>
            </a:r>
          </a:p>
          <a:p>
            <a:pPr>
              <a:lnSpc>
                <a:spcPct val="95000"/>
              </a:lnSpc>
              <a:spcBef>
                <a:spcPts val="300"/>
              </a:spcBef>
            </a:pPr>
            <a:r>
              <a:rPr 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dead were judged from the books according to their works (Romans 2:6-11;   2 Corinthians 5:10; John 12:48).</a:t>
            </a: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2C420403-FD04-9E64-0FB9-760A49EEB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8" y="1128713"/>
            <a:ext cx="3957637" cy="550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4E22286-D003-F1E1-0659-2A4F1A886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88" y="4773987"/>
            <a:ext cx="2157413" cy="1655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3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9655F-3F00-061E-277A-0E74BFFE4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3" y="222250"/>
            <a:ext cx="11530012" cy="10922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Destiny of the Redeemed</a:t>
            </a:r>
            <a:r>
              <a:rPr lang="en-US" sz="3200" dirty="0">
                <a:solidFill>
                  <a:schemeClr val="bg1"/>
                </a:solidFill>
              </a:rPr>
              <a:t>(Revelation 21-22)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CF953-3079-3E5C-794E-39B52DF52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171575"/>
            <a:ext cx="7543801" cy="5800725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95000"/>
              </a:lnSpc>
              <a:spcBef>
                <a:spcPts val="300"/>
              </a:spcBef>
              <a:buNone/>
            </a:pPr>
            <a:r>
              <a:rPr lang="en-US" sz="3200" b="1" dirty="0">
                <a:solidFill>
                  <a:schemeClr val="bg1"/>
                </a:solidFill>
              </a:rPr>
              <a:t>Fellowship With God (21:1-8)</a:t>
            </a:r>
          </a:p>
          <a:p>
            <a:pPr>
              <a:lnSpc>
                <a:spcPct val="95000"/>
              </a:lnSpc>
              <a:spcBef>
                <a:spcPts val="300"/>
              </a:spcBef>
            </a:pPr>
            <a:r>
              <a:rPr 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 new heaven and a new earth </a:t>
            </a:r>
            <a:r>
              <a:rPr 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– an entirely new realm of existence characterized by righteousness (cf. 21:5; 2 Peter 3:13).</a:t>
            </a:r>
          </a:p>
          <a:p>
            <a:pPr>
              <a:lnSpc>
                <a:spcPct val="95000"/>
              </a:lnSpc>
              <a:spcBef>
                <a:spcPts val="300"/>
              </a:spcBef>
            </a:pPr>
            <a:r>
              <a:rPr 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No more sea </a:t>
            </a:r>
            <a:r>
              <a:rPr 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– not referring to the sea of glass, but the sea of corrupt human society (Revelation 8:8-9; 12:12; 16:3; 18:17-21).</a:t>
            </a:r>
          </a:p>
          <a:p>
            <a:pPr>
              <a:lnSpc>
                <a:spcPct val="95000"/>
              </a:lnSpc>
              <a:spcBef>
                <a:spcPts val="300"/>
              </a:spcBef>
            </a:pPr>
            <a:r>
              <a:rPr 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The New Jerusalem </a:t>
            </a:r>
            <a:r>
              <a:rPr 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– the perfect dwelling for God’s people (Heb. 11:10; 12:22-23; 13:14).</a:t>
            </a:r>
          </a:p>
          <a:p>
            <a:pPr>
              <a:lnSpc>
                <a:spcPct val="95000"/>
              </a:lnSpc>
              <a:spcBef>
                <a:spcPts val="300"/>
              </a:spcBef>
            </a:pPr>
            <a:r>
              <a:rPr 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The Tabernacle of God is with men </a:t>
            </a:r>
            <a:r>
              <a:rPr 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(Heb 9:11).</a:t>
            </a:r>
          </a:p>
          <a:p>
            <a:pPr>
              <a:lnSpc>
                <a:spcPct val="95000"/>
              </a:lnSpc>
              <a:spcBef>
                <a:spcPts val="300"/>
              </a:spcBef>
            </a:pPr>
            <a:r>
              <a:rPr 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He who OVERCOMES inherits these things!</a:t>
            </a:r>
          </a:p>
          <a:p>
            <a:pPr>
              <a:lnSpc>
                <a:spcPct val="95000"/>
              </a:lnSpc>
              <a:spcBef>
                <a:spcPts val="300"/>
              </a:spcBef>
            </a:pPr>
            <a:r>
              <a:rPr lang="en-US" sz="3000" b="1" i="1" dirty="0">
                <a:solidFill>
                  <a:srgbClr val="FFFF00"/>
                </a:solidFill>
              </a:rPr>
              <a:t>In stark contrast, the wicked have their part in the lake that burns with fire &amp; brimstone.</a:t>
            </a:r>
          </a:p>
        </p:txBody>
      </p:sp>
      <p:pic>
        <p:nvPicPr>
          <p:cNvPr id="8" name="Picture 7" descr="New+Jerusalem2">
            <a:extLst>
              <a:ext uri="{FF2B5EF4-FFF2-40B4-BE49-F238E27FC236}">
                <a16:creationId xmlns:a16="http://schemas.microsoft.com/office/drawing/2014/main" id="{E04E4EB9-960F-9CAE-43E0-9C6DFEE24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6" y="1314451"/>
            <a:ext cx="4205287" cy="5420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763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9655F-3F00-061E-277A-0E74BFFE4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3" y="222250"/>
            <a:ext cx="11530012" cy="10922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Destiny of the Redeemed</a:t>
            </a:r>
            <a:r>
              <a:rPr lang="en-US" sz="3200" dirty="0">
                <a:solidFill>
                  <a:schemeClr val="bg1"/>
                </a:solidFill>
              </a:rPr>
              <a:t>(Revelation 21-22)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CF953-3079-3E5C-794E-39B52DF52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4" y="1171575"/>
            <a:ext cx="7710489" cy="5800725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95000"/>
              </a:lnSpc>
              <a:spcBef>
                <a:spcPts val="300"/>
              </a:spcBef>
              <a:buNone/>
            </a:pPr>
            <a:r>
              <a:rPr lang="en-US" sz="3500" b="1" dirty="0">
                <a:solidFill>
                  <a:schemeClr val="bg1"/>
                </a:solidFill>
              </a:rPr>
              <a:t>The Perfect City for the Saints (21:9-27)</a:t>
            </a:r>
          </a:p>
          <a:p>
            <a:pPr>
              <a:lnSpc>
                <a:spcPct val="95000"/>
              </a:lnSpc>
              <a:spcBef>
                <a:spcPts val="300"/>
              </a:spcBef>
            </a:pPr>
            <a:r>
              <a:rPr 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</a:rPr>
              <a:t>The city is illuminated with light like a jasper stone, clear as crystal (cf. 4:3).</a:t>
            </a:r>
          </a:p>
          <a:p>
            <a:pPr>
              <a:lnSpc>
                <a:spcPct val="95000"/>
              </a:lnSpc>
              <a:spcBef>
                <a:spcPts val="300"/>
              </a:spcBef>
            </a:pPr>
            <a:r>
              <a:rPr 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</a:rPr>
              <a:t>The number 12 figures prominently in the design &amp; construction of the city.</a:t>
            </a:r>
          </a:p>
          <a:p>
            <a:pPr marL="514350" lvl="1" indent="-285750">
              <a:lnSpc>
                <a:spcPct val="95000"/>
              </a:lnSpc>
              <a:spcBef>
                <a:spcPts val="300"/>
              </a:spcBef>
            </a:pPr>
            <a:r>
              <a:rPr lang="en-US" sz="3000" b="1" dirty="0">
                <a:solidFill>
                  <a:srgbClr val="FFFF00"/>
                </a:solidFill>
                <a:effectLst/>
              </a:rPr>
              <a:t>There are </a:t>
            </a:r>
            <a:r>
              <a:rPr lang="en-US" sz="3000" b="1" dirty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12 gates</a:t>
            </a:r>
            <a:r>
              <a:rPr lang="en-US" sz="3000" b="1" dirty="0">
                <a:solidFill>
                  <a:srgbClr val="FFFF00"/>
                </a:solidFill>
                <a:effectLst/>
              </a:rPr>
              <a:t>, </a:t>
            </a:r>
            <a:r>
              <a:rPr lang="en-US" sz="3000" b="1" dirty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12 angels</a:t>
            </a:r>
            <a:r>
              <a:rPr lang="en-US" sz="3000" b="1" dirty="0">
                <a:solidFill>
                  <a:srgbClr val="FFFF00"/>
                </a:solidFill>
                <a:effectLst/>
              </a:rPr>
              <a:t>, names of </a:t>
            </a:r>
            <a:r>
              <a:rPr lang="en-US" sz="3000" b="1" dirty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12 tribes </a:t>
            </a:r>
            <a:r>
              <a:rPr lang="en-US" sz="3000" b="1" dirty="0">
                <a:solidFill>
                  <a:srgbClr val="FFFF00"/>
                </a:solidFill>
                <a:effectLst/>
              </a:rPr>
              <a:t>written on each gate made of a pearl.</a:t>
            </a:r>
          </a:p>
          <a:p>
            <a:pPr marL="514350" lvl="1" indent="-285750">
              <a:lnSpc>
                <a:spcPct val="95000"/>
              </a:lnSpc>
              <a:spcBef>
                <a:spcPts val="300"/>
              </a:spcBef>
            </a:pPr>
            <a:r>
              <a:rPr lang="en-US" sz="3000" b="1" dirty="0">
                <a:solidFill>
                  <a:srgbClr val="FFFF00"/>
                </a:solidFill>
                <a:effectLst/>
              </a:rPr>
              <a:t>The </a:t>
            </a:r>
            <a:r>
              <a:rPr lang="en-US" sz="3000" b="1" dirty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12 foundations </a:t>
            </a:r>
            <a:r>
              <a:rPr lang="en-US" sz="3000" b="1" dirty="0">
                <a:solidFill>
                  <a:srgbClr val="FFFF00"/>
                </a:solidFill>
                <a:effectLst/>
              </a:rPr>
              <a:t>have on them the names of </a:t>
            </a:r>
            <a:r>
              <a:rPr lang="en-US" sz="3000" b="1" dirty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12 apostles </a:t>
            </a:r>
            <a:r>
              <a:rPr lang="en-US" sz="3000" b="1" dirty="0">
                <a:solidFill>
                  <a:srgbClr val="FFFF00"/>
                </a:solidFill>
                <a:effectLst/>
              </a:rPr>
              <a:t>and are adorned with 12</a:t>
            </a:r>
            <a:r>
              <a:rPr lang="en-US" sz="3000" b="1" dirty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precious stones.</a:t>
            </a:r>
          </a:p>
          <a:p>
            <a:pPr marL="514350" lvl="1" indent="-285750">
              <a:lnSpc>
                <a:spcPct val="95000"/>
              </a:lnSpc>
              <a:spcBef>
                <a:spcPts val="300"/>
              </a:spcBef>
            </a:pPr>
            <a:r>
              <a:rPr lang="en-US" sz="3000" b="1" dirty="0">
                <a:solidFill>
                  <a:srgbClr val="FFFF00"/>
                </a:solidFill>
                <a:effectLst/>
              </a:rPr>
              <a:t>The dimensions are </a:t>
            </a:r>
            <a:r>
              <a:rPr lang="en-US" sz="3000" b="1" dirty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12,000 furlongs square; </a:t>
            </a:r>
            <a:r>
              <a:rPr lang="en-US" sz="3000" b="1" dirty="0">
                <a:solidFill>
                  <a:srgbClr val="FFFF00"/>
                </a:solidFill>
                <a:effectLst/>
              </a:rPr>
              <a:t>the wall is </a:t>
            </a:r>
            <a:r>
              <a:rPr lang="en-US" sz="3000" b="1" dirty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144 cubits wide</a:t>
            </a:r>
            <a:r>
              <a:rPr lang="en-US" sz="2600" b="1" dirty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.</a:t>
            </a:r>
          </a:p>
          <a:p>
            <a:pPr>
              <a:lnSpc>
                <a:spcPct val="95000"/>
              </a:lnSpc>
              <a:spcBef>
                <a:spcPts val="300"/>
              </a:spcBef>
            </a:pPr>
            <a:r>
              <a:rPr 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</a:rPr>
              <a:t>The saved walk in God’s glorious light and bring their glory and honor to the city. </a:t>
            </a:r>
          </a:p>
          <a:p>
            <a:pPr>
              <a:lnSpc>
                <a:spcPct val="95000"/>
              </a:lnSpc>
              <a:spcBef>
                <a:spcPts val="300"/>
              </a:spcBef>
            </a:pPr>
            <a:r>
              <a:rPr 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</a:rPr>
              <a:t>Nothing can enter that doesn’t belong.</a:t>
            </a:r>
          </a:p>
        </p:txBody>
      </p:sp>
      <p:pic>
        <p:nvPicPr>
          <p:cNvPr id="5" name="Picture 4" descr="New+Jerusalem2">
            <a:extLst>
              <a:ext uri="{FF2B5EF4-FFF2-40B4-BE49-F238E27FC236}">
                <a16:creationId xmlns:a16="http://schemas.microsoft.com/office/drawing/2014/main" id="{395FFE44-5924-05B2-CDFB-B0FD461D2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1214981"/>
            <a:ext cx="4205287" cy="5420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98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9655F-3F00-061E-277A-0E74BFFE4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3" y="222250"/>
            <a:ext cx="11530012" cy="10922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Destiny of the Redeemed</a:t>
            </a:r>
            <a:r>
              <a:rPr lang="en-US" sz="3200" dirty="0">
                <a:solidFill>
                  <a:schemeClr val="bg1"/>
                </a:solidFill>
              </a:rPr>
              <a:t>(Revelation 21-22)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CF953-3079-3E5C-794E-39B52DF52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4" y="1171575"/>
            <a:ext cx="11915775" cy="5800725"/>
          </a:xfrm>
        </p:spPr>
        <p:txBody>
          <a:bodyPr>
            <a:normAutofit/>
          </a:bodyPr>
          <a:lstStyle/>
          <a:p>
            <a:pPr marL="0" indent="0">
              <a:lnSpc>
                <a:spcPct val="95000"/>
              </a:lnSpc>
              <a:spcBef>
                <a:spcPts val="300"/>
              </a:spcBef>
              <a:buNone/>
            </a:pPr>
            <a:r>
              <a:rPr lang="en-US" sz="3200" b="1" dirty="0">
                <a:solidFill>
                  <a:schemeClr val="bg1"/>
                </a:solidFill>
              </a:rPr>
              <a:t>The Provisions of Paradise (22:1-5, cf. 2:7)</a:t>
            </a:r>
          </a:p>
          <a:p>
            <a:pPr>
              <a:lnSpc>
                <a:spcPct val="95000"/>
              </a:lnSpc>
              <a:spcBef>
                <a:spcPts val="300"/>
              </a:spcBef>
            </a:pPr>
            <a:r>
              <a:rPr 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 pure river of “water of life” proceeding from the throne (John 4:14; Rev. 21:6).</a:t>
            </a:r>
          </a:p>
          <a:p>
            <a:pPr>
              <a:lnSpc>
                <a:spcPct val="95000"/>
              </a:lnSpc>
              <a:spcBef>
                <a:spcPts val="300"/>
              </a:spcBef>
            </a:pPr>
            <a:r>
              <a:rPr 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tree of life, with 12 fruits for the healing of the nations (Gen. 2:9; 3:22-24; Rev. 2:7).</a:t>
            </a:r>
          </a:p>
          <a:p>
            <a:pPr>
              <a:lnSpc>
                <a:spcPct val="95000"/>
              </a:lnSpc>
              <a:spcBef>
                <a:spcPts val="300"/>
              </a:spcBef>
            </a:pPr>
            <a:r>
              <a:rPr 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God’s servants…</a:t>
            </a:r>
          </a:p>
          <a:p>
            <a:pPr marL="514350" lvl="1" indent="-285750">
              <a:lnSpc>
                <a:spcPct val="95000"/>
              </a:lnSpc>
              <a:spcBef>
                <a:spcPts val="300"/>
              </a:spcBef>
            </a:pPr>
            <a:r>
              <a:rPr lang="en-US" sz="3000" b="1" dirty="0">
                <a:solidFill>
                  <a:srgbClr val="FFFF00"/>
                </a:solidFill>
              </a:rPr>
              <a:t>Shall serve Him.</a:t>
            </a:r>
          </a:p>
          <a:p>
            <a:pPr marL="514350" lvl="1" indent="-285750">
              <a:lnSpc>
                <a:spcPct val="95000"/>
              </a:lnSpc>
              <a:spcBef>
                <a:spcPts val="300"/>
              </a:spcBef>
            </a:pPr>
            <a:r>
              <a:rPr lang="en-US" sz="3000" b="1" dirty="0">
                <a:solidFill>
                  <a:srgbClr val="FFFF00"/>
                </a:solidFill>
              </a:rPr>
              <a:t>Shall see His face (1 John 3:2).</a:t>
            </a:r>
          </a:p>
          <a:p>
            <a:pPr marL="514350" lvl="1" indent="-285750">
              <a:lnSpc>
                <a:spcPct val="95000"/>
              </a:lnSpc>
              <a:spcBef>
                <a:spcPts val="300"/>
              </a:spcBef>
            </a:pPr>
            <a:r>
              <a:rPr lang="en-US" sz="3000" b="1" dirty="0">
                <a:solidFill>
                  <a:srgbClr val="FFFF00"/>
                </a:solidFill>
              </a:rPr>
              <a:t>Will have His name on their foreheads .</a:t>
            </a:r>
          </a:p>
          <a:p>
            <a:pPr marL="514350" lvl="1" indent="-285750">
              <a:lnSpc>
                <a:spcPct val="95000"/>
              </a:lnSpc>
              <a:spcBef>
                <a:spcPts val="300"/>
              </a:spcBef>
            </a:pPr>
            <a:r>
              <a:rPr lang="en-US" sz="3000" b="1" dirty="0">
                <a:solidFill>
                  <a:srgbClr val="FFFF00"/>
                </a:solidFill>
              </a:rPr>
              <a:t>Shall reign forever and ever (2 Timothy 2:12).</a:t>
            </a:r>
          </a:p>
        </p:txBody>
      </p:sp>
    </p:spTree>
    <p:extLst>
      <p:ext uri="{BB962C8B-B14F-4D97-AF65-F5344CB8AC3E}">
        <p14:creationId xmlns:p14="http://schemas.microsoft.com/office/powerpoint/2010/main" val="384839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9655F-3F00-061E-277A-0E74BFFE4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4" y="79374"/>
            <a:ext cx="11530012" cy="10922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Destiny of the Redeemed</a:t>
            </a:r>
            <a:r>
              <a:rPr lang="en-US" sz="3200" dirty="0">
                <a:solidFill>
                  <a:schemeClr val="bg1"/>
                </a:solidFill>
              </a:rPr>
              <a:t>(Revelation 21-22)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CF953-3079-3E5C-794E-39B52DF52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028701"/>
            <a:ext cx="11811000" cy="5943600"/>
          </a:xfrm>
        </p:spPr>
        <p:txBody>
          <a:bodyPr>
            <a:normAutofit/>
          </a:bodyPr>
          <a:lstStyle/>
          <a:p>
            <a:pPr marL="0" indent="0">
              <a:lnSpc>
                <a:spcPct val="95000"/>
              </a:lnSpc>
              <a:spcBef>
                <a:spcPts val="300"/>
              </a:spcBef>
              <a:buNone/>
            </a:pPr>
            <a:r>
              <a:rPr lang="en-US" sz="3200" b="1" dirty="0">
                <a:solidFill>
                  <a:schemeClr val="bg1"/>
                </a:solidFill>
              </a:rPr>
              <a:t>Assurance and Final Warnings (22:6-21)</a:t>
            </a:r>
          </a:p>
          <a:p>
            <a:pPr>
              <a:lnSpc>
                <a:spcPct val="95000"/>
              </a:lnSpc>
              <a:spcBef>
                <a:spcPts val="300"/>
              </a:spcBef>
            </a:pPr>
            <a:r>
              <a:rPr 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message is from God, who alone is worthy of worship (22:6-9, 16).</a:t>
            </a:r>
          </a:p>
          <a:p>
            <a:pPr>
              <a:lnSpc>
                <a:spcPct val="95000"/>
              </a:lnSpc>
              <a:spcBef>
                <a:spcPts val="300"/>
              </a:spcBef>
            </a:pPr>
            <a:r>
              <a:rPr 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“Behold I come quickly” (22:7, 12, 20).</a:t>
            </a:r>
          </a:p>
          <a:p>
            <a:pPr marL="514350" lvl="1" indent="-285750">
              <a:lnSpc>
                <a:spcPct val="95000"/>
              </a:lnSpc>
              <a:spcBef>
                <a:spcPts val="300"/>
              </a:spcBef>
            </a:pPr>
            <a:r>
              <a:rPr lang="en-US" sz="3000" b="1" dirty="0">
                <a:solidFill>
                  <a:srgbClr val="FFFF00"/>
                </a:solidFill>
              </a:rPr>
              <a:t>These statements appear to refer to the speed &amp; surety of the Lord’s coming; not nearness in time (compare 1:1; 22:6; 1:3; 22:10).</a:t>
            </a:r>
          </a:p>
          <a:p>
            <a:pPr marL="514350" lvl="1" indent="-285750">
              <a:lnSpc>
                <a:spcPct val="95000"/>
              </a:lnSpc>
              <a:spcBef>
                <a:spcPts val="300"/>
              </a:spcBef>
            </a:pPr>
            <a:r>
              <a:rPr lang="en-US" sz="3000" b="1" dirty="0">
                <a:solidFill>
                  <a:srgbClr val="FFFF00"/>
                </a:solidFill>
              </a:rPr>
              <a:t>Fulfillment will begin so soon and is so certain that there will be little opportunity for men to alter their lives -- the dye is cast (22:11).</a:t>
            </a:r>
          </a:p>
          <a:p>
            <a:pPr marL="285750" indent="-285750">
              <a:lnSpc>
                <a:spcPct val="95000"/>
              </a:lnSpc>
              <a:spcBef>
                <a:spcPts val="300"/>
              </a:spcBef>
            </a:pPr>
            <a:r>
              <a:rPr lang="en-US" sz="30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An invitation: Whoever desires may take of the water of life freely (22:17).</a:t>
            </a:r>
          </a:p>
          <a:p>
            <a:pPr marL="514350" lvl="1" indent="-285750">
              <a:lnSpc>
                <a:spcPct val="95000"/>
              </a:lnSpc>
              <a:spcBef>
                <a:spcPts val="300"/>
              </a:spcBef>
            </a:pPr>
            <a:endParaRPr lang="en-US" sz="3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96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9655F-3F00-061E-277A-0E74BFFE4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4" y="79374"/>
            <a:ext cx="11530012" cy="10922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Destiny of the Redeemed</a:t>
            </a:r>
            <a:r>
              <a:rPr lang="en-US" sz="3200" dirty="0">
                <a:solidFill>
                  <a:schemeClr val="bg1"/>
                </a:solidFill>
              </a:rPr>
              <a:t>(Revelation 21-22)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CF953-3079-3E5C-794E-39B52DF52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4" y="1028701"/>
            <a:ext cx="11915775" cy="5943600"/>
          </a:xfrm>
        </p:spPr>
        <p:txBody>
          <a:bodyPr>
            <a:normAutofit/>
          </a:bodyPr>
          <a:lstStyle/>
          <a:p>
            <a:pPr marL="0" indent="0">
              <a:lnSpc>
                <a:spcPct val="95000"/>
              </a:lnSpc>
              <a:spcBef>
                <a:spcPts val="300"/>
              </a:spcBef>
              <a:buNone/>
            </a:pPr>
            <a:r>
              <a:rPr lang="en-US" sz="3500" b="1" dirty="0">
                <a:solidFill>
                  <a:schemeClr val="bg1"/>
                </a:solidFill>
              </a:rPr>
              <a:t>Assurance and Final Warnings (22:6-21)</a:t>
            </a:r>
          </a:p>
          <a:p>
            <a:pPr marL="57150" indent="-285750">
              <a:lnSpc>
                <a:spcPct val="95000"/>
              </a:lnSpc>
              <a:spcBef>
                <a:spcPts val="300"/>
              </a:spcBef>
            </a:pPr>
            <a:r>
              <a:rPr lang="en-US" sz="33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Warnings:</a:t>
            </a:r>
          </a:p>
          <a:p>
            <a:pPr marL="514350" lvl="1" indent="-285750">
              <a:lnSpc>
                <a:spcPct val="95000"/>
              </a:lnSpc>
              <a:spcBef>
                <a:spcPts val="300"/>
              </a:spcBef>
            </a:pPr>
            <a:r>
              <a:rPr lang="en-US" sz="3000" b="1" dirty="0">
                <a:solidFill>
                  <a:srgbClr val="FFFF00"/>
                </a:solidFill>
              </a:rPr>
              <a:t>Whoever adds to the words of this book will have the plagues of the book added to him (22:18).</a:t>
            </a:r>
          </a:p>
          <a:p>
            <a:pPr marL="514350" lvl="1" indent="-285750">
              <a:lnSpc>
                <a:spcPct val="95000"/>
              </a:lnSpc>
              <a:spcBef>
                <a:spcPts val="300"/>
              </a:spcBef>
            </a:pPr>
            <a:r>
              <a:rPr lang="en-US" sz="3000" b="1" dirty="0">
                <a:solidFill>
                  <a:srgbClr val="FFFF00"/>
                </a:solidFill>
              </a:rPr>
              <a:t>Whoever takes away from the book will have his name taken away from the book of life and from the holy city (22:19).</a:t>
            </a:r>
          </a:p>
          <a:p>
            <a:pPr marL="514350" lvl="1" indent="-285750">
              <a:lnSpc>
                <a:spcPct val="95000"/>
              </a:lnSpc>
              <a:spcBef>
                <a:spcPts val="300"/>
              </a:spcBef>
            </a:pPr>
            <a:r>
              <a:rPr lang="en-US" sz="3000" b="1" dirty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The same principle applies to all Scripture </a:t>
            </a:r>
            <a:r>
              <a:rPr lang="en-US" sz="3000" b="1" dirty="0">
                <a:solidFill>
                  <a:srgbClr val="FFFF00"/>
                </a:solidFill>
              </a:rPr>
              <a:t>(Galatians 1:6-8;                     1 Corinthians 4:6; Proverbs 30:6; Deuteronomy 4:2)</a:t>
            </a:r>
          </a:p>
          <a:p>
            <a:pPr marL="57150" indent="-285750">
              <a:lnSpc>
                <a:spcPct val="95000"/>
              </a:lnSpc>
              <a:spcBef>
                <a:spcPts val="300"/>
              </a:spcBef>
            </a:pPr>
            <a:r>
              <a:rPr lang="en-US" sz="3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 Promise – “Surely I come quickly” (22:20-21) </a:t>
            </a:r>
          </a:p>
          <a:p>
            <a:pPr marL="514350" lvl="1" indent="-285750">
              <a:lnSpc>
                <a:spcPct val="95000"/>
              </a:lnSpc>
              <a:spcBef>
                <a:spcPts val="300"/>
              </a:spcBef>
            </a:pPr>
            <a:r>
              <a:rPr lang="en-US" sz="3000" b="1" dirty="0">
                <a:solidFill>
                  <a:srgbClr val="FFFF00"/>
                </a:solidFill>
              </a:rPr>
              <a:t>Anticipation: “…even so, come Lord Jesus” (cf. 2 Peter 3:11-14)</a:t>
            </a:r>
          </a:p>
          <a:p>
            <a:pPr marL="228600" lvl="1" indent="0">
              <a:lnSpc>
                <a:spcPct val="95000"/>
              </a:lnSpc>
              <a:spcBef>
                <a:spcPts val="300"/>
              </a:spcBef>
              <a:buNone/>
            </a:pPr>
            <a:endParaRPr lang="en-US" sz="3000" b="1" dirty="0">
              <a:solidFill>
                <a:srgbClr val="FFFF00"/>
              </a:solidFill>
            </a:endParaRPr>
          </a:p>
          <a:p>
            <a:pPr marL="514350" lvl="1" indent="-285750">
              <a:lnSpc>
                <a:spcPct val="95000"/>
              </a:lnSpc>
              <a:spcBef>
                <a:spcPts val="300"/>
              </a:spcBef>
            </a:pPr>
            <a:endParaRPr lang="en-US" sz="3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56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tantia-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26752</TotalTime>
  <Words>1142</Words>
  <Application>Microsoft Office PowerPoint</Application>
  <PresentationFormat>Widescreen</PresentationFormat>
  <Paragraphs>99</Paragraphs>
  <Slides>30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Constantia</vt:lpstr>
      <vt:lpstr>Franklin Gothic Book</vt:lpstr>
      <vt:lpstr>Times New Roman</vt:lpstr>
      <vt:lpstr>Office Theme</vt:lpstr>
      <vt:lpstr>Studies in the Epistles</vt:lpstr>
      <vt:lpstr>Binding of Satan, 1000 Year Reign &amp; Judgment (Revelation 20)</vt:lpstr>
      <vt:lpstr>Binding of Satan, 1000 Year Reign &amp; Judgment (Revelation 20)</vt:lpstr>
      <vt:lpstr>Binding of Satan, 1000 Year Reign &amp; Judgment (Revelation 20)</vt:lpstr>
      <vt:lpstr>The Destiny of the Redeemed(Revelation 21-22)</vt:lpstr>
      <vt:lpstr>The Destiny of the Redeemed(Revelation 21-22)</vt:lpstr>
      <vt:lpstr>The Destiny of the Redeemed(Revelation 21-22)</vt:lpstr>
      <vt:lpstr>The Destiny of the Redeemed(Revelation 21-22)</vt:lpstr>
      <vt:lpstr>The Destiny of the Redeemed(Revelation 21-22)</vt:lpstr>
      <vt:lpstr>REVELATION  Visual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11  The Measured Temple, 2 Witnesses &amp; the Seventh Trumpet</vt:lpstr>
      <vt:lpstr>Chapter 12 The Woman and the Dragon</vt:lpstr>
      <vt:lpstr>Chapter 13 The Sea Beast &amp; Land Beast</vt:lpstr>
      <vt:lpstr>Chapter 14</vt:lpstr>
      <vt:lpstr>Chapter 15 Seven Angels are given Seven Bowls filled with God’s Wrath</vt:lpstr>
      <vt:lpstr>Chapter 16   The Seven Bowls of Wrath are Poured out on the Earth</vt:lpstr>
      <vt:lpstr>Chapter 17  Description of “Babylon: The Mother of All Harlots”</vt:lpstr>
      <vt:lpstr>Chapter 18 The Fall of the Harlot Babylon – contrasting reactions from earth and heaven</vt:lpstr>
      <vt:lpstr>Chapter 19  Praises to God for Judging the Harlot &amp; the Victory of the King of Kings</vt:lpstr>
      <vt:lpstr>Chapter 20 – The Binding of Satan,  the 1,000 Year Reign &amp; the Final Judgment</vt:lpstr>
      <vt:lpstr>Chapters 21 &amp; 22     The New Jerusalem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Studies in the Epistles</dc:title>
  <dc:creator>Steve</dc:creator>
  <cp:lastModifiedBy>Eastside Enlightener</cp:lastModifiedBy>
  <cp:revision>683</cp:revision>
  <cp:lastPrinted>2022-07-27T20:19:33Z</cp:lastPrinted>
  <dcterms:created xsi:type="dcterms:W3CDTF">2021-08-25T18:02:30Z</dcterms:created>
  <dcterms:modified xsi:type="dcterms:W3CDTF">2022-07-31T13:37:19Z</dcterms:modified>
</cp:coreProperties>
</file>