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257" r:id="rId3"/>
    <p:sldId id="259" r:id="rId4"/>
    <p:sldId id="260" r:id="rId5"/>
    <p:sldId id="561" r:id="rId6"/>
    <p:sldId id="562" r:id="rId7"/>
    <p:sldId id="281" r:id="rId8"/>
    <p:sldId id="283" r:id="rId9"/>
    <p:sldId id="285" r:id="rId10"/>
    <p:sldId id="294" r:id="rId11"/>
    <p:sldId id="295" r:id="rId12"/>
    <p:sldId id="297" r:id="rId13"/>
    <p:sldId id="299" r:id="rId14"/>
    <p:sldId id="300" r:id="rId15"/>
    <p:sldId id="302" r:id="rId16"/>
    <p:sldId id="266" r:id="rId17"/>
    <p:sldId id="304" r:id="rId18"/>
    <p:sldId id="306" r:id="rId19"/>
    <p:sldId id="307" r:id="rId20"/>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30" autoAdjust="0"/>
  </p:normalViewPr>
  <p:slideViewPr>
    <p:cSldViewPr snapToGrid="0">
      <p:cViewPr varScale="1">
        <p:scale>
          <a:sx n="45" d="100"/>
          <a:sy n="45" d="100"/>
        </p:scale>
        <p:origin x="14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5/29/2022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 5:1  </a:t>
            </a:r>
            <a:r>
              <a:rPr lang="en-US" dirty="0"/>
              <a:t>Therefore be imitators of God as dear children.</a:t>
            </a:r>
          </a:p>
        </p:txBody>
      </p:sp>
      <p:sp>
        <p:nvSpPr>
          <p:cNvPr id="4" name="Slide Number Placeholder 3"/>
          <p:cNvSpPr>
            <a:spLocks noGrp="1"/>
          </p:cNvSpPr>
          <p:nvPr>
            <p:ph type="sldNum" sz="quarter" idx="5"/>
          </p:nvPr>
        </p:nvSpPr>
        <p:spPr/>
        <p:txBody>
          <a:bodyPr/>
          <a:lstStyle/>
          <a:p>
            <a:fld id="{1A107F44-81C3-4D51-89F0-DF5B3A1D4BDF}" type="slidenum">
              <a:rPr lang="en-US" smtClean="0"/>
              <a:t>10</a:t>
            </a:fld>
            <a:endParaRPr lang="en-US"/>
          </a:p>
        </p:txBody>
      </p:sp>
    </p:spTree>
    <p:extLst>
      <p:ext uri="{BB962C8B-B14F-4D97-AF65-F5344CB8AC3E}">
        <p14:creationId xmlns:p14="http://schemas.microsoft.com/office/powerpoint/2010/main" val="187637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Ecclesiastes 12:13-14  </a:t>
            </a:r>
            <a:r>
              <a:rPr lang="en-US" altLang="en-US" b="0" dirty="0">
                <a:latin typeface="Calibri" panose="020F0502020204030204" pitchFamily="34" charset="0"/>
                <a:cs typeface="Calibri" panose="020F0502020204030204" pitchFamily="34" charset="0"/>
              </a:rPr>
              <a:t>Let us hear the conclusion of the whole matter: Fear God and keep His commandments, For this is man's all.  (14)  For God will bring every work into judgment, Including every secret thing, Whether good or evil.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Titus 2:14  </a:t>
            </a:r>
            <a:r>
              <a:rPr lang="en-US" altLang="en-US" b="0" dirty="0">
                <a:latin typeface="Calibri" panose="020F0502020204030204" pitchFamily="34" charset="0"/>
                <a:cs typeface="Calibri" panose="020F0502020204030204" pitchFamily="34" charset="0"/>
              </a:rPr>
              <a:t>who gave Himself for us, that He might redeem us from every lawless deed and purify for Himself His own special people, zealous for good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Calibri" panose="020F0502020204030204" pitchFamily="34" charset="0"/>
                <a:cs typeface="Calibri" panose="020F0502020204030204" pitchFamily="34" charset="0"/>
              </a:rPr>
              <a:t>The word translated </a:t>
            </a:r>
            <a:r>
              <a:rPr lang="en-US" altLang="en-US" b="1" dirty="0">
                <a:latin typeface="Calibri" panose="020F0502020204030204" pitchFamily="34" charset="0"/>
                <a:cs typeface="Calibri" panose="020F0502020204030204" pitchFamily="34" charset="0"/>
              </a:rPr>
              <a:t>redeemed</a:t>
            </a:r>
            <a:r>
              <a:rPr lang="en-US" altLang="en-US" b="0" dirty="0">
                <a:latin typeface="Calibri" panose="020F0502020204030204" pitchFamily="34" charset="0"/>
                <a:cs typeface="Calibri" panose="020F0502020204030204" pitchFamily="34" charset="0"/>
              </a:rPr>
              <a:t> (</a:t>
            </a:r>
            <a:r>
              <a:rPr lang="en-US" altLang="en-US" b="0" dirty="0" err="1">
                <a:latin typeface="Calibri" panose="020F0502020204030204" pitchFamily="34" charset="0"/>
                <a:cs typeface="Calibri" panose="020F0502020204030204" pitchFamily="34" charset="0"/>
              </a:rPr>
              <a:t>λυτρόω</a:t>
            </a:r>
            <a:r>
              <a:rPr lang="en-US" altLang="en-US" b="0" dirty="0">
                <a:latin typeface="Calibri" panose="020F0502020204030204" pitchFamily="34" charset="0"/>
                <a:cs typeface="Calibri" panose="020F0502020204030204" pitchFamily="34" charset="0"/>
              </a:rPr>
              <a:t>) means </a:t>
            </a:r>
            <a:r>
              <a:rPr lang="en-US" altLang="en-US" b="1" dirty="0">
                <a:latin typeface="Calibri" panose="020F0502020204030204" pitchFamily="34" charset="0"/>
                <a:cs typeface="Calibri" panose="020F0502020204030204" pitchFamily="34" charset="0"/>
              </a:rPr>
              <a:t>“to be liberated by the payment of a ransom.” (the noun “Lutron” is found Mark 10:45  </a:t>
            </a:r>
            <a:r>
              <a:rPr lang="en-US" altLang="en-US" b="0" dirty="0">
                <a:latin typeface="Calibri" panose="020F0502020204030204" pitchFamily="34" charset="0"/>
                <a:cs typeface="Calibri" panose="020F0502020204030204" pitchFamily="34" charset="0"/>
              </a:rPr>
              <a:t>For even the Son of Man did not come to be served, but to serve, and to give His life a ransom for many.“)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Titus 2:14  </a:t>
            </a:r>
            <a:r>
              <a:rPr lang="en-US" altLang="en-US" b="0" dirty="0">
                <a:latin typeface="Calibri" panose="020F0502020204030204" pitchFamily="34" charset="0"/>
                <a:cs typeface="Calibri" panose="020F0502020204030204" pitchFamily="34" charset="0"/>
              </a:rPr>
              <a:t>who gave Himself for us, that He might redeem us from every lawless deed and purify for Himself His own special people, zealous for good works.</a:t>
            </a:r>
          </a:p>
          <a:p>
            <a:endParaRPr lang="en-US" dirty="0"/>
          </a:p>
        </p:txBody>
      </p:sp>
      <p:sp>
        <p:nvSpPr>
          <p:cNvPr id="4" name="Slide Number Placeholder 3"/>
          <p:cNvSpPr>
            <a:spLocks noGrp="1"/>
          </p:cNvSpPr>
          <p:nvPr>
            <p:ph type="sldNum" sz="quarter" idx="5"/>
          </p:nvPr>
        </p:nvSpPr>
        <p:spPr/>
        <p:txBody>
          <a:bodyPr/>
          <a:lstStyle/>
          <a:p>
            <a:fld id="{1A107F44-81C3-4D51-89F0-DF5B3A1D4BDF}" type="slidenum">
              <a:rPr lang="en-US" smtClean="0"/>
              <a:t>11</a:t>
            </a:fld>
            <a:endParaRPr lang="en-US"/>
          </a:p>
        </p:txBody>
      </p:sp>
    </p:spTree>
    <p:extLst>
      <p:ext uri="{BB962C8B-B14F-4D97-AF65-F5344CB8AC3E}">
        <p14:creationId xmlns:p14="http://schemas.microsoft.com/office/powerpoint/2010/main" val="336411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PURIFIED is from </a:t>
            </a:r>
            <a:r>
              <a:rPr lang="en-US" dirty="0" err="1"/>
              <a:t>hagnizo</a:t>
            </a:r>
            <a:r>
              <a:rPr lang="en-US" dirty="0"/>
              <a:t>̄ “to make clean, that is, (figuratively) sanctify (ceremonially or morally): - purity (self)” [Strong’s]</a:t>
            </a:r>
          </a:p>
          <a:p>
            <a:r>
              <a:rPr lang="en-US" b="1" dirty="0"/>
              <a:t>Rom 12:9  </a:t>
            </a:r>
            <a:r>
              <a:rPr lang="en-US" dirty="0"/>
              <a:t>Let love be without hypocrisy.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James 1:21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Therefore lay aside all filthiness and overflow of wickedness, and receive with meekness the implanted word, which is able to save your souls.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 Corinthians 4:2-4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we have renounced the hidden things of shame, not walking in craftiness nor handling the word of God deceitfully, but by manifestation of the truth commending ourselves to every man's conscience in the sight of God.  (3)  But even if our gospel is veiled, it is veiled to those who are perishing,  (4)  whose minds the god of this age has blinded, who do not believe, lest the light of the gospel of the glory of Christ, who is the image of God, should shine on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Acts 13:45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But when the Jews saw the multitudes, they were filled with envy; and contradicting and blaspheming, they opposed the things spoken by Paul.</a:t>
            </a:r>
            <a:endParaRPr lang="en-US" dirty="0"/>
          </a:p>
        </p:txBody>
      </p:sp>
      <p:sp>
        <p:nvSpPr>
          <p:cNvPr id="4" name="Slide Number Placeholder 3"/>
          <p:cNvSpPr>
            <a:spLocks noGrp="1"/>
          </p:cNvSpPr>
          <p:nvPr>
            <p:ph type="sldNum" sz="quarter" idx="5"/>
          </p:nvPr>
        </p:nvSpPr>
        <p:spPr/>
        <p:txBody>
          <a:bodyPr/>
          <a:lstStyle/>
          <a:p>
            <a:fld id="{1A107F44-81C3-4D51-89F0-DF5B3A1D4BDF}" type="slidenum">
              <a:rPr lang="en-US" smtClean="0"/>
              <a:t>12</a:t>
            </a:fld>
            <a:endParaRPr lang="en-US"/>
          </a:p>
        </p:txBody>
      </p:sp>
    </p:spTree>
    <p:extLst>
      <p:ext uri="{BB962C8B-B14F-4D97-AF65-F5344CB8AC3E}">
        <p14:creationId xmlns:p14="http://schemas.microsoft.com/office/powerpoint/2010/main" val="61662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DESIRE: From </a:t>
            </a:r>
            <a:r>
              <a:rPr lang="en-US" altLang="en-US" b="1" dirty="0" err="1">
                <a:latin typeface="Calibri" panose="020F0502020204030204" pitchFamily="34" charset="0"/>
                <a:cs typeface="Calibri" panose="020F0502020204030204" pitchFamily="34" charset="0"/>
              </a:rPr>
              <a:t>epipotheo</a:t>
            </a:r>
            <a:r>
              <a:rPr lang="en-US" altLang="en-US" b="1" dirty="0">
                <a:latin typeface="Calibri" panose="020F0502020204030204" pitchFamily="34" charset="0"/>
                <a:cs typeface="Calibri" panose="020F0502020204030204" pitchFamily="34" charset="0"/>
              </a:rPr>
              <a:t>, to “intensely crave” (Strong’s Dictionary)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Psalms 119:40  </a:t>
            </a:r>
            <a:r>
              <a:rPr lang="en-US" altLang="en-US" b="0" dirty="0">
                <a:latin typeface="Calibri" panose="020F0502020204030204" pitchFamily="34" charset="0"/>
                <a:cs typeface="Calibri" panose="020F0502020204030204" pitchFamily="34" charset="0"/>
              </a:rPr>
              <a:t>Behold, I long for Your precepts; Revive me in Your righteousness.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Job 23:12</a:t>
            </a:r>
            <a:r>
              <a:rPr lang="en-US" altLang="en-US" b="0" dirty="0">
                <a:latin typeface="Calibri" panose="020F0502020204030204" pitchFamily="34" charset="0"/>
                <a:cs typeface="Calibri" panose="020F0502020204030204" pitchFamily="34" charset="0"/>
              </a:rPr>
              <a:t>  I have not departed from the commandment of His lips; I have treasured the words of His mouth More than my necessary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Ephesians 4:15  </a:t>
            </a:r>
            <a:r>
              <a:rPr lang="en-US" altLang="en-US" b="0" dirty="0">
                <a:latin typeface="Calibri" panose="020F0502020204030204" pitchFamily="34" charset="0"/>
                <a:cs typeface="Calibri" panose="020F0502020204030204" pitchFamily="34" charset="0"/>
              </a:rPr>
              <a:t>but, speaking the truth in love, may grow up in all things into Him who is the head—Christ—</a:t>
            </a:r>
          </a:p>
          <a:p>
            <a:endParaRPr lang="en-US" dirty="0"/>
          </a:p>
        </p:txBody>
      </p:sp>
      <p:sp>
        <p:nvSpPr>
          <p:cNvPr id="4" name="Slide Number Placeholder 3"/>
          <p:cNvSpPr>
            <a:spLocks noGrp="1"/>
          </p:cNvSpPr>
          <p:nvPr>
            <p:ph type="sldNum" sz="quarter" idx="5"/>
          </p:nvPr>
        </p:nvSpPr>
        <p:spPr/>
        <p:txBody>
          <a:bodyPr/>
          <a:lstStyle/>
          <a:p>
            <a:fld id="{1A107F44-81C3-4D51-89F0-DF5B3A1D4BDF}" type="slidenum">
              <a:rPr lang="en-US" smtClean="0"/>
              <a:t>13</a:t>
            </a:fld>
            <a:endParaRPr lang="en-US"/>
          </a:p>
        </p:txBody>
      </p:sp>
    </p:spTree>
    <p:extLst>
      <p:ext uri="{BB962C8B-B14F-4D97-AF65-F5344CB8AC3E}">
        <p14:creationId xmlns:p14="http://schemas.microsoft.com/office/powerpoint/2010/main" val="174172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4:11-12  </a:t>
            </a:r>
            <a:r>
              <a:rPr lang="en-US" dirty="0"/>
              <a:t>This Jesus is the stone that was rejected by you, the builders, which has become the cornerstone.  (12)  And there is salvation in no one else, for there is no other name under heaven given among men by which we must be saved.”</a:t>
            </a:r>
          </a:p>
          <a:p>
            <a:r>
              <a:rPr lang="en-US" b="1" dirty="0"/>
              <a:t>Psalms 118:21-23  </a:t>
            </a:r>
            <a:r>
              <a:rPr lang="en-US" dirty="0"/>
              <a:t>I thank you that you have answered me and have become my salvation.  (22)  The stone that the builders rejected has become the cornerstone.  (23)  This is the LORD's doing; it is marvelous in our eyes.</a:t>
            </a:r>
          </a:p>
          <a:p>
            <a:r>
              <a:rPr lang="en-US" b="1" dirty="0"/>
              <a:t>Matthew 21:42-44  </a:t>
            </a:r>
            <a:r>
              <a:rPr lang="en-US" dirty="0"/>
              <a:t>Jesus said to them, “Have you never read in the Scriptures: “‘The stone that the builders rejected has become the cornerstone; this was the Lord's doing, and it is marvelous in our eyes’?  (43)  Therefore I tell you, the kingdom of God will be taken away from you and given to a people producing its fruits.  (44)  And the one who falls on this stone will be broken to pieces; and when it falls on anyone, it will crush him.”</a:t>
            </a:r>
          </a:p>
          <a:p>
            <a:r>
              <a:rPr lang="en-US" b="1" dirty="0"/>
              <a:t>Isaiah 8:14-15  </a:t>
            </a:r>
            <a:r>
              <a:rPr lang="en-US" dirty="0"/>
              <a:t>And he will become a sanctuary and a stone of offense and a rock of stumbling to both houses of Israel, a trap and a snare to the inhabitants of Jerusalem.  (15)  And many shall stumble on it. They shall fall and be broken; they shall be snared and taken.”</a:t>
            </a:r>
          </a:p>
          <a:p>
            <a:r>
              <a:rPr lang="en-US" b="1" dirty="0"/>
              <a:t>Ephesians 2:19-21  </a:t>
            </a:r>
            <a:r>
              <a:rPr lang="en-US" dirty="0"/>
              <a:t>Now, therefore, you are no longer strangers and foreigners, but fellow citizens with the saints and members of the household of God,  (20)  having been built on the foundation of the apostles and prophets, Jesus Christ Himself being the chief cornerstone,  (21)  in whom the whole building, being fitted together, grows into a holy temple in the Lord,</a:t>
            </a:r>
          </a:p>
          <a:p>
            <a:r>
              <a:rPr lang="en-US" b="1" dirty="0"/>
              <a:t>1 Corinthians 3:16-17  </a:t>
            </a:r>
            <a:r>
              <a:rPr lang="en-US" dirty="0"/>
              <a:t>Do you not know that you are the temple of God and that the Spirit of God dwells in you?  (17)  If anyone defiles the temple of God, God will destroy him. For the temple of God is holy, which temple you are.</a:t>
            </a:r>
          </a:p>
          <a:p>
            <a:endParaRPr lang="en-US" dirty="0"/>
          </a:p>
          <a:p>
            <a:r>
              <a:rPr lang="en-US" b="1" dirty="0"/>
              <a:t>Hebrews 13:15-16  </a:t>
            </a:r>
            <a:r>
              <a:rPr lang="en-US" dirty="0"/>
              <a:t>Therefore by Him let us continually offer the sacrifice of praise to God, that is, the fruit of our lips, giving thanks to His name.  (16)  But do not forget to do good and to share, for with such sacrifices God is well pleased.</a:t>
            </a:r>
          </a:p>
          <a:p>
            <a:endParaRPr lang="en-US" dirty="0"/>
          </a:p>
        </p:txBody>
      </p:sp>
      <p:sp>
        <p:nvSpPr>
          <p:cNvPr id="4" name="Slide Number Placeholder 3"/>
          <p:cNvSpPr>
            <a:spLocks noGrp="1"/>
          </p:cNvSpPr>
          <p:nvPr>
            <p:ph type="sldNum" sz="quarter" idx="5"/>
          </p:nvPr>
        </p:nvSpPr>
        <p:spPr/>
        <p:txBody>
          <a:bodyPr/>
          <a:lstStyle/>
          <a:p>
            <a:fld id="{1A107F44-81C3-4D51-89F0-DF5B3A1D4BDF}" type="slidenum">
              <a:rPr lang="en-US" smtClean="0"/>
              <a:t>14</a:t>
            </a:fld>
            <a:endParaRPr lang="en-US"/>
          </a:p>
        </p:txBody>
      </p:sp>
    </p:spTree>
    <p:extLst>
      <p:ext uri="{BB962C8B-B14F-4D97-AF65-F5344CB8AC3E}">
        <p14:creationId xmlns:p14="http://schemas.microsoft.com/office/powerpoint/2010/main" val="260798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The word translated “special” or “peculiar” occurs only here and in Titus 2:14  </a:t>
            </a:r>
            <a:r>
              <a:rPr lang="en-US" altLang="en-US" b="0" dirty="0">
                <a:latin typeface="Calibri" panose="020F0502020204030204" pitchFamily="34" charset="0"/>
                <a:cs typeface="Calibri" panose="020F0502020204030204" pitchFamily="34" charset="0"/>
              </a:rPr>
              <a:t>who gave Himself for us, that He might redeem us from every lawless deed and purify for Himself His own special people, zealous for good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Strong’s Dictionary defines it to mean, “being beyond usual, that is, special (one’s 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Exodus 19:5-6  </a:t>
            </a:r>
            <a:r>
              <a:rPr lang="en-US" altLang="en-US" b="0" dirty="0">
                <a:latin typeface="Calibri" panose="020F0502020204030204" pitchFamily="34" charset="0"/>
                <a:cs typeface="Calibri" panose="020F0502020204030204" pitchFamily="34" charset="0"/>
              </a:rPr>
              <a:t>Now therefore, if you will indeed obey My voice and keep My covenant, then you shall be a special treasure to Me above all people; for all the earth is Mine.  (6)  And you shall be to Me a kingdom of priests and a holy nation.' These are the words which you shall speak to the children of Israel.“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Revelation 1:5-6  </a:t>
            </a:r>
            <a:r>
              <a:rPr lang="en-US" altLang="en-US" b="0" dirty="0">
                <a:latin typeface="Calibri" panose="020F0502020204030204" pitchFamily="34" charset="0"/>
                <a:cs typeface="Calibri" panose="020F0502020204030204" pitchFamily="34" charset="0"/>
              </a:rPr>
              <a:t>and from Jesus Christ, the faithful witness, the firstborn from the dead, and the ruler over the kings of the earth. To Him who loved us and washed us from our sins in His own blood,  (6)  and has made us kings and priests to His God and Father, to Him be glory and dominion forever and ever. Amen.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A107F44-81C3-4D51-89F0-DF5B3A1D4BDF}" type="slidenum">
              <a:rPr lang="en-US" smtClean="0"/>
              <a:t>15</a:t>
            </a:fld>
            <a:endParaRPr lang="en-US"/>
          </a:p>
        </p:txBody>
      </p:sp>
    </p:spTree>
    <p:extLst>
      <p:ext uri="{BB962C8B-B14F-4D97-AF65-F5344CB8AC3E}">
        <p14:creationId xmlns:p14="http://schemas.microsoft.com/office/powerpoint/2010/main" val="2629756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458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Ephesians 4:22  </a:t>
            </a:r>
            <a:r>
              <a:rPr lang="en-US" altLang="en-US" b="0" dirty="0">
                <a:latin typeface="Calibri" panose="020F0502020204030204" pitchFamily="34" charset="0"/>
                <a:cs typeface="Calibri" panose="020F0502020204030204" pitchFamily="34" charset="0"/>
              </a:rPr>
              <a:t>that you put off, concerning your former conduct, the old man which grows corrupt according to the deceitful lusts,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libri" panose="020F0502020204030204" pitchFamily="34" charset="0"/>
                <a:cs typeface="Calibri" panose="020F0502020204030204" pitchFamily="34" charset="0"/>
              </a:rPr>
              <a:t>Psalms 106:4  </a:t>
            </a:r>
            <a:r>
              <a:rPr lang="en-US" altLang="en-US" b="0" dirty="0">
                <a:latin typeface="Calibri" panose="020F0502020204030204" pitchFamily="34" charset="0"/>
                <a:cs typeface="Calibri" panose="020F0502020204030204" pitchFamily="34" charset="0"/>
              </a:rPr>
              <a:t>Remember me, O LORD, with the favor You have toward Your people. Oh, visit me with Your salvation</a:t>
            </a:r>
            <a:r>
              <a:rPr lang="en-US" altLang="en-US" b="1" dirty="0">
                <a:latin typeface="Calibri" panose="020F0502020204030204" pitchFamily="34" charset="0"/>
                <a:cs typeface="Calibri" panose="020F0502020204030204" pitchFamily="34" charset="0"/>
              </a:rPr>
              <a:t>,</a:t>
            </a:r>
          </a:p>
          <a:p>
            <a:r>
              <a:rPr lang="en-US" b="1" dirty="0"/>
              <a:t>Psalms 8:4  </a:t>
            </a:r>
            <a:r>
              <a:rPr lang="en-US" dirty="0"/>
              <a:t>What is man that You are mindful of him, And the son of man that You visit him?</a:t>
            </a:r>
          </a:p>
          <a:p>
            <a:r>
              <a:rPr lang="en-US" b="1" dirty="0"/>
              <a:t>Jeremiah 29:10  </a:t>
            </a:r>
            <a:r>
              <a:rPr lang="en-US" dirty="0"/>
              <a:t>For thus says the LORD: After seventy years are completed at Babylon, I will visit you and perform My good word toward you, and cause you to return to this place.</a:t>
            </a:r>
          </a:p>
          <a:p>
            <a:r>
              <a:rPr lang="en-US" b="1" dirty="0"/>
              <a:t>1 Samuel 2:21  </a:t>
            </a:r>
            <a:r>
              <a:rPr lang="en-US" dirty="0"/>
              <a:t>And the LORD visited Hannah, so that she conceived and bore three sons and two daughters. Meanwhile the child Samuel grew before the LORD.</a:t>
            </a:r>
          </a:p>
          <a:p>
            <a:r>
              <a:rPr lang="en-US" b="1" dirty="0"/>
              <a:t>Luke 7:16  [After raising widow’s son] </a:t>
            </a:r>
            <a:r>
              <a:rPr lang="en-US" dirty="0"/>
              <a:t>Then fear came upon all, and they glorified God, saying, "A great prophet has risen up among us"; and, "God has visited His people.“</a:t>
            </a:r>
          </a:p>
          <a:p>
            <a:r>
              <a:rPr lang="en-US" b="1" dirty="0"/>
              <a:t>Luke 19:44 [Jesus to Jerusalem] t</a:t>
            </a:r>
            <a:r>
              <a:rPr lang="en-US" dirty="0"/>
              <a:t>hey will not leave in you one stone upon another, because you did not know the time of your visitation."</a:t>
            </a:r>
          </a:p>
          <a:p>
            <a:endParaRPr lang="en-US" dirty="0"/>
          </a:p>
        </p:txBody>
      </p:sp>
      <p:sp>
        <p:nvSpPr>
          <p:cNvPr id="4" name="Slide Number Placeholder 3"/>
          <p:cNvSpPr>
            <a:spLocks noGrp="1"/>
          </p:cNvSpPr>
          <p:nvPr>
            <p:ph type="sldNum" sz="quarter" idx="5"/>
          </p:nvPr>
        </p:nvSpPr>
        <p:spPr/>
        <p:txBody>
          <a:bodyPr/>
          <a:lstStyle/>
          <a:p>
            <a:fld id="{1A107F44-81C3-4D51-89F0-DF5B3A1D4BDF}" type="slidenum">
              <a:rPr lang="en-US" smtClean="0"/>
              <a:t>17</a:t>
            </a:fld>
            <a:endParaRPr lang="en-US"/>
          </a:p>
        </p:txBody>
      </p:sp>
    </p:spTree>
    <p:extLst>
      <p:ext uri="{BB962C8B-B14F-4D97-AF65-F5344CB8AC3E}">
        <p14:creationId xmlns:p14="http://schemas.microsoft.com/office/powerpoint/2010/main" val="3138706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1A107F44-81C3-4D51-89F0-DF5B3A1D4BDF}" type="slidenum">
              <a:rPr lang="en-US" smtClean="0"/>
              <a:t>18</a:t>
            </a:fld>
            <a:endParaRPr lang="en-US"/>
          </a:p>
        </p:txBody>
      </p:sp>
    </p:spTree>
    <p:extLst>
      <p:ext uri="{BB962C8B-B14F-4D97-AF65-F5344CB8AC3E}">
        <p14:creationId xmlns:p14="http://schemas.microsoft.com/office/powerpoint/2010/main" val="636811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 6:6-11  </a:t>
            </a:r>
            <a:r>
              <a:rPr lang="en-US" b="0" dirty="0"/>
              <a:t>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a:t>
            </a:r>
          </a:p>
          <a:p>
            <a:r>
              <a:rPr lang="en-US" b="1" dirty="0"/>
              <a:t>Colossians 3:9  </a:t>
            </a:r>
            <a:r>
              <a:rPr lang="en-US" b="0" dirty="0"/>
              <a:t>Do not lie to one another, since you have put off the old man with his deeds,</a:t>
            </a:r>
          </a:p>
          <a:p>
            <a:r>
              <a:rPr lang="en-US" b="1" dirty="0"/>
              <a:t>Ephesians 4:22-24  </a:t>
            </a:r>
            <a:r>
              <a:rPr lang="en-US" b="0" dirty="0"/>
              <a:t>that you put off, concerning your former conduct, the old man which grows corrupt according to the deceitful lusts,  (23)  and be renewed in the spirit of your mind,  (24)  and that you put on the new man which was created according to God, in true righteousness and holiness.</a:t>
            </a:r>
          </a:p>
        </p:txBody>
      </p:sp>
      <p:sp>
        <p:nvSpPr>
          <p:cNvPr id="4" name="Slide Number Placeholder 3"/>
          <p:cNvSpPr>
            <a:spLocks noGrp="1"/>
          </p:cNvSpPr>
          <p:nvPr>
            <p:ph type="sldNum" sz="quarter" idx="5"/>
          </p:nvPr>
        </p:nvSpPr>
        <p:spPr/>
        <p:txBody>
          <a:bodyPr/>
          <a:lstStyle/>
          <a:p>
            <a:fld id="{1A107F44-81C3-4D51-89F0-DF5B3A1D4BDF}" type="slidenum">
              <a:rPr lang="en-US" smtClean="0"/>
              <a:t>19</a:t>
            </a:fld>
            <a:endParaRPr lang="en-US"/>
          </a:p>
        </p:txBody>
      </p:sp>
    </p:spTree>
    <p:extLst>
      <p:ext uri="{BB962C8B-B14F-4D97-AF65-F5344CB8AC3E}">
        <p14:creationId xmlns:p14="http://schemas.microsoft.com/office/powerpoint/2010/main" val="56661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 4:18 </a:t>
            </a:r>
            <a:r>
              <a:rPr lang="en-US" dirty="0"/>
              <a:t>Follow Me, and I will make you fishers of men." </a:t>
            </a:r>
          </a:p>
          <a:p>
            <a:r>
              <a:rPr lang="en-US" b="1" dirty="0"/>
              <a:t>Mat 10:2  </a:t>
            </a:r>
            <a:r>
              <a:rPr lang="en-US" dirty="0"/>
              <a:t>Now the names of the twelve apostles are these: first, Simon, who is called Peter, </a:t>
            </a:r>
          </a:p>
          <a:p>
            <a:r>
              <a:rPr lang="en-US" b="1" dirty="0"/>
              <a:t>Matthew 16:19  </a:t>
            </a:r>
            <a:r>
              <a:rPr lang="en-US" dirty="0"/>
              <a:t>And I will give you the keys of the kingdom of heaven, and whatever you bind on earth will be bound in heaven, and whatever you loose on earth will be loosed in heaven.“</a:t>
            </a:r>
          </a:p>
          <a:p>
            <a:r>
              <a:rPr lang="en-US" b="1" dirty="0"/>
              <a:t>Ephesians 3:4-5  </a:t>
            </a:r>
            <a:r>
              <a:rPr lang="en-US" dirty="0"/>
              <a:t>by which, when you read, you may understand my knowledge in the mystery of Christ),  (5)  which in other ages was not made known to the sons of men, as it has now been revealed by the Spirit to His holy apostles and prophets:</a:t>
            </a:r>
          </a:p>
          <a:p>
            <a:r>
              <a:rPr lang="en-US" b="1" dirty="0"/>
              <a:t>Ephesians 2:20  </a:t>
            </a:r>
            <a:r>
              <a:rPr lang="en-US" dirty="0"/>
              <a:t>[the household of God has been] been built on the foundation of the apostles and prophets, Jesus Christ Himself being the chief cornerstone,</a:t>
            </a:r>
          </a:p>
          <a:p>
            <a:r>
              <a:rPr lang="en-US" b="1" dirty="0"/>
              <a:t>2 Peter 3:1-2  </a:t>
            </a:r>
            <a:r>
              <a:rPr lang="en-US" dirty="0"/>
              <a:t>Beloved, I now write to you this second epistle (in both of which I stir up your pure minds by way of reminder),  (2)  that you may be mindful of the words which were spoken before by the holy prophets, and of the commandment of us, the apostles of the Lord and Savior,</a:t>
            </a:r>
          </a:p>
          <a:p>
            <a:endParaRPr lang="en-US" dirty="0"/>
          </a:p>
        </p:txBody>
      </p:sp>
      <p:sp>
        <p:nvSpPr>
          <p:cNvPr id="4" name="Slide Number Placeholder 3"/>
          <p:cNvSpPr>
            <a:spLocks noGrp="1"/>
          </p:cNvSpPr>
          <p:nvPr>
            <p:ph type="sldNum" sz="quarter" idx="5"/>
          </p:nvPr>
        </p:nvSpPr>
        <p:spPr/>
        <p:txBody>
          <a:bodyPr/>
          <a:lstStyle/>
          <a:p>
            <a:fld id="{1A107F44-81C3-4D51-89F0-DF5B3A1D4BDF}" type="slidenum">
              <a:rPr lang="en-US" smtClean="0"/>
              <a:t>2</a:t>
            </a:fld>
            <a:endParaRPr lang="en-US"/>
          </a:p>
        </p:txBody>
      </p:sp>
    </p:spTree>
    <p:extLst>
      <p:ext uri="{BB962C8B-B14F-4D97-AF65-F5344CB8AC3E}">
        <p14:creationId xmlns:p14="http://schemas.microsoft.com/office/powerpoint/2010/main" val="882337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7:34-35  </a:t>
            </a:r>
            <a:r>
              <a:rPr lang="en-US" dirty="0"/>
              <a:t>You will seek Me and not find Me, and where I am you cannot come."  (35)  Then the Jews said among themselves, "Where does He intend to go that we shall not find Him? Does He intend to go to the Dispersion among the Greeks and teach the Greeks?</a:t>
            </a:r>
          </a:p>
          <a:p>
            <a:r>
              <a:rPr lang="en-US" b="1" dirty="0"/>
              <a:t>James 1:1  </a:t>
            </a:r>
            <a:r>
              <a:rPr lang="en-US" dirty="0"/>
              <a:t>James, a bondservant of God and of the Lord Jesus Christ, To the twelve tribes which are scattered abroad: Greetings.</a:t>
            </a:r>
          </a:p>
          <a:p>
            <a:r>
              <a:rPr lang="en-US" b="1" dirty="0"/>
              <a:t>Deuteronomy 28:64  </a:t>
            </a:r>
            <a:r>
              <a:rPr lang="en-US" dirty="0"/>
              <a:t>"Then the LORD will scatter you among all peoples, from one end of the earth to the other…</a:t>
            </a:r>
          </a:p>
          <a:p>
            <a:r>
              <a:rPr lang="en-US" b="1" dirty="0"/>
              <a:t>Psalms 44:11  </a:t>
            </a:r>
            <a:r>
              <a:rPr lang="en-US" dirty="0"/>
              <a:t>You have given us up like sheep intended for food, And have scattered us among the nations.</a:t>
            </a:r>
          </a:p>
          <a:p>
            <a:r>
              <a:rPr lang="en-US" b="1" dirty="0"/>
              <a:t>Acts 8:1, 4 </a:t>
            </a:r>
            <a:r>
              <a:rPr lang="en-US" dirty="0"/>
              <a:t>At that time a great persecution arose against the church which was at Jerusalem; and they were all scattered throughout the regions of Judea and Samaria, except the apostles…. Therefore those who were scattered went everywhere preaching the word. </a:t>
            </a:r>
          </a:p>
          <a:p>
            <a:r>
              <a:rPr lang="en-US" b="1" dirty="0"/>
              <a:t>Galatians 2:8  </a:t>
            </a:r>
            <a:r>
              <a:rPr lang="en-US" dirty="0"/>
              <a:t>(for He who worked effectively in Peter for the apostleship to the circumcised also worked effectively in me toward the Gentiles),</a:t>
            </a:r>
          </a:p>
        </p:txBody>
      </p:sp>
      <p:sp>
        <p:nvSpPr>
          <p:cNvPr id="4" name="Slide Number Placeholder 3"/>
          <p:cNvSpPr>
            <a:spLocks noGrp="1"/>
          </p:cNvSpPr>
          <p:nvPr>
            <p:ph type="sldNum" sz="quarter" idx="5"/>
          </p:nvPr>
        </p:nvSpPr>
        <p:spPr/>
        <p:txBody>
          <a:bodyPr/>
          <a:lstStyle/>
          <a:p>
            <a:fld id="{1A107F44-81C3-4D51-89F0-DF5B3A1D4BDF}" type="slidenum">
              <a:rPr lang="en-US" smtClean="0"/>
              <a:t>3</a:t>
            </a:fld>
            <a:endParaRPr lang="en-US"/>
          </a:p>
        </p:txBody>
      </p:sp>
    </p:spTree>
    <p:extLst>
      <p:ext uri="{BB962C8B-B14F-4D97-AF65-F5344CB8AC3E}">
        <p14:creationId xmlns:p14="http://schemas.microsoft.com/office/powerpoint/2010/main" val="336104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 pilgrims of the Dispersion in Pontus, Galatia, Cappadocia, Asia, and Bithynia, </a:t>
            </a:r>
          </a:p>
        </p:txBody>
      </p:sp>
      <p:sp>
        <p:nvSpPr>
          <p:cNvPr id="4" name="Slide Number Placeholder 3"/>
          <p:cNvSpPr>
            <a:spLocks noGrp="1"/>
          </p:cNvSpPr>
          <p:nvPr>
            <p:ph type="sldNum" sz="quarter" idx="5"/>
          </p:nvPr>
        </p:nvSpPr>
        <p:spPr/>
        <p:txBody>
          <a:bodyPr/>
          <a:lstStyle/>
          <a:p>
            <a:fld id="{1A107F44-81C3-4D51-89F0-DF5B3A1D4BDF}" type="slidenum">
              <a:rPr lang="en-US" smtClean="0"/>
              <a:t>4</a:t>
            </a:fld>
            <a:endParaRPr lang="en-US"/>
          </a:p>
        </p:txBody>
      </p:sp>
    </p:spTree>
    <p:extLst>
      <p:ext uri="{BB962C8B-B14F-4D97-AF65-F5344CB8AC3E}">
        <p14:creationId xmlns:p14="http://schemas.microsoft.com/office/powerpoint/2010/main" val="115261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5</a:t>
            </a:fld>
            <a:endParaRPr lang="en-US"/>
          </a:p>
        </p:txBody>
      </p:sp>
    </p:spTree>
    <p:extLst>
      <p:ext uri="{BB962C8B-B14F-4D97-AF65-F5344CB8AC3E}">
        <p14:creationId xmlns:p14="http://schemas.microsoft.com/office/powerpoint/2010/main" val="55936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Thessalonians 2:13-14  </a:t>
            </a:r>
            <a:r>
              <a:rPr lang="en-US" dirty="0"/>
              <a:t>But we are bound to give thanks to God always for you, brethren beloved by the Lord, because God from the beginning chose you for salvation through sanctification by the Spirit and belief in the truth,  (14)  to which He called you by our gospel, for the obtaining of the glory of our Lord Jesus Christ.</a:t>
            </a:r>
          </a:p>
          <a:p>
            <a:r>
              <a:rPr lang="en-US" b="1" dirty="0"/>
              <a:t>Ephesians 1:4  </a:t>
            </a:r>
            <a:r>
              <a:rPr lang="en-US" dirty="0"/>
              <a:t>just as He chose us in Him before the foundation of the world, that we should be holy and without blame before Him in love,</a:t>
            </a:r>
          </a:p>
          <a:p>
            <a:r>
              <a:rPr lang="en-US" b="1" dirty="0"/>
              <a:t>Romans 6:3  </a:t>
            </a:r>
            <a:r>
              <a:rPr lang="en-US" dirty="0"/>
              <a:t>Or do you not know that as many of us as were baptized into Christ Jesus were baptized into His death?</a:t>
            </a:r>
          </a:p>
        </p:txBody>
      </p:sp>
      <p:sp>
        <p:nvSpPr>
          <p:cNvPr id="4" name="Slide Number Placeholder 3"/>
          <p:cNvSpPr>
            <a:spLocks noGrp="1"/>
          </p:cNvSpPr>
          <p:nvPr>
            <p:ph type="sldNum" sz="quarter" idx="5"/>
          </p:nvPr>
        </p:nvSpPr>
        <p:spPr/>
        <p:txBody>
          <a:bodyPr/>
          <a:lstStyle/>
          <a:p>
            <a:fld id="{1A107F44-81C3-4D51-89F0-DF5B3A1D4BDF}" type="slidenum">
              <a:rPr lang="en-US" smtClean="0"/>
              <a:t>6</a:t>
            </a:fld>
            <a:endParaRPr lang="en-US"/>
          </a:p>
        </p:txBody>
      </p:sp>
    </p:spTree>
    <p:extLst>
      <p:ext uri="{BB962C8B-B14F-4D97-AF65-F5344CB8AC3E}">
        <p14:creationId xmlns:p14="http://schemas.microsoft.com/office/powerpoint/2010/main" val="88233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Corinthians 1:3  </a:t>
            </a:r>
            <a:r>
              <a:rPr lang="en-US" dirty="0"/>
              <a:t>Blessed be the God and Father of our Lord Jesus Christ, the Father of mercies and God of all comfort,</a:t>
            </a:r>
          </a:p>
          <a:p>
            <a:r>
              <a:rPr lang="en-US" b="1" dirty="0"/>
              <a:t>Ephesians 2:4  </a:t>
            </a:r>
            <a:r>
              <a:rPr lang="en-US" dirty="0"/>
              <a:t>But God, who is rich in mercy, because of His great love with which He loved us,</a:t>
            </a:r>
          </a:p>
          <a:p>
            <a:r>
              <a:rPr lang="en-US" b="1" dirty="0"/>
              <a:t>Psalms 103:17  </a:t>
            </a:r>
            <a:r>
              <a:rPr lang="en-US" dirty="0"/>
              <a:t>But the mercy of the LORD is from everlasting to everlasting On those who fear Him, And His righteousness to children's children,</a:t>
            </a:r>
          </a:p>
          <a:p>
            <a:r>
              <a:rPr lang="en-US" b="1" dirty="0"/>
              <a:t>Psalms 118:1  </a:t>
            </a:r>
            <a:r>
              <a:rPr lang="en-US" dirty="0"/>
              <a:t>Oh, give thanks to the LORD, for He is good! For His mercy endures forever.</a:t>
            </a:r>
          </a:p>
          <a:p>
            <a:r>
              <a:rPr lang="en-US" b="1" dirty="0"/>
              <a:t>John 3:3  </a:t>
            </a:r>
            <a:r>
              <a:rPr lang="en-US" dirty="0"/>
              <a:t>Jesus answered and said to him, "Most assuredly, I say to you, unless one is born again, he cannot see the kingdom of God.“</a:t>
            </a:r>
          </a:p>
          <a:p>
            <a:r>
              <a:rPr lang="en-US" b="1" dirty="0"/>
              <a:t>2 Corinthians 5:17  </a:t>
            </a:r>
            <a:r>
              <a:rPr lang="en-US" dirty="0"/>
              <a:t>Therefore, if anyone is in Christ, he is a new creation; old things have passed away; behold, all things have become new.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8:17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if children, then heirs—heirs of God and joint heirs with Christ, if indeed we suffer with Him, that we may also be glorified together.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 Corinthians 9:25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everyone who competes for the prize is temperate in all things. Now they do it to obtain a perishable crown, but we for an imperishable crown.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John 14:2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My Father's house are many mansions; if it were not so, I would have told you. I go to prepare a place for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Colossians 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because of the hope which is laid up for you in heaven, of which you heard before in the word of the truth of the gospel,</a:t>
            </a:r>
          </a:p>
          <a:p>
            <a:endParaRPr lang="en-US" dirty="0"/>
          </a:p>
        </p:txBody>
      </p:sp>
      <p:sp>
        <p:nvSpPr>
          <p:cNvPr id="4" name="Slide Number Placeholder 3"/>
          <p:cNvSpPr>
            <a:spLocks noGrp="1"/>
          </p:cNvSpPr>
          <p:nvPr>
            <p:ph type="sldNum" sz="quarter" idx="5"/>
          </p:nvPr>
        </p:nvSpPr>
        <p:spPr/>
        <p:txBody>
          <a:bodyPr/>
          <a:lstStyle/>
          <a:p>
            <a:fld id="{1A107F44-81C3-4D51-89F0-DF5B3A1D4BDF}" type="slidenum">
              <a:rPr lang="en-US" smtClean="0"/>
              <a:t>7</a:t>
            </a:fld>
            <a:endParaRPr lang="en-US"/>
          </a:p>
        </p:txBody>
      </p:sp>
    </p:spTree>
    <p:extLst>
      <p:ext uri="{BB962C8B-B14F-4D97-AF65-F5344CB8AC3E}">
        <p14:creationId xmlns:p14="http://schemas.microsoft.com/office/powerpoint/2010/main" val="171306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10:28-29  </a:t>
            </a:r>
            <a:r>
              <a:rPr lang="en-US" dirty="0"/>
              <a:t>And I give them eternal life, and they shall never perish; neither shall anyone snatch them out of My hand.  (29)  My Father, who has given them to Me, is greater than all; and no one is able to snatch them out of My Father's hand.</a:t>
            </a:r>
          </a:p>
          <a:p>
            <a:r>
              <a:rPr lang="en-US" b="1" dirty="0"/>
              <a:t>1 Timothy 4:1  </a:t>
            </a:r>
            <a:r>
              <a:rPr lang="en-US" dirty="0"/>
              <a:t>Now the Spirit expressly says that in latter times some will depart from the faith, giving heed to deceiving spirits and doctrines of demons,</a:t>
            </a:r>
          </a:p>
          <a:p>
            <a:r>
              <a:rPr lang="en-US" b="1" dirty="0"/>
              <a:t>1 Timothy 5:12  </a:t>
            </a:r>
            <a:r>
              <a:rPr lang="en-US" dirty="0"/>
              <a:t>having condemnation because they have cast off their first faith.</a:t>
            </a:r>
          </a:p>
          <a:p>
            <a:r>
              <a:rPr lang="en-US" b="1" dirty="0"/>
              <a:t>1 Timothy 6:10  </a:t>
            </a:r>
            <a:r>
              <a:rPr lang="en-US" dirty="0"/>
              <a:t>For the love of money is a root of all kinds of evil, for which some have strayed from the faith in their greediness, and pierced themselves through with many sorrows.</a:t>
            </a:r>
          </a:p>
          <a:p>
            <a:r>
              <a:rPr lang="en-US" b="1" dirty="0"/>
              <a:t>2 Timothy 2:18  </a:t>
            </a:r>
            <a:r>
              <a:rPr lang="en-US" b="0" dirty="0"/>
              <a:t>[</a:t>
            </a:r>
            <a:r>
              <a:rPr lang="en-US" b="0"/>
              <a:t>Hymanaeus</a:t>
            </a:r>
            <a:r>
              <a:rPr lang="en-US" b="0" dirty="0"/>
              <a:t> and </a:t>
            </a:r>
            <a:r>
              <a:rPr lang="en-US" b="0" dirty="0" err="1"/>
              <a:t>Philetus</a:t>
            </a:r>
            <a:r>
              <a:rPr lang="en-US" b="0" dirty="0"/>
              <a:t>] </a:t>
            </a:r>
            <a:r>
              <a:rPr lang="en-US" dirty="0"/>
              <a:t>who have strayed concerning the truth, saying that the resurrection is already past; and they overthrow the faith of some.</a:t>
            </a:r>
          </a:p>
        </p:txBody>
      </p:sp>
      <p:sp>
        <p:nvSpPr>
          <p:cNvPr id="4" name="Slide Number Placeholder 3"/>
          <p:cNvSpPr>
            <a:spLocks noGrp="1"/>
          </p:cNvSpPr>
          <p:nvPr>
            <p:ph type="sldNum" sz="quarter" idx="5"/>
          </p:nvPr>
        </p:nvSpPr>
        <p:spPr/>
        <p:txBody>
          <a:bodyPr/>
          <a:lstStyle/>
          <a:p>
            <a:fld id="{1A107F44-81C3-4D51-89F0-DF5B3A1D4BDF}" type="slidenum">
              <a:rPr lang="en-US" smtClean="0"/>
              <a:t>8</a:t>
            </a:fld>
            <a:endParaRPr lang="en-US"/>
          </a:p>
        </p:txBody>
      </p:sp>
    </p:spTree>
    <p:extLst>
      <p:ext uri="{BB962C8B-B14F-4D97-AF65-F5344CB8AC3E}">
        <p14:creationId xmlns:p14="http://schemas.microsoft.com/office/powerpoint/2010/main" val="174819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What are examples of different trials we face?</a:t>
            </a:r>
          </a:p>
          <a:p>
            <a:r>
              <a:rPr lang="en-US" b="0" dirty="0"/>
              <a:t>How long must we endure such trials?</a:t>
            </a:r>
          </a:p>
          <a:p>
            <a:r>
              <a:rPr lang="en-US" b="0" dirty="0"/>
              <a:t>How does the length of time we must endure afflictions compare to the duration of our salvation? (2 Corinthians 4:17)</a:t>
            </a:r>
          </a:p>
          <a:p>
            <a:r>
              <a:rPr lang="en-US" b="0" dirty="0"/>
              <a:t>How does the severity of our sufferings compare to the splendor of our salvation? (Romans 8:18)</a:t>
            </a:r>
          </a:p>
          <a:p>
            <a:r>
              <a:rPr lang="en-US" b="1" dirty="0"/>
              <a:t>2 Corinthians 4:17  </a:t>
            </a:r>
            <a:r>
              <a:rPr lang="en-US" dirty="0"/>
              <a:t>For our light affliction, which is but for a moment, is working for us a far more exceeding and eternal weight of glory,</a:t>
            </a:r>
          </a:p>
          <a:p>
            <a:r>
              <a:rPr lang="en-US" b="1" dirty="0"/>
              <a:t>Romans 8:18  </a:t>
            </a:r>
            <a:r>
              <a:rPr lang="en-US" dirty="0"/>
              <a:t>For I consider that the sufferings of this present time are not worthy to be compared with the glory which shall be revealed in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Proverbs 17:3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refining pot is for silver and the furnace for gold, But the LORD tests the hearts.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Isaiah 48:10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Behold, I have refined you, but not as silver; I have tested you in the furnace of affliction.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Romans 5:3-4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not only that, but we also glory in tribulations, knowing that tribulation produces perseverance;  (4)  and perseverance, character; and character, hope.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Hebrews 11:1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Now faith is the substance of things hoped for, the evidence of things not seen.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Matthew 13:17  </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 assuredly, I say to you that many prophets and righteous men desired to see what you see, and did not see it, and to hear what you hear, and did not hear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Hebrews 11:40  </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 having provided something better for us, that they should not be made perfect apart from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Acts 3:18  </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But those things which God foretold by the mouth of all His prophets, that the Christ would suffer, He has thus fulfilled.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Acts 3:24  </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Yes, and all the prophets, from Samuel and those who follow, as many as have spoken, have also foretold these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Acts 10:43  </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Him all the prophets witness that, through His name, whoever believes in Him will receive remission of sins.“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Acts 26:22-23  </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[Paul to Agrippa] Therefore, having obtained help from God, to this day I stand, witnessing both to small and great, saying no other things than those which the prophets and Moses said would come—  (23)  that the Christ would suffer, that He would be the first to rise from the dead, and would proclaim light to the Jewish people and to the Gentiles."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look” is from παρα</a:t>
            </a:r>
            <a:r>
              <a:rPr kumimoji="0" lang="en-US" altLang="en-US"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κύψσ</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αι (parakupsai).  It is rendered “stooping down,” and “stooped down” in Luke 24:12 and John 20:5,11.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1A107F44-81C3-4D51-89F0-DF5B3A1D4BDF}" type="slidenum">
              <a:rPr lang="en-US" smtClean="0"/>
              <a:t>9</a:t>
            </a:fld>
            <a:endParaRPr lang="en-US"/>
          </a:p>
        </p:txBody>
      </p:sp>
    </p:spTree>
    <p:extLst>
      <p:ext uri="{BB962C8B-B14F-4D97-AF65-F5344CB8AC3E}">
        <p14:creationId xmlns:p14="http://schemas.microsoft.com/office/powerpoint/2010/main" val="319898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5/29/2022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5/29/2022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5/29/2022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5/29/2022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5/29/2022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5/29/2022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5/29/2022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5/29/2022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5/29/2022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5/29/2022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5/29/2022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5/29/2022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a:xfrm>
            <a:off x="1034321" y="3602038"/>
            <a:ext cx="9633679" cy="1655762"/>
          </a:xfrm>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17</a:t>
            </a:r>
          </a:p>
          <a:p>
            <a:r>
              <a:rPr lang="en-US" sz="3200" dirty="0">
                <a:solidFill>
                  <a:schemeClr val="bg1"/>
                </a:solidFill>
                <a:effectLst>
                  <a:glow rad="228600">
                    <a:schemeClr val="accent1">
                      <a:lumMod val="50000"/>
                      <a:alpha val="40000"/>
                    </a:schemeClr>
                  </a:glow>
                </a:effectLst>
              </a:rPr>
              <a:t>Lesson 8: First Peter 1-2</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252331"/>
            <a:ext cx="8629649" cy="1142999"/>
          </a:xfrm>
        </p:spPr>
        <p:txBody>
          <a:bodyPr>
            <a:normAutofit fontScale="90000"/>
          </a:bodyPr>
          <a:lstStyle/>
          <a:p>
            <a:pPr eaLnBrk="1" hangingPunct="1">
              <a:lnSpc>
                <a:spcPct val="90000"/>
              </a:lnSpc>
            </a:pPr>
            <a:r>
              <a:rPr lang="en-US" altLang="en-US" sz="4000" b="1" dirty="0">
                <a:solidFill>
                  <a:schemeClr val="bg1"/>
                </a:solidFill>
              </a:rPr>
              <a:t>Our Salvation Demands Our Holiness </a:t>
            </a:r>
            <a:r>
              <a:rPr lang="en-US" altLang="en-US" sz="3600" i="1" dirty="0">
                <a:solidFill>
                  <a:schemeClr val="bg1"/>
                </a:solidFill>
                <a:latin typeface="Times New Roman" panose="02020603050405020304" pitchFamily="18" charset="0"/>
                <a:cs typeface="Times New Roman" panose="02020603050405020304" pitchFamily="18" charset="0"/>
              </a:rPr>
              <a:t>(1 Peter 1:13-16)</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00075" y="1526458"/>
            <a:ext cx="11044238" cy="5334000"/>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Since we have such a wondrous salvation, the pilgrim must “therefore” get his mind right as obedient children (1:13-14</a:t>
            </a:r>
            <a:r>
              <a:rPr lang="en-US" altLang="en-US" b="1" dirty="0">
                <a:solidFill>
                  <a:schemeClr val="bg1"/>
                </a:solidFill>
                <a:latin typeface="Calibri" panose="020F0502020204030204" pitchFamily="34" charset="0"/>
                <a:cs typeface="Calibri" panose="020F0502020204030204" pitchFamily="34" charset="0"/>
              </a:rPr>
              <a:t>).</a:t>
            </a:r>
          </a:p>
          <a:p>
            <a:pPr marL="514350" lvl="1" indent="-285750">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Gird up the loins of our mind, be sober, and rest our hope on Christ’s coming.</a:t>
            </a:r>
          </a:p>
          <a:p>
            <a:pPr marL="514350" lvl="1" indent="-28575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We do these things as “obedient children.”</a:t>
            </a:r>
          </a:p>
          <a:p>
            <a:pPr marL="857250" lvl="2" indent="-400050">
              <a:spcBef>
                <a:spcPts val="300"/>
              </a:spcBef>
            </a:pPr>
            <a:r>
              <a:rPr lang="en-US" altLang="en-US" sz="3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conforming to our old ignorant desires.</a:t>
            </a:r>
          </a:p>
          <a:p>
            <a:pPr marL="857250" lvl="2" indent="-400050">
              <a:spcBef>
                <a:spcPts val="300"/>
              </a:spcBef>
            </a:pPr>
            <a:r>
              <a:rPr lang="en-US" altLang="en-US" sz="3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emulating the holiness of our Father (Eph. 5:1).</a:t>
            </a:r>
          </a:p>
          <a:p>
            <a:pPr>
              <a:spcBef>
                <a:spcPts val="300"/>
              </a:spcBef>
            </a:pPr>
            <a:endParaRPr lang="en-US" altLang="en-US"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503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7" dur="500"/>
                                        <p:tgtEl>
                                          <p:spTgt spid="4100">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20" dur="500"/>
                                        <p:tgtEl>
                                          <p:spTgt spid="4100">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3" dur="5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00063" y="252331"/>
            <a:ext cx="9915525" cy="1142999"/>
          </a:xfrm>
        </p:spPr>
        <p:txBody>
          <a:bodyPr>
            <a:normAutofit fontScale="90000"/>
          </a:bodyPr>
          <a:lstStyle/>
          <a:p>
            <a:pPr eaLnBrk="1" hangingPunct="1">
              <a:lnSpc>
                <a:spcPct val="90000"/>
              </a:lnSpc>
            </a:pPr>
            <a:r>
              <a:rPr lang="en-US" altLang="en-US" sz="4000" b="1" dirty="0">
                <a:solidFill>
                  <a:schemeClr val="bg1"/>
                </a:solidFill>
              </a:rPr>
              <a:t>The Precious Price of the Pilgrim’s Salvation </a:t>
            </a:r>
            <a:r>
              <a:rPr lang="en-US" altLang="en-US" sz="3600" i="1" dirty="0">
                <a:solidFill>
                  <a:schemeClr val="bg1"/>
                </a:solidFill>
                <a:latin typeface="Times New Roman" panose="02020603050405020304" pitchFamily="18" charset="0"/>
                <a:cs typeface="Times New Roman" panose="02020603050405020304" pitchFamily="18" charset="0"/>
              </a:rPr>
              <a:t>(1 Peter 1:17-21)</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500063" y="1526458"/>
            <a:ext cx="11372850" cy="5334000"/>
          </a:xfrm>
        </p:spPr>
        <p:txBody>
          <a:bodyPr anchor="t">
            <a:noAutofit/>
          </a:bodyPr>
          <a:lstStyle/>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If we “call on the Father” we should pass our sojourn here in fear!</a:t>
            </a:r>
          </a:p>
          <a:p>
            <a:pPr marL="457200"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life is a journey to an impartial judgment (Heb. 9:27; Eccl. 12:13-14).</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We have been redeemed at an immense cost.</a:t>
            </a:r>
          </a:p>
          <a:p>
            <a:pPr marL="457200"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life paid the ransom (Mark 10:45). </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The price of our redemption carries important implications and expectations for our CONDUCT (1:15, 17, 18, Titus 2:14).</a:t>
            </a:r>
          </a:p>
          <a:p>
            <a:pPr marL="457200" lvl="1">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The Father had determined to pay our ransom before the foundation of the world (1:20; Revelation 13:8). </a:t>
            </a: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was done “for you!”</a:t>
            </a:r>
          </a:p>
          <a:p>
            <a:pPr marL="457200" lvl="1">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The ransom God paid and the resurrection He empowered compel us to place all of our hope and faith in God! (1:21).</a:t>
            </a:r>
          </a:p>
          <a:p>
            <a:pPr>
              <a:spcBef>
                <a:spcPts val="300"/>
              </a:spcBef>
            </a:pPr>
            <a:endParaRPr lang="en-US"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27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0" dur="500"/>
                                        <p:tgtEl>
                                          <p:spTgt spid="410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5" dur="500"/>
                                        <p:tgtEl>
                                          <p:spTgt spid="4100">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18" dur="500"/>
                                        <p:tgtEl>
                                          <p:spTgt spid="410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3" dur="500"/>
                                        <p:tgtEl>
                                          <p:spTgt spid="4100">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100">
                                            <p:txEl>
                                              <p:pRg st="5" end="5"/>
                                            </p:txEl>
                                          </p:spTgt>
                                        </p:tgtEl>
                                        <p:attrNameLst>
                                          <p:attrName>style.visibility</p:attrName>
                                        </p:attrNameLst>
                                      </p:cBhvr>
                                      <p:to>
                                        <p:strVal val="visible"/>
                                      </p:to>
                                    </p:set>
                                    <p:animEffect transition="in" filter="randombar(horizontal)">
                                      <p:cBhvr>
                                        <p:cTn id="26" dur="500"/>
                                        <p:tgtEl>
                                          <p:spTgt spid="4100">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animEffect transition="in" filter="randombar(horizontal)">
                                      <p:cBhvr>
                                        <p:cTn id="29" dur="5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57224" y="252331"/>
            <a:ext cx="9529763" cy="1142999"/>
          </a:xfrm>
        </p:spPr>
        <p:txBody>
          <a:bodyPr>
            <a:normAutofit fontScale="90000"/>
          </a:bodyPr>
          <a:lstStyle/>
          <a:p>
            <a:pPr eaLnBrk="1" hangingPunct="1">
              <a:lnSpc>
                <a:spcPct val="90000"/>
              </a:lnSpc>
            </a:pPr>
            <a:r>
              <a:rPr lang="en-US" altLang="en-US" sz="4000" b="1" dirty="0">
                <a:solidFill>
                  <a:schemeClr val="bg1"/>
                </a:solidFill>
              </a:rPr>
              <a:t>God’s Word: Salvation’s Incorruptible Seed </a:t>
            </a:r>
            <a:r>
              <a:rPr lang="en-US" altLang="en-US" sz="3600" i="1" dirty="0">
                <a:solidFill>
                  <a:schemeClr val="bg1"/>
                </a:solidFill>
                <a:latin typeface="Times New Roman" panose="02020603050405020304" pitchFamily="18" charset="0"/>
                <a:cs typeface="Times New Roman" panose="02020603050405020304" pitchFamily="18" charset="0"/>
              </a:rPr>
              <a:t>(1 Peter 1:22-25)</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528636" y="1395330"/>
            <a:ext cx="11344275" cy="5465128"/>
          </a:xfrm>
        </p:spPr>
        <p:txBody>
          <a:bodyPr anchor="t">
            <a:noAutofit/>
          </a:bodyPr>
          <a:lstStyle/>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We have been purified by obeying the truth.</a:t>
            </a:r>
          </a:p>
          <a:p>
            <a:pPr marL="457200"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our purified hearts comes love  for one another that is pure, fervent, and unfeigned (1:22; Rom.12:9).</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We have been born again by the germination of the incorruptible seed of God’s word (1:23; Luke 8:11).</a:t>
            </a:r>
          </a:p>
          <a:p>
            <a:pPr marL="457200"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the word endures forever, those who have been begotten by it endure forever as well.</a:t>
            </a:r>
          </a:p>
          <a:p>
            <a:pPr lvl="0">
              <a:spcBef>
                <a:spcPts val="300"/>
              </a:spcBef>
            </a:pPr>
            <a:r>
              <a:rPr lang="en-US" altLang="en-US" sz="3000" b="1" dirty="0">
                <a:solidFill>
                  <a:schemeClr val="bg1"/>
                </a:solidFill>
                <a:latin typeface="Calibri" panose="020F0502020204030204" pitchFamily="34" charset="0"/>
                <a:cs typeface="Calibri" panose="020F0502020204030204" pitchFamily="34" charset="0"/>
              </a:rPr>
              <a:t>“Therefore” we must lay aside things that hinder God’s word in us.</a:t>
            </a:r>
          </a:p>
          <a:p>
            <a:pPr lvl="1">
              <a:spcBef>
                <a:spcPts val="1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malice = wickedness or evil (James 1:21)</a:t>
            </a:r>
          </a:p>
          <a:p>
            <a:pPr lvl="1">
              <a:spcBef>
                <a:spcPts val="1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deceit (2 Corinthians 4:2-4)</a:t>
            </a:r>
          </a:p>
          <a:p>
            <a:pPr lvl="1">
              <a:spcBef>
                <a:spcPts val="1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Hypocrisy</a:t>
            </a:r>
          </a:p>
          <a:p>
            <a:pPr lvl="1">
              <a:spcBef>
                <a:spcPts val="1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Envy (Acts 13:45)</a:t>
            </a:r>
          </a:p>
          <a:p>
            <a:pPr lvl="1">
              <a:spcBef>
                <a:spcPts val="1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evil speaking</a:t>
            </a:r>
          </a:p>
          <a:p>
            <a:pPr marL="0" indent="0">
              <a:spcBef>
                <a:spcPts val="300"/>
              </a:spcBef>
              <a:buNone/>
            </a:pPr>
            <a:endParaRPr lang="en-US" altLang="en-US"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076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0" dur="500"/>
                                        <p:tgtEl>
                                          <p:spTgt spid="410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5" dur="500"/>
                                        <p:tgtEl>
                                          <p:spTgt spid="4100">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18" dur="500"/>
                                        <p:tgtEl>
                                          <p:spTgt spid="410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3" dur="500"/>
                                        <p:tgtEl>
                                          <p:spTgt spid="4100">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4100">
                                            <p:txEl>
                                              <p:pRg st="5" end="5"/>
                                            </p:txEl>
                                          </p:spTgt>
                                        </p:tgtEl>
                                        <p:attrNameLst>
                                          <p:attrName>style.visibility</p:attrName>
                                        </p:attrNameLst>
                                      </p:cBhvr>
                                      <p:to>
                                        <p:strVal val="visible"/>
                                      </p:to>
                                    </p:set>
                                    <p:animEffect transition="in" filter="randombar(horizontal)">
                                      <p:cBhvr>
                                        <p:cTn id="26" dur="500"/>
                                        <p:tgtEl>
                                          <p:spTgt spid="4100">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animEffect transition="in" filter="randombar(horizontal)">
                                      <p:cBhvr>
                                        <p:cTn id="29" dur="500"/>
                                        <p:tgtEl>
                                          <p:spTgt spid="4100">
                                            <p:txEl>
                                              <p:pRg st="6" end="6"/>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100">
                                            <p:txEl>
                                              <p:pRg st="7" end="7"/>
                                            </p:txEl>
                                          </p:spTgt>
                                        </p:tgtEl>
                                        <p:attrNameLst>
                                          <p:attrName>style.visibility</p:attrName>
                                        </p:attrNameLst>
                                      </p:cBhvr>
                                      <p:to>
                                        <p:strVal val="visible"/>
                                      </p:to>
                                    </p:set>
                                    <p:animEffect transition="in" filter="randombar(horizontal)">
                                      <p:cBhvr>
                                        <p:cTn id="32" dur="500"/>
                                        <p:tgtEl>
                                          <p:spTgt spid="4100">
                                            <p:txEl>
                                              <p:pRg st="7" end="7"/>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100">
                                            <p:txEl>
                                              <p:pRg st="8" end="8"/>
                                            </p:txEl>
                                          </p:spTgt>
                                        </p:tgtEl>
                                        <p:attrNameLst>
                                          <p:attrName>style.visibility</p:attrName>
                                        </p:attrNameLst>
                                      </p:cBhvr>
                                      <p:to>
                                        <p:strVal val="visible"/>
                                      </p:to>
                                    </p:set>
                                    <p:animEffect transition="in" filter="randombar(horizontal)">
                                      <p:cBhvr>
                                        <p:cTn id="35" dur="500"/>
                                        <p:tgtEl>
                                          <p:spTgt spid="4100">
                                            <p:txEl>
                                              <p:pRg st="8" end="8"/>
                                            </p:tx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100">
                                            <p:txEl>
                                              <p:pRg st="9" end="9"/>
                                            </p:txEl>
                                          </p:spTgt>
                                        </p:tgtEl>
                                        <p:attrNameLst>
                                          <p:attrName>style.visibility</p:attrName>
                                        </p:attrNameLst>
                                      </p:cBhvr>
                                      <p:to>
                                        <p:strVal val="visible"/>
                                      </p:to>
                                    </p:set>
                                    <p:animEffect transition="in" filter="randombar(horizontal)">
                                      <p:cBhvr>
                                        <p:cTn id="38" dur="500"/>
                                        <p:tgtEl>
                                          <p:spTgt spid="410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57225" y="252331"/>
            <a:ext cx="8886825" cy="1142999"/>
          </a:xfrm>
        </p:spPr>
        <p:txBody>
          <a:bodyPr>
            <a:normAutofit fontScale="90000"/>
          </a:bodyPr>
          <a:lstStyle/>
          <a:p>
            <a:pPr eaLnBrk="1" hangingPunct="1">
              <a:lnSpc>
                <a:spcPct val="90000"/>
              </a:lnSpc>
            </a:pPr>
            <a:r>
              <a:rPr lang="en-US" altLang="en-US" sz="4000" b="1" dirty="0">
                <a:solidFill>
                  <a:schemeClr val="bg1"/>
                </a:solidFill>
              </a:rPr>
              <a:t>God’s Word Sustains our Sanctification </a:t>
            </a:r>
            <a:r>
              <a:rPr lang="en-US" altLang="en-US" sz="3600" i="1" dirty="0">
                <a:solidFill>
                  <a:schemeClr val="bg1"/>
                </a:solidFill>
                <a:latin typeface="Times New Roman" panose="02020603050405020304" pitchFamily="18" charset="0"/>
                <a:cs typeface="Times New Roman" panose="02020603050405020304" pitchFamily="18" charset="0"/>
              </a:rPr>
              <a:t>(1 Peter 2:1-3)</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57225" y="1423038"/>
            <a:ext cx="10787063" cy="5334000"/>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Like newborn babes we must desire the “pure milk” of the word that we may GROW! </a:t>
            </a:r>
          </a:p>
          <a:p>
            <a:pPr marL="571500" lvl="1" indent="-342900">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craving is initiated by “tasting” (2:3; cf. Job 23:12).</a:t>
            </a:r>
          </a:p>
          <a:p>
            <a:pPr marL="571500" lvl="1" indent="-342900">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“Pure” refers to “unadulterated” and  “genuine” (Barnes).</a:t>
            </a:r>
          </a:p>
          <a:p>
            <a:pPr marL="571500" lvl="1" indent="-342900">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 nutrition of God’s word causes growth in babes and sustains the mature (Matt. 4:4; Eph 4:15).</a:t>
            </a:r>
          </a:p>
        </p:txBody>
      </p:sp>
    </p:spTree>
    <p:extLst>
      <p:ext uri="{BB962C8B-B14F-4D97-AF65-F5344CB8AC3E}">
        <p14:creationId xmlns:p14="http://schemas.microsoft.com/office/powerpoint/2010/main" val="291432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2" dur="500"/>
                                        <p:tgtEl>
                                          <p:spTgt spid="4100">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5" dur="500"/>
                                        <p:tgtEl>
                                          <p:spTgt spid="4100">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18" dur="500"/>
                                        <p:tgtEl>
                                          <p:spTgt spid="4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57225" y="252331"/>
            <a:ext cx="10687050" cy="1142999"/>
          </a:xfrm>
        </p:spPr>
        <p:txBody>
          <a:bodyPr>
            <a:normAutofit fontScale="90000"/>
          </a:bodyPr>
          <a:lstStyle/>
          <a:p>
            <a:pPr eaLnBrk="1" hangingPunct="1">
              <a:lnSpc>
                <a:spcPct val="90000"/>
              </a:lnSpc>
            </a:pPr>
            <a:r>
              <a:rPr lang="en-US" altLang="en-US" sz="4000" b="1" dirty="0">
                <a:solidFill>
                  <a:schemeClr val="bg1"/>
                </a:solidFill>
              </a:rPr>
              <a:t>God’s Son: The Cornerstone of our Sanctification </a:t>
            </a:r>
            <a:r>
              <a:rPr lang="en-US" altLang="en-US" sz="3600" i="1" dirty="0">
                <a:solidFill>
                  <a:schemeClr val="bg1"/>
                </a:solidFill>
                <a:latin typeface="Times New Roman" panose="02020603050405020304" pitchFamily="18" charset="0"/>
                <a:cs typeface="Times New Roman" panose="02020603050405020304" pitchFamily="18" charset="0"/>
              </a:rPr>
              <a:t>(1 Peter 2:4-8)</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14339" y="1395329"/>
            <a:ext cx="11501436" cy="5334000"/>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We rest on a foundation stone who is living, chosen by God, precious to God, and precious to believers. </a:t>
            </a:r>
          </a:p>
          <a:p>
            <a:pPr marL="45720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He is the foundation of our salvation (Acts 4:11-12;                     Ps. 118:21-23).</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That same stone is rejected by disobedient men (Matt. 21:42-44; Isa. 8:14-15).</a:t>
            </a:r>
          </a:p>
          <a:p>
            <a:pPr>
              <a:spcBef>
                <a:spcPts val="300"/>
              </a:spcBef>
            </a:pPr>
            <a:r>
              <a:rPr lang="en-US" alt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ourselves, like living stones  are being built into</a:t>
            </a:r>
            <a:r>
              <a:rPr lang="en-US" altLang="en-US" sz="32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spiritual house In which the Spirit of God dwells (Eph. 2:19-21;                 1 Cor. 3:16-17).</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holy priesthood In order to offer spiritual sacrifices (Heb. 13:15-16).</a:t>
            </a:r>
          </a:p>
          <a:p>
            <a:pPr>
              <a:spcBef>
                <a:spcPts val="300"/>
              </a:spcBef>
            </a:pPr>
            <a:endParaRPr lang="en-US" altLang="en-US"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167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0" dur="500"/>
                                        <p:tgtEl>
                                          <p:spTgt spid="410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5" dur="500"/>
                                        <p:tgtEl>
                                          <p:spTgt spid="410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20" dur="500"/>
                                        <p:tgtEl>
                                          <p:spTgt spid="4100">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3" dur="500"/>
                                        <p:tgtEl>
                                          <p:spTgt spid="4100">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4100">
                                            <p:txEl>
                                              <p:pRg st="5" end="5"/>
                                            </p:txEl>
                                          </p:spTgt>
                                        </p:tgtEl>
                                        <p:attrNameLst>
                                          <p:attrName>style.visibility</p:attrName>
                                        </p:attrNameLst>
                                      </p:cBhvr>
                                      <p:to>
                                        <p:strVal val="visible"/>
                                      </p:to>
                                    </p:set>
                                    <p:animEffect transition="in" filter="randombar(horizontal)">
                                      <p:cBhvr>
                                        <p:cTn id="26" dur="500"/>
                                        <p:tgtEl>
                                          <p:spTgt spid="4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85788" y="191731"/>
            <a:ext cx="6743700" cy="1142999"/>
          </a:xfrm>
        </p:spPr>
        <p:txBody>
          <a:bodyPr>
            <a:normAutofit/>
          </a:bodyPr>
          <a:lstStyle/>
          <a:p>
            <a:pPr eaLnBrk="1" hangingPunct="1">
              <a:lnSpc>
                <a:spcPct val="90000"/>
              </a:lnSpc>
            </a:pPr>
            <a:r>
              <a:rPr lang="en-US" altLang="en-US" sz="4000" b="1" dirty="0">
                <a:solidFill>
                  <a:schemeClr val="bg1"/>
                </a:solidFill>
              </a:rPr>
              <a:t>Selection for Sanctification  </a:t>
            </a:r>
            <a:r>
              <a:rPr lang="en-US" altLang="en-US" sz="3600" i="1" dirty="0">
                <a:solidFill>
                  <a:schemeClr val="bg1"/>
                </a:solidFill>
                <a:latin typeface="Times New Roman" panose="02020603050405020304" pitchFamily="18" charset="0"/>
                <a:cs typeface="Times New Roman" panose="02020603050405020304" pitchFamily="18" charset="0"/>
              </a:rPr>
              <a:t>(1 Peter 2:9-10)</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88157" y="1323976"/>
            <a:ext cx="11215686" cy="5525729"/>
          </a:xfrm>
        </p:spPr>
        <p:txBody>
          <a:bodyPr anchor="t">
            <a:noAutofit/>
          </a:bodyPr>
          <a:lstStyle/>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We are a generation chosen by God to be His own special or peculiar people -- a royal priesthood and a holy nation (2:9).</a:t>
            </a:r>
          </a:p>
          <a:p>
            <a:pPr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descriptions affirm our status as spiritual Israel (Exo. 19:5-6).</a:t>
            </a:r>
          </a:p>
          <a:p>
            <a:pPr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selection for this special status was accomplished by the redemptive work of Christ (Rev. 1:5-6).</a:t>
            </a:r>
          </a:p>
          <a:p>
            <a:pPr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chosen is show forth the praises or excellence of God!</a:t>
            </a:r>
          </a:p>
          <a:p>
            <a:pPr lvl="0">
              <a:spcBef>
                <a:spcPts val="300"/>
              </a:spcBef>
            </a:pPr>
            <a:r>
              <a:rPr lang="en-US" altLang="en-US" sz="3000" b="1" dirty="0">
                <a:solidFill>
                  <a:schemeClr val="bg1"/>
                </a:solidFill>
                <a:latin typeface="Calibri" panose="020F0502020204030204" pitchFamily="34" charset="0"/>
                <a:cs typeface="Calibri" panose="020F0502020204030204" pitchFamily="34" charset="0"/>
              </a:rPr>
              <a:t>Our selection for sanctification results in a drastic change status (2:9-11a).</a:t>
            </a:r>
          </a:p>
          <a:p>
            <a:pPr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darkness to light.</a:t>
            </a:r>
          </a:p>
          <a:p>
            <a:pPr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not being a people, to becoming the people of God.</a:t>
            </a:r>
          </a:p>
          <a:p>
            <a:pPr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having not obtained mercy, to having obtained it.</a:t>
            </a:r>
          </a:p>
          <a:p>
            <a:pPr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being at home in this world, to being pilgrims and sojourners whose citizenship is in heaven.</a:t>
            </a:r>
          </a:p>
          <a:p>
            <a:pPr marL="0" indent="0">
              <a:spcBef>
                <a:spcPts val="300"/>
              </a:spcBef>
              <a:buNone/>
            </a:pPr>
            <a:endParaRPr lang="en-US" altLang="en-US"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79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0" dur="500"/>
                                        <p:tgtEl>
                                          <p:spTgt spid="4100">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3" dur="500"/>
                                        <p:tgtEl>
                                          <p:spTgt spid="4100">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16" dur="500"/>
                                        <p:tgtEl>
                                          <p:spTgt spid="410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1" dur="500"/>
                                        <p:tgtEl>
                                          <p:spTgt spid="4100">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100">
                                            <p:txEl>
                                              <p:pRg st="5" end="5"/>
                                            </p:txEl>
                                          </p:spTgt>
                                        </p:tgtEl>
                                        <p:attrNameLst>
                                          <p:attrName>style.visibility</p:attrName>
                                        </p:attrNameLst>
                                      </p:cBhvr>
                                      <p:to>
                                        <p:strVal val="visible"/>
                                      </p:to>
                                    </p:set>
                                    <p:animEffect transition="in" filter="randombar(horizontal)">
                                      <p:cBhvr>
                                        <p:cTn id="24" dur="500"/>
                                        <p:tgtEl>
                                          <p:spTgt spid="4100">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100">
                                            <p:txEl>
                                              <p:pRg st="6" end="6"/>
                                            </p:txEl>
                                          </p:spTgt>
                                        </p:tgtEl>
                                        <p:attrNameLst>
                                          <p:attrName>style.visibility</p:attrName>
                                        </p:attrNameLst>
                                      </p:cBhvr>
                                      <p:to>
                                        <p:strVal val="visible"/>
                                      </p:to>
                                    </p:set>
                                    <p:animEffect transition="in" filter="randombar(horizontal)">
                                      <p:cBhvr>
                                        <p:cTn id="27" dur="500"/>
                                        <p:tgtEl>
                                          <p:spTgt spid="4100">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100">
                                            <p:txEl>
                                              <p:pRg st="7" end="7"/>
                                            </p:txEl>
                                          </p:spTgt>
                                        </p:tgtEl>
                                        <p:attrNameLst>
                                          <p:attrName>style.visibility</p:attrName>
                                        </p:attrNameLst>
                                      </p:cBhvr>
                                      <p:to>
                                        <p:strVal val="visible"/>
                                      </p:to>
                                    </p:set>
                                    <p:animEffect transition="in" filter="randombar(horizontal)">
                                      <p:cBhvr>
                                        <p:cTn id="30" dur="500"/>
                                        <p:tgtEl>
                                          <p:spTgt spid="4100">
                                            <p:txEl>
                                              <p:pRg st="7" end="7"/>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100">
                                            <p:txEl>
                                              <p:pRg st="8" end="8"/>
                                            </p:txEl>
                                          </p:spTgt>
                                        </p:tgtEl>
                                        <p:attrNameLst>
                                          <p:attrName>style.visibility</p:attrName>
                                        </p:attrNameLst>
                                      </p:cBhvr>
                                      <p:to>
                                        <p:strVal val="visible"/>
                                      </p:to>
                                    </p:set>
                                    <p:animEffect transition="in" filter="randombar(horizontal)">
                                      <p:cBhvr>
                                        <p:cTn id="33" dur="500"/>
                                        <p:tgtEl>
                                          <p:spTgt spid="41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dirty="0">
                <a:solidFill>
                  <a:schemeClr val="bg1"/>
                </a:solidFill>
              </a:rPr>
              <a:t>Important Lessons: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509666" y="1053297"/>
            <a:ext cx="11437495" cy="5804703"/>
          </a:xfrm>
        </p:spPr>
        <p:txBody>
          <a:bodyPr>
            <a:normAutofit/>
          </a:bodyPr>
          <a:lstStyle/>
          <a:p>
            <a:r>
              <a:rPr lang="en-US" sz="3200" b="1" dirty="0">
                <a:solidFill>
                  <a:schemeClr val="bg1"/>
                </a:solidFill>
                <a:effectLst/>
              </a:rPr>
              <a:t>We are pilgrims, passing through this world as foreigners journeying to our home in heaven.</a:t>
            </a:r>
          </a:p>
          <a:p>
            <a:r>
              <a:rPr lang="en-US" sz="3200" b="1" dirty="0">
                <a:solidFill>
                  <a:schemeClr val="bg1"/>
                </a:solidFill>
              </a:rPr>
              <a:t>We are “elect” – God’s specially chosen people – and we should act like it by living holy lives.</a:t>
            </a:r>
          </a:p>
          <a:p>
            <a:r>
              <a:rPr lang="en-US" sz="3200" b="1" dirty="0">
                <a:solidFill>
                  <a:schemeClr val="bg1"/>
                </a:solidFill>
              </a:rPr>
              <a:t>Our salvation is as certain as our faith.</a:t>
            </a:r>
          </a:p>
          <a:p>
            <a:r>
              <a:rPr lang="en-US" sz="3200" b="1" dirty="0">
                <a:solidFill>
                  <a:schemeClr val="bg1"/>
                </a:solidFill>
              </a:rPr>
              <a:t>It is a great privilege to suffer for Jesus’ sake.</a:t>
            </a:r>
          </a:p>
          <a:p>
            <a:r>
              <a:rPr lang="en-US" sz="3200" b="1" dirty="0">
                <a:solidFill>
                  <a:schemeClr val="bg1"/>
                </a:solidFill>
              </a:rPr>
              <a:t>We should desire God’s word like a baby desires milk.</a:t>
            </a:r>
          </a:p>
          <a:p>
            <a:r>
              <a:rPr lang="en-US" sz="3200" b="1" dirty="0">
                <a:solidFill>
                  <a:schemeClr val="bg1"/>
                </a:solidFill>
              </a:rPr>
              <a:t>Our salvation is precious, and we need to treat it like it is.</a:t>
            </a:r>
          </a:p>
          <a:p>
            <a:endParaRPr lang="en-US" dirty="0"/>
          </a:p>
        </p:txBody>
      </p:sp>
    </p:spTree>
    <p:extLst>
      <p:ext uri="{BB962C8B-B14F-4D97-AF65-F5344CB8AC3E}">
        <p14:creationId xmlns:p14="http://schemas.microsoft.com/office/powerpoint/2010/main" val="308231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757238" y="152401"/>
            <a:ext cx="6772275" cy="1142999"/>
          </a:xfrm>
        </p:spPr>
        <p:txBody>
          <a:bodyPr>
            <a:normAutofit/>
          </a:bodyPr>
          <a:lstStyle/>
          <a:p>
            <a:pPr eaLnBrk="1" hangingPunct="1">
              <a:lnSpc>
                <a:spcPct val="90000"/>
              </a:lnSpc>
            </a:pPr>
            <a:r>
              <a:rPr lang="en-US" altLang="en-US" sz="4000" b="1" dirty="0">
                <a:solidFill>
                  <a:schemeClr val="bg1"/>
                </a:solidFill>
              </a:rPr>
              <a:t>Selection for Sanctification  </a:t>
            </a:r>
            <a:r>
              <a:rPr lang="en-US" altLang="en-US" sz="3200" i="1" dirty="0">
                <a:solidFill>
                  <a:schemeClr val="bg1"/>
                </a:solidFill>
                <a:latin typeface="Times New Roman" panose="02020603050405020304" pitchFamily="18" charset="0"/>
                <a:cs typeface="Times New Roman" panose="02020603050405020304" pitchFamily="18" charset="0"/>
              </a:rPr>
              <a:t>(1 Peter 2:9-12)</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3" y="1295400"/>
            <a:ext cx="11158537" cy="5641258"/>
          </a:xfrm>
        </p:spPr>
        <p:txBody>
          <a:bodyPr anchor="t">
            <a:noAutofit/>
          </a:bodyPr>
          <a:lstStyle/>
          <a:p>
            <a:pPr marL="0" indent="0">
              <a:spcBef>
                <a:spcPts val="300"/>
              </a:spcBef>
              <a:buNone/>
            </a:pPr>
            <a:r>
              <a:rPr lang="en-US" altLang="en-US" sz="3200" b="1" dirty="0">
                <a:solidFill>
                  <a:schemeClr val="bg1"/>
                </a:solidFill>
                <a:latin typeface="Calibri" panose="020F0502020204030204" pitchFamily="34" charset="0"/>
                <a:cs typeface="Calibri" panose="020F0502020204030204" pitchFamily="34" charset="0"/>
              </a:rPr>
              <a:t>Our special status compels honorable behavior as we journey (2:11-12)</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Abstaining from fleshly lusts that war against the soul (1:14; 4:2-3; Eph. 4:22)</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Having our conduct honorable among the Gentiles. </a:t>
            </a:r>
          </a:p>
          <a:p>
            <a:pPr marL="457200"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the end that our good works will cause them to “glorify God” (Matthew 5:16)</a:t>
            </a:r>
          </a:p>
          <a:p>
            <a:pPr marL="457200" lvl="1">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day of visitation” refers to a time when  God would bless men with the opportunity for salvation (Psalm 106:4; 8:4; Luke 7:16; 19:44; Jer. 29:10; 1 Samuel 2:21)</a:t>
            </a:r>
          </a:p>
        </p:txBody>
      </p:sp>
    </p:spTree>
    <p:extLst>
      <p:ext uri="{BB962C8B-B14F-4D97-AF65-F5344CB8AC3E}">
        <p14:creationId xmlns:p14="http://schemas.microsoft.com/office/powerpoint/2010/main" val="334042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7" dur="500"/>
                                        <p:tgtEl>
                                          <p:spTgt spid="4100">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20" dur="500"/>
                                        <p:tgtEl>
                                          <p:spTgt spid="4100">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3" dur="5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14364" y="385763"/>
            <a:ext cx="7243760" cy="1142999"/>
          </a:xfrm>
        </p:spPr>
        <p:txBody>
          <a:bodyPr>
            <a:normAutofit/>
          </a:bodyPr>
          <a:lstStyle/>
          <a:p>
            <a:pPr eaLnBrk="1" hangingPunct="1">
              <a:lnSpc>
                <a:spcPct val="90000"/>
              </a:lnSpc>
            </a:pPr>
            <a:r>
              <a:rPr lang="en-US" altLang="en-US" sz="4000" b="1" dirty="0">
                <a:solidFill>
                  <a:schemeClr val="bg1"/>
                </a:solidFill>
              </a:rPr>
              <a:t>Submission to Masters           </a:t>
            </a:r>
            <a:r>
              <a:rPr lang="en-US" altLang="en-US" sz="3200" i="1" dirty="0">
                <a:solidFill>
                  <a:schemeClr val="bg1"/>
                </a:solidFill>
                <a:latin typeface="Times New Roman" panose="02020603050405020304" pitchFamily="18" charset="0"/>
                <a:cs typeface="Times New Roman" panose="02020603050405020304" pitchFamily="18" charset="0"/>
              </a:rPr>
              <a:t>(1 Peter 2:18-23)</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4" y="1528762"/>
            <a:ext cx="11101386" cy="5329237"/>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Servants are to submit to their masters irrespective of their masters’ character or how their masters treat them.</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Submission when suffering undeservedly is good in God’s eyes.</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applies in other relationships too.</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To submit when suffering unjustly is to follow Christ’s example. </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called to follow His example of suffering.</a:t>
            </a:r>
          </a:p>
          <a:p>
            <a:pPr marL="40005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did not retaliate, although He suffered unjustly. He trusted God</a:t>
            </a:r>
            <a:r>
              <a:rPr lang="en-US" altLang="en-US" sz="30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3668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0" dur="500"/>
                                        <p:tgtEl>
                                          <p:spTgt spid="4100">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3" dur="500"/>
                                        <p:tgtEl>
                                          <p:spTgt spid="410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18" dur="500"/>
                                        <p:tgtEl>
                                          <p:spTgt spid="4100">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1" dur="500"/>
                                        <p:tgtEl>
                                          <p:spTgt spid="4100">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100">
                                            <p:txEl>
                                              <p:pRg st="5" end="5"/>
                                            </p:txEl>
                                          </p:spTgt>
                                        </p:tgtEl>
                                        <p:attrNameLst>
                                          <p:attrName>style.visibility</p:attrName>
                                        </p:attrNameLst>
                                      </p:cBhvr>
                                      <p:to>
                                        <p:strVal val="visible"/>
                                      </p:to>
                                    </p:set>
                                    <p:animEffect transition="in" filter="randombar(horizontal)">
                                      <p:cBhvr>
                                        <p:cTn id="24" dur="500"/>
                                        <p:tgtEl>
                                          <p:spTgt spid="4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14363" y="358842"/>
            <a:ext cx="9358312" cy="1142999"/>
          </a:xfrm>
        </p:spPr>
        <p:txBody>
          <a:bodyPr>
            <a:normAutofit/>
          </a:bodyPr>
          <a:lstStyle/>
          <a:p>
            <a:pPr eaLnBrk="1" hangingPunct="1">
              <a:lnSpc>
                <a:spcPct val="90000"/>
              </a:lnSpc>
            </a:pPr>
            <a:r>
              <a:rPr lang="en-US" altLang="en-US" sz="4000" b="1" dirty="0">
                <a:solidFill>
                  <a:schemeClr val="bg1"/>
                </a:solidFill>
              </a:rPr>
              <a:t>Submission Shows God’s Supremacy     </a:t>
            </a:r>
            <a:r>
              <a:rPr lang="en-US" altLang="en-US" sz="3200" i="1" dirty="0">
                <a:solidFill>
                  <a:schemeClr val="bg1"/>
                </a:solidFill>
                <a:latin typeface="Times New Roman" panose="02020603050405020304" pitchFamily="18" charset="0"/>
                <a:cs typeface="Times New Roman" panose="02020603050405020304" pitchFamily="18" charset="0"/>
              </a:rPr>
              <a:t>(1 Peter 2:24-25)</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14364" y="1655059"/>
            <a:ext cx="10801350" cy="5596490"/>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The suffering submission of Jesus Christ was the ultimate expression of God’s supreme power! </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Jesus bore our sins on the cross so that we, having died to sin, might live for righteousness </a:t>
            </a:r>
            <a:r>
              <a:rPr lang="en-US" altLang="en-US" sz="3200" dirty="0">
                <a:solidFill>
                  <a:schemeClr val="bg1"/>
                </a:solidFill>
                <a:latin typeface="Calibri" panose="020F0502020204030204" pitchFamily="34" charset="0"/>
                <a:cs typeface="Calibri" panose="020F0502020204030204" pitchFamily="34" charset="0"/>
              </a:rPr>
              <a:t>(Rom. 6:6-11; Col. 3:9-10; Eph. 4:22-24).</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Although we were like sheep going astray, we have returned to the Shepherd and Overseer of our souls </a:t>
            </a:r>
            <a:r>
              <a:rPr lang="en-US" altLang="en-US" sz="3200" dirty="0">
                <a:solidFill>
                  <a:schemeClr val="bg1"/>
                </a:solidFill>
                <a:latin typeface="Calibri" panose="020F0502020204030204" pitchFamily="34" charset="0"/>
                <a:cs typeface="Calibri" panose="020F0502020204030204" pitchFamily="34" charset="0"/>
              </a:rPr>
              <a:t>(cf. Isa. 53:5-11</a:t>
            </a:r>
            <a:r>
              <a:rPr lang="en-US" altLang="en-US"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929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7" dur="500"/>
                                        <p:tgtEl>
                                          <p:spTgt spid="4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57226" y="271280"/>
            <a:ext cx="7548406" cy="1176521"/>
          </a:xfrm>
        </p:spPr>
        <p:txBody>
          <a:bodyPr>
            <a:normAutofit fontScale="90000"/>
          </a:bodyPr>
          <a:lstStyle/>
          <a:p>
            <a:pPr eaLnBrk="1" hangingPunct="1">
              <a:lnSpc>
                <a:spcPct val="90000"/>
              </a:lnSpc>
            </a:pPr>
            <a:r>
              <a:rPr lang="en-US" altLang="en-US" b="1" dirty="0">
                <a:solidFill>
                  <a:schemeClr val="bg1"/>
                </a:solidFill>
              </a:rPr>
              <a:t>Peter’s Authorship: </a:t>
            </a:r>
            <a:br>
              <a:rPr lang="en-US" altLang="en-US" sz="3100" b="1" dirty="0">
                <a:solidFill>
                  <a:schemeClr val="bg1"/>
                </a:solidFill>
              </a:rPr>
            </a:br>
            <a:r>
              <a:rPr lang="en-US" altLang="en-US" sz="3600" i="1" dirty="0">
                <a:solidFill>
                  <a:schemeClr val="bg1"/>
                </a:solidFill>
                <a:latin typeface="Times New Roman" panose="02020603050405020304" pitchFamily="18" charset="0"/>
              </a:rPr>
              <a:t>“Peter, an apostle of Jesus Christ”</a:t>
            </a:r>
            <a:endParaRPr lang="en-US" altLang="en-US" sz="3100" i="1" dirty="0">
              <a:solidFill>
                <a:schemeClr val="bg1"/>
              </a:solidFill>
              <a:latin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57226" y="1447800"/>
            <a:ext cx="11129962" cy="5334000"/>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Peter was called to be a disciple (Matt. 4:18-19).</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He was appointed as an apostle of Christ (Matt. 10:2</a:t>
            </a:r>
            <a:r>
              <a:rPr lang="en-US" altLang="en-US" sz="3200" dirty="0">
                <a:solidFill>
                  <a:schemeClr val="bg1"/>
                </a:solidFill>
                <a:latin typeface="Calibri" panose="020F0502020204030204" pitchFamily="34" charset="0"/>
                <a:cs typeface="Calibri" panose="020F0502020204030204" pitchFamily="34" charset="0"/>
              </a:rPr>
              <a:t>).</a:t>
            </a:r>
          </a:p>
          <a:p>
            <a:pPr marL="514350" lvl="1" indent="-28575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He was entrusted with the keys of  the kingdom and with the authority to bind and loose</a:t>
            </a:r>
            <a:r>
              <a:rPr lang="en-US" altLang="en-US" sz="2800" dirty="0">
                <a:solidFill>
                  <a:schemeClr val="accent4">
                    <a:lumMod val="60000"/>
                    <a:lumOff val="40000"/>
                  </a:schemeClr>
                </a:solidFill>
                <a:latin typeface="Calibri" panose="020F0502020204030204" pitchFamily="34" charset="0"/>
                <a:cs typeface="Calibri" panose="020F0502020204030204" pitchFamily="34" charset="0"/>
              </a:rPr>
              <a:t> </a:t>
            </a:r>
            <a:r>
              <a:rPr lang="en-US" altLang="en-US" sz="2800" i="1" dirty="0">
                <a:solidFill>
                  <a:schemeClr val="accent4">
                    <a:lumMod val="60000"/>
                    <a:lumOff val="40000"/>
                  </a:schemeClr>
                </a:solidFill>
                <a:latin typeface="Calibri" panose="020F0502020204030204" pitchFamily="34" charset="0"/>
                <a:cs typeface="Calibri" panose="020F0502020204030204" pitchFamily="34" charset="0"/>
              </a:rPr>
              <a:t>(Matt. 16:19; 18:18). </a:t>
            </a:r>
          </a:p>
          <a:p>
            <a:pPr marL="514350" lvl="1" indent="-285750">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The authority and significance of the apostles in the church can not be overstated</a:t>
            </a:r>
            <a:r>
              <a:rPr lang="en-US" altLang="en-US" sz="2800" dirty="0">
                <a:solidFill>
                  <a:schemeClr val="accent4">
                    <a:lumMod val="60000"/>
                    <a:lumOff val="40000"/>
                  </a:schemeClr>
                </a:solidFill>
                <a:latin typeface="Calibri" panose="020F0502020204030204" pitchFamily="34" charset="0"/>
                <a:cs typeface="Calibri" panose="020F0502020204030204" pitchFamily="34" charset="0"/>
              </a:rPr>
              <a:t> </a:t>
            </a:r>
            <a:r>
              <a:rPr lang="en-US" altLang="en-US" sz="2800" i="1" dirty="0">
                <a:solidFill>
                  <a:schemeClr val="accent4">
                    <a:lumMod val="60000"/>
                    <a:lumOff val="40000"/>
                  </a:schemeClr>
                </a:solidFill>
                <a:latin typeface="Calibri" panose="020F0502020204030204" pitchFamily="34" charset="0"/>
                <a:cs typeface="Calibri" panose="020F0502020204030204" pitchFamily="34" charset="0"/>
              </a:rPr>
              <a:t>(Eph. 3:4-5; 2:20;  2 Peter 3:2; 1 Cor. 12:28).</a:t>
            </a:r>
          </a:p>
          <a:p>
            <a:pPr lvl="0">
              <a:spcBef>
                <a:spcPts val="600"/>
              </a:spcBef>
            </a:pPr>
            <a:r>
              <a:rPr lang="en-US" altLang="en-US" sz="3200" b="1" dirty="0">
                <a:solidFill>
                  <a:prstClr val="white"/>
                </a:solidFill>
                <a:latin typeface="Calibri" panose="020F0502020204030204" pitchFamily="34" charset="0"/>
                <a:cs typeface="Calibri" panose="020F0502020204030204" pitchFamily="34" charset="0"/>
              </a:rPr>
              <a:t>Peter’s apostleship was primarily to the Jews but not exclusively </a:t>
            </a:r>
            <a:r>
              <a:rPr lang="en-US" altLang="en-US" sz="3200" dirty="0">
                <a:solidFill>
                  <a:prstClr val="white"/>
                </a:solidFill>
                <a:latin typeface="Calibri" panose="020F0502020204030204" pitchFamily="34" charset="0"/>
                <a:cs typeface="Calibri" panose="020F0502020204030204" pitchFamily="34" charset="0"/>
              </a:rPr>
              <a:t>(Galatians 2:8; Acts 10 &amp; 11; cf. 1 Peter 2:10; 4:3-4).</a:t>
            </a:r>
          </a:p>
          <a:p>
            <a:pPr marL="0" indent="0">
              <a:spcBef>
                <a:spcPts val="300"/>
              </a:spcBef>
              <a:buNone/>
            </a:pPr>
            <a:endParaRPr lang="en-US" alt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2" dur="500"/>
                                        <p:tgtEl>
                                          <p:spTgt spid="4100">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5" dur="500"/>
                                        <p:tgtEl>
                                          <p:spTgt spid="4100">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18" dur="500"/>
                                        <p:tgtEl>
                                          <p:spTgt spid="410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3" dur="5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02DD9379-ECCC-4A28-AA6F-71CF4146B85B}"/>
              </a:ext>
            </a:extLst>
          </p:cNvPr>
          <p:cNvSpPr>
            <a:spLocks noGrp="1" noChangeArrowheads="1"/>
          </p:cNvSpPr>
          <p:nvPr>
            <p:ph type="title"/>
          </p:nvPr>
        </p:nvSpPr>
        <p:spPr>
          <a:xfrm>
            <a:off x="642938" y="228600"/>
            <a:ext cx="9872662" cy="1143000"/>
          </a:xfrm>
        </p:spPr>
        <p:txBody>
          <a:bodyPr/>
          <a:lstStyle/>
          <a:p>
            <a:pPr algn="l" eaLnBrk="1" hangingPunct="1"/>
            <a:r>
              <a:rPr lang="en-US" altLang="en-US" sz="3600" b="1" dirty="0">
                <a:solidFill>
                  <a:schemeClr val="bg1"/>
                </a:solidFill>
              </a:rPr>
              <a:t>The Recipients: </a:t>
            </a:r>
            <a:br>
              <a:rPr lang="en-US" altLang="en-US" sz="3600" b="1" dirty="0">
                <a:solidFill>
                  <a:schemeClr val="bg1"/>
                </a:solidFill>
              </a:rPr>
            </a:br>
            <a:r>
              <a:rPr lang="en-US" altLang="en-US" sz="3200" i="1" dirty="0">
                <a:solidFill>
                  <a:schemeClr val="bg1"/>
                </a:solidFill>
                <a:latin typeface="Times New Roman" panose="02020603050405020304" pitchFamily="18" charset="0"/>
              </a:rPr>
              <a:t>“Pilgrims of the Dispersion”</a:t>
            </a:r>
          </a:p>
        </p:txBody>
      </p:sp>
      <p:sp>
        <p:nvSpPr>
          <p:cNvPr id="5124" name="Rectangle 4">
            <a:extLst>
              <a:ext uri="{FF2B5EF4-FFF2-40B4-BE49-F238E27FC236}">
                <a16:creationId xmlns:a16="http://schemas.microsoft.com/office/drawing/2014/main" id="{BD768727-1EAF-455A-8546-F7A64FA8AD23}"/>
              </a:ext>
            </a:extLst>
          </p:cNvPr>
          <p:cNvSpPr>
            <a:spLocks noGrp="1" noChangeArrowheads="1"/>
          </p:cNvSpPr>
          <p:nvPr>
            <p:ph type="body" idx="1"/>
          </p:nvPr>
        </p:nvSpPr>
        <p:spPr>
          <a:xfrm>
            <a:off x="514349" y="1447800"/>
            <a:ext cx="11515725" cy="5181600"/>
          </a:xfrm>
        </p:spPr>
        <p:txBody>
          <a:bodyPr>
            <a:normAutofit/>
          </a:bodyPr>
          <a:lstStyle/>
          <a:p>
            <a:pPr>
              <a:spcBef>
                <a:spcPts val="600"/>
              </a:spcBef>
            </a:pPr>
            <a:r>
              <a:rPr lang="en-US" altLang="en-US" sz="3200" b="1" dirty="0">
                <a:solidFill>
                  <a:schemeClr val="bg1"/>
                </a:solidFill>
                <a:latin typeface="Calibri" panose="020F0502020204030204" pitchFamily="34" charset="0"/>
                <a:cs typeface="Calibri" panose="020F0502020204030204" pitchFamily="34" charset="0"/>
              </a:rPr>
              <a:t>The term </a:t>
            </a:r>
            <a:r>
              <a:rPr lang="en-US" altLang="en-US" sz="3200" b="1" i="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dispersion</a:t>
            </a:r>
            <a:r>
              <a:rPr lang="en-US" altLang="en-US" sz="3200" b="1" i="1" dirty="0">
                <a:solidFill>
                  <a:schemeClr val="bg1"/>
                </a:solidFill>
                <a:latin typeface="Calibri" panose="020F0502020204030204" pitchFamily="34" charset="0"/>
                <a:cs typeface="Calibri" panose="020F0502020204030204" pitchFamily="34" charset="0"/>
              </a:rPr>
              <a:t> </a:t>
            </a:r>
            <a:r>
              <a:rPr lang="en-US" altLang="en-US" sz="3200" b="1" dirty="0">
                <a:solidFill>
                  <a:schemeClr val="bg1"/>
                </a:solidFill>
                <a:latin typeface="Calibri" panose="020F0502020204030204" pitchFamily="34" charset="0"/>
                <a:cs typeface="Calibri" panose="020F0502020204030204" pitchFamily="34" charset="0"/>
              </a:rPr>
              <a:t>was commonly used to describe Jews who had been  </a:t>
            </a:r>
            <a:r>
              <a:rPr lang="en-US" altLang="en-US" sz="3200" b="1" i="1" dirty="0">
                <a:solidFill>
                  <a:schemeClr val="bg1"/>
                </a:solidFill>
                <a:latin typeface="Calibri" panose="020F0502020204030204" pitchFamily="34" charset="0"/>
                <a:cs typeface="Calibri" panose="020F0502020204030204" pitchFamily="34" charset="0"/>
              </a:rPr>
              <a:t>dispersed </a:t>
            </a:r>
            <a:r>
              <a:rPr lang="en-US" altLang="en-US" sz="3200" b="1" dirty="0">
                <a:solidFill>
                  <a:schemeClr val="bg1"/>
                </a:solidFill>
                <a:latin typeface="Calibri" panose="020F0502020204030204" pitchFamily="34" charset="0"/>
                <a:cs typeface="Calibri" panose="020F0502020204030204" pitchFamily="34" charset="0"/>
              </a:rPr>
              <a:t>from Palestine to other lands </a:t>
            </a:r>
            <a:r>
              <a:rPr lang="en-US" altLang="en-US" sz="3200" dirty="0">
                <a:solidFill>
                  <a:schemeClr val="bg1"/>
                </a:solidFill>
                <a:latin typeface="Calibri" panose="020F0502020204030204" pitchFamily="34" charset="0"/>
                <a:cs typeface="Calibri" panose="020F0502020204030204" pitchFamily="34" charset="0"/>
              </a:rPr>
              <a:t>(John 7:35; James 1:1).</a:t>
            </a:r>
          </a:p>
          <a:p>
            <a:pPr marL="571500" lvl="1" indent="-285750">
              <a:spcBef>
                <a:spcPts val="6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God scattered the Jews due to their disobedience </a:t>
            </a:r>
            <a:r>
              <a:rPr lang="en-US" altLang="en-US" sz="3000" i="1" dirty="0">
                <a:solidFill>
                  <a:schemeClr val="accent4">
                    <a:lumMod val="60000"/>
                    <a:lumOff val="40000"/>
                  </a:schemeClr>
                </a:solidFill>
                <a:latin typeface="Calibri" panose="020F0502020204030204" pitchFamily="34" charset="0"/>
                <a:cs typeface="Calibri" panose="020F0502020204030204" pitchFamily="34" charset="0"/>
              </a:rPr>
              <a:t>(Deut. 28:64-66; Ps. 44:11).</a:t>
            </a:r>
          </a:p>
          <a:p>
            <a:pPr lvl="0"/>
            <a:r>
              <a:rPr lang="en-US" altLang="en-US" sz="3200" b="1" dirty="0">
                <a:solidFill>
                  <a:prstClr val="white"/>
                </a:solidFill>
                <a:latin typeface="Calibri" panose="020F0502020204030204" pitchFamily="34" charset="0"/>
                <a:cs typeface="Calibri" panose="020F0502020204030204" pitchFamily="34" charset="0"/>
              </a:rPr>
              <a:t>The term </a:t>
            </a:r>
            <a:r>
              <a:rPr lang="en-US" altLang="en-US" sz="3200" b="1" i="1" dirty="0">
                <a:solidFill>
                  <a:prstClr val="white"/>
                </a:solidFill>
                <a:effectLst>
                  <a:glow rad="228600">
                    <a:schemeClr val="accent2">
                      <a:satMod val="175000"/>
                      <a:alpha val="40000"/>
                    </a:schemeClr>
                  </a:glow>
                </a:effectLst>
                <a:latin typeface="Calibri" panose="020F0502020204030204" pitchFamily="34" charset="0"/>
                <a:cs typeface="Calibri" panose="020F0502020204030204" pitchFamily="34" charset="0"/>
              </a:rPr>
              <a:t>pilgrims</a:t>
            </a:r>
            <a:r>
              <a:rPr lang="en-US" altLang="en-US" sz="3200" b="1" dirty="0">
                <a:solidFill>
                  <a:prstClr val="white"/>
                </a:solidFill>
                <a:latin typeface="Calibri" panose="020F0502020204030204" pitchFamily="34" charset="0"/>
                <a:cs typeface="Calibri" panose="020F0502020204030204" pitchFamily="34" charset="0"/>
              </a:rPr>
              <a:t> refers to </a:t>
            </a:r>
            <a:r>
              <a:rPr lang="en-US" altLang="en-US" sz="3200" b="1" i="1" dirty="0">
                <a:solidFill>
                  <a:prstClr val="white"/>
                </a:solidFill>
                <a:latin typeface="Calibri" panose="020F0502020204030204" pitchFamily="34" charset="0"/>
                <a:cs typeface="Calibri" panose="020F0502020204030204" pitchFamily="34" charset="0"/>
              </a:rPr>
              <a:t>foreigners,</a:t>
            </a:r>
            <a:r>
              <a:rPr lang="en-US" altLang="en-US" sz="3200" b="1" dirty="0">
                <a:solidFill>
                  <a:prstClr val="white"/>
                </a:solidFill>
                <a:latin typeface="Calibri" panose="020F0502020204030204" pitchFamily="34" charset="0"/>
                <a:cs typeface="Calibri" panose="020F0502020204030204" pitchFamily="34" charset="0"/>
              </a:rPr>
              <a:t> </a:t>
            </a:r>
            <a:r>
              <a:rPr lang="en-US" altLang="en-US" sz="3200" b="1" i="1" dirty="0">
                <a:solidFill>
                  <a:prstClr val="white"/>
                </a:solidFill>
                <a:latin typeface="Calibri" panose="020F0502020204030204" pitchFamily="34" charset="0"/>
                <a:cs typeface="Calibri" panose="020F0502020204030204" pitchFamily="34" charset="0"/>
              </a:rPr>
              <a:t>aliens, or strangers</a:t>
            </a:r>
            <a:r>
              <a:rPr lang="en-US" altLang="en-US" sz="3200" b="1" dirty="0">
                <a:solidFill>
                  <a:prstClr val="white"/>
                </a:solidFill>
                <a:latin typeface="Calibri" panose="020F0502020204030204" pitchFamily="34" charset="0"/>
                <a:cs typeface="Calibri" panose="020F0502020204030204" pitchFamily="34" charset="0"/>
              </a:rPr>
              <a:t>.</a:t>
            </a:r>
          </a:p>
          <a:p>
            <a:pPr marL="514350" lvl="1" indent="-285750"/>
            <a:r>
              <a:rPr lang="en-US" altLang="en-US" sz="2800" b="1" i="1" dirty="0">
                <a:solidFill>
                  <a:srgbClr val="FFC000">
                    <a:lumMod val="60000"/>
                    <a:lumOff val="40000"/>
                  </a:srgbClr>
                </a:solidFill>
                <a:latin typeface="Calibri" panose="020F0502020204030204" pitchFamily="34" charset="0"/>
                <a:cs typeface="Calibri" panose="020F0502020204030204" pitchFamily="34" charset="0"/>
              </a:rPr>
              <a:t>Just as the dispersed Israelites had  lived as foreigners, so Christians are to live in this world as spiritual foreigners (Acts 8:1-4; 1 Peter 2:11-12).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randombar(horizontal)">
                                      <p:cBhvr>
                                        <p:cTn id="7" dur="500"/>
                                        <p:tgtEl>
                                          <p:spTgt spid="512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124">
                                            <p:txEl>
                                              <p:pRg st="1" end="1"/>
                                            </p:txEl>
                                          </p:spTgt>
                                        </p:tgtEl>
                                        <p:attrNameLst>
                                          <p:attrName>style.visibility</p:attrName>
                                        </p:attrNameLst>
                                      </p:cBhvr>
                                      <p:to>
                                        <p:strVal val="visible"/>
                                      </p:to>
                                    </p:set>
                                    <p:animEffect transition="in" filter="randombar(horizontal)">
                                      <p:cBhvr>
                                        <p:cTn id="10" dur="500"/>
                                        <p:tgtEl>
                                          <p:spTgt spid="512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animEffect transition="in" filter="randombar(horizontal)">
                                      <p:cBhvr>
                                        <p:cTn id="15" dur="500"/>
                                        <p:tgtEl>
                                          <p:spTgt spid="5124">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124">
                                            <p:txEl>
                                              <p:pRg st="3" end="3"/>
                                            </p:txEl>
                                          </p:spTgt>
                                        </p:tgtEl>
                                        <p:attrNameLst>
                                          <p:attrName>style.visibility</p:attrName>
                                        </p:attrNameLst>
                                      </p:cBhvr>
                                      <p:to>
                                        <p:strVal val="visible"/>
                                      </p:to>
                                    </p:set>
                                    <p:animEffect transition="in" filter="randombar(horizontal)">
                                      <p:cBhvr>
                                        <p:cTn id="18" dur="500"/>
                                        <p:tgtEl>
                                          <p:spTgt spid="5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E0F28B16-0A9A-4B54-8B49-9D56CFC9EC64}"/>
              </a:ext>
            </a:extLst>
          </p:cNvPr>
          <p:cNvSpPr>
            <a:spLocks noGrp="1" noChangeArrowheads="1"/>
          </p:cNvSpPr>
          <p:nvPr>
            <p:ph type="title"/>
          </p:nvPr>
        </p:nvSpPr>
        <p:spPr>
          <a:xfrm>
            <a:off x="342901" y="137220"/>
            <a:ext cx="11715750" cy="996130"/>
          </a:xfrm>
        </p:spPr>
        <p:txBody>
          <a:bodyPr vert="horz" lIns="91440" tIns="45720" rIns="91440" bIns="45720" rtlCol="0" anchor="ctr">
            <a:normAutofit/>
          </a:bodyPr>
          <a:lstStyle/>
          <a:p>
            <a:pPr algn="ctr" eaLnBrk="1" hangingPunct="1">
              <a:lnSpc>
                <a:spcPct val="90000"/>
              </a:lnSpc>
            </a:pPr>
            <a:r>
              <a:rPr lang="en-US" altLang="en-US" sz="4000" b="1" dirty="0">
                <a:solidFill>
                  <a:schemeClr val="bg1"/>
                </a:solidFill>
              </a:rPr>
              <a:t>The Recipients: </a:t>
            </a:r>
            <a:r>
              <a:rPr lang="en-US" altLang="en-US" sz="4000" i="1" dirty="0">
                <a:solidFill>
                  <a:schemeClr val="bg1"/>
                </a:solidFill>
              </a:rPr>
              <a:t>“Pilgrims of the Dispersion</a:t>
            </a:r>
            <a:r>
              <a:rPr lang="en-US" altLang="en-US" sz="3200" i="1" dirty="0">
                <a:solidFill>
                  <a:schemeClr val="bg1"/>
                </a:solidFill>
              </a:rPr>
              <a:t>”</a:t>
            </a:r>
          </a:p>
        </p:txBody>
      </p:sp>
      <p:pic>
        <p:nvPicPr>
          <p:cNvPr id="6146" name="Picture 8">
            <a:extLst>
              <a:ext uri="{FF2B5EF4-FFF2-40B4-BE49-F238E27FC236}">
                <a16:creationId xmlns:a16="http://schemas.microsoft.com/office/drawing/2014/main" id="{CAE65D07-ABE7-480E-A773-A30C8929264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89502" y="1133350"/>
            <a:ext cx="9012996" cy="53540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7">
            <a:extLst>
              <a:ext uri="{FF2B5EF4-FFF2-40B4-BE49-F238E27FC236}">
                <a16:creationId xmlns:a16="http://schemas.microsoft.com/office/drawing/2014/main" id="{B8C73F5A-B45D-4008-8D37-7008605B8127}"/>
              </a:ext>
            </a:extLst>
          </p:cNvPr>
          <p:cNvSpPr txBox="1">
            <a:spLocks noChangeArrowheads="1"/>
          </p:cNvSpPr>
          <p:nvPr/>
        </p:nvSpPr>
        <p:spPr bwMode="auto">
          <a:xfrm>
            <a:off x="9234486" y="4917739"/>
            <a:ext cx="2614613" cy="1569660"/>
          </a:xfrm>
          <a:prstGeom prst="rect">
            <a:avLst/>
          </a:prstGeom>
          <a:solidFill>
            <a:schemeClr val="tx1">
              <a:lumMod val="75000"/>
              <a:lumOff val="25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dirty="0">
                <a:solidFill>
                  <a:schemeClr val="bg1"/>
                </a:solidFill>
                <a:latin typeface="Calibri" panose="020F0502020204030204" pitchFamily="34" charset="0"/>
                <a:cs typeface="Calibri" panose="020F0502020204030204" pitchFamily="34" charset="0"/>
              </a:rPr>
              <a:t>Locations Mentioned in         1 Peter 1:1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57214" y="271280"/>
            <a:ext cx="11634786" cy="1481321"/>
          </a:xfrm>
        </p:spPr>
        <p:txBody>
          <a:bodyPr>
            <a:normAutofit/>
          </a:bodyPr>
          <a:lstStyle/>
          <a:p>
            <a:pPr eaLnBrk="1" hangingPunct="1">
              <a:lnSpc>
                <a:spcPct val="90000"/>
              </a:lnSpc>
            </a:pPr>
            <a:r>
              <a:rPr lang="en-US" altLang="en-US" b="1" dirty="0">
                <a:solidFill>
                  <a:schemeClr val="bg1"/>
                </a:solidFill>
              </a:rPr>
              <a:t>Theme &amp; Purpose: </a:t>
            </a:r>
            <a:br>
              <a:rPr lang="en-US" altLang="en-US" sz="3100" b="1" dirty="0">
                <a:solidFill>
                  <a:schemeClr val="bg1"/>
                </a:solidFill>
              </a:rPr>
            </a:br>
            <a:r>
              <a:rPr lang="en-US" altLang="en-US" sz="3600" i="1" dirty="0">
                <a:solidFill>
                  <a:schemeClr val="bg1"/>
                </a:solidFill>
                <a:latin typeface="Times New Roman" panose="02020603050405020304" pitchFamily="18" charset="0"/>
              </a:rPr>
              <a:t>“Rejoice to the extent that you partake of Christ’s sufferings”</a:t>
            </a:r>
            <a:endParaRPr lang="en-US" altLang="en-US" sz="3100" i="1" dirty="0">
              <a:solidFill>
                <a:schemeClr val="bg1"/>
              </a:solidFill>
              <a:latin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557214" y="1662114"/>
            <a:ext cx="11401424" cy="5081586"/>
          </a:xfrm>
        </p:spPr>
        <p:txBody>
          <a:bodyPr anchor="t">
            <a:noAutofit/>
          </a:bodyPr>
          <a:lstStyle/>
          <a:p>
            <a:pPr eaLnBrk="1" hangingPunct="1"/>
            <a:r>
              <a:rPr lang="en-US" altLang="en-US" sz="3200" b="1" dirty="0">
                <a:solidFill>
                  <a:schemeClr val="bg1"/>
                </a:solidFill>
                <a:latin typeface="Calibri" panose="020F0502020204030204" pitchFamily="34" charset="0"/>
                <a:cs typeface="Calibri" panose="020F0502020204030204" pitchFamily="34" charset="0"/>
              </a:rPr>
              <a:t>A central theme of 1 Peter is that </a:t>
            </a: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suffering</a:t>
            </a:r>
            <a:r>
              <a:rPr lang="en-US" altLang="en-US" sz="3200" b="1" dirty="0">
                <a:solidFill>
                  <a:schemeClr val="bg1"/>
                </a:solidFill>
                <a:latin typeface="Calibri" panose="020F0502020204030204" pitchFamily="34" charset="0"/>
                <a:cs typeface="Calibri" panose="020F0502020204030204" pitchFamily="34" charset="0"/>
              </a:rPr>
              <a:t> for Christ is a privilege and blessing </a:t>
            </a:r>
            <a:r>
              <a:rPr lang="en-US" altLang="en-US" sz="3200" dirty="0">
                <a:solidFill>
                  <a:schemeClr val="bg1"/>
                </a:solidFill>
                <a:latin typeface="Calibri" panose="020F0502020204030204" pitchFamily="34" charset="0"/>
                <a:cs typeface="Calibri" panose="020F0502020204030204" pitchFamily="34" charset="0"/>
              </a:rPr>
              <a:t>(1:11; 2:18-23;  3:14-18; 4:1,12-16, 19; 5:9-10).</a:t>
            </a:r>
          </a:p>
          <a:p>
            <a:pPr marL="514350" lvl="1" indent="-285750" eaLnBrk="1" hangingPunct="1"/>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Our pilgrimage is full of hardship, but it will lead to stronger faith, holier lives, fuller submission, and a greater longing for our home in heaven.</a:t>
            </a:r>
          </a:p>
          <a:p>
            <a:pPr marL="514350" lvl="1" indent="-285750" eaLnBrk="1" hangingPunct="1"/>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The theme of </a:t>
            </a:r>
            <a:r>
              <a:rPr lang="en-US" altLang="en-US" sz="3200" b="1" i="1" dirty="0">
                <a:solidFill>
                  <a:srgbClr val="FFFF00"/>
                </a:solidFill>
                <a:latin typeface="Calibri" panose="020F0502020204030204" pitchFamily="34" charset="0"/>
                <a:cs typeface="Calibri" panose="020F0502020204030204" pitchFamily="34" charset="0"/>
              </a:rPr>
              <a:t>suffering</a:t>
            </a:r>
            <a:r>
              <a:rPr lang="en-US" altLang="en-US" sz="3200" b="1" i="1" dirty="0">
                <a:solidFill>
                  <a:schemeClr val="accent4">
                    <a:lumMod val="60000"/>
                    <a:lumOff val="40000"/>
                  </a:schemeClr>
                </a:solidFill>
                <a:latin typeface="Calibri" panose="020F0502020204030204" pitchFamily="34" charset="0"/>
                <a:cs typeface="Calibri" panose="020F0502020204030204" pitchFamily="34" charset="0"/>
              </a:rPr>
              <a:t> as a pilgrim connects to 3 sub-themes:</a:t>
            </a:r>
          </a:p>
          <a:p>
            <a:pPr marL="857250" lvl="2" indent="-285750"/>
            <a:r>
              <a:rPr lang="en-US" altLang="en-US" sz="3200" b="1" dirty="0">
                <a:solidFill>
                  <a:srgbClr val="FFFF00"/>
                </a:solidFill>
                <a:latin typeface="Calibri" panose="020F0502020204030204" pitchFamily="34" charset="0"/>
                <a:cs typeface="Calibri" panose="020F0502020204030204" pitchFamily="34" charset="0"/>
              </a:rPr>
              <a:t>Sanctification: </a:t>
            </a:r>
            <a:r>
              <a:rPr lang="en-US" altLang="en-US" sz="3200" i="1" dirty="0">
                <a:solidFill>
                  <a:schemeClr val="bg1"/>
                </a:solidFill>
                <a:latin typeface="Calibri" panose="020F0502020204030204" pitchFamily="34" charset="0"/>
                <a:cs typeface="Calibri" panose="020F0502020204030204" pitchFamily="34" charset="0"/>
              </a:rPr>
              <a:t>The appropriate condition for those who are not at home in this World.</a:t>
            </a:r>
          </a:p>
          <a:p>
            <a:pPr marL="857250" lvl="2" indent="-285750"/>
            <a:r>
              <a:rPr lang="en-US" altLang="en-US" sz="3200" b="1" dirty="0">
                <a:solidFill>
                  <a:srgbClr val="FFFF00"/>
                </a:solidFill>
                <a:latin typeface="Calibri" panose="020F0502020204030204" pitchFamily="34" charset="0"/>
                <a:cs typeface="Calibri" panose="020F0502020204030204" pitchFamily="34" charset="0"/>
              </a:rPr>
              <a:t>Submission:  </a:t>
            </a:r>
            <a:r>
              <a:rPr lang="en-US" altLang="en-US" sz="3200" i="1" dirty="0">
                <a:solidFill>
                  <a:schemeClr val="bg1"/>
                </a:solidFill>
                <a:latin typeface="Calibri" panose="020F0502020204030204" pitchFamily="34" charset="0"/>
                <a:cs typeface="Calibri" panose="020F0502020204030204" pitchFamily="34" charset="0"/>
              </a:rPr>
              <a:t>A needed characteristic of every pilgrim.</a:t>
            </a:r>
          </a:p>
          <a:p>
            <a:pPr marL="857250" lvl="2" indent="-285750"/>
            <a:r>
              <a:rPr lang="en-US" altLang="en-US" sz="3200" b="1" dirty="0">
                <a:solidFill>
                  <a:srgbClr val="FFFF00"/>
                </a:solidFill>
                <a:latin typeface="Calibri" panose="020F0502020204030204" pitchFamily="34" charset="0"/>
                <a:cs typeface="Calibri" panose="020F0502020204030204" pitchFamily="34" charset="0"/>
              </a:rPr>
              <a:t>Salvation: </a:t>
            </a:r>
            <a:r>
              <a:rPr lang="en-US" altLang="en-US" sz="3200" i="1" dirty="0">
                <a:solidFill>
                  <a:schemeClr val="bg1"/>
                </a:solidFill>
                <a:latin typeface="Calibri" panose="020F0502020204030204" pitchFamily="34" charset="0"/>
                <a:cs typeface="Calibri" panose="020F0502020204030204" pitchFamily="34" charset="0"/>
              </a:rPr>
              <a:t>The comfort and hope of every Pilgrim.</a:t>
            </a:r>
          </a:p>
          <a:p>
            <a:endParaRPr lang="en-US" altLang="en-US"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50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1000"/>
                                        <p:tgtEl>
                                          <p:spTgt spid="4100">
                                            <p:txEl>
                                              <p:pRg st="0" end="0"/>
                                            </p:txEl>
                                          </p:spTgt>
                                        </p:tgtEl>
                                      </p:cBhvr>
                                    </p:animEffect>
                                    <p:anim calcmode="lin" valueType="num">
                                      <p:cBhvr>
                                        <p:cTn id="8"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Effect transition="in" filter="fade">
                                      <p:cBhvr>
                                        <p:cTn id="14" dur="1000"/>
                                        <p:tgtEl>
                                          <p:spTgt spid="4100">
                                            <p:txEl>
                                              <p:pRg st="1" end="1"/>
                                            </p:txEl>
                                          </p:spTgt>
                                        </p:tgtEl>
                                      </p:cBhvr>
                                    </p:animEffect>
                                    <p:anim calcmode="lin" valueType="num">
                                      <p:cBhvr>
                                        <p:cTn id="15" dur="1000" fill="hold"/>
                                        <p:tgtEl>
                                          <p:spTgt spid="410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00">
                                            <p:txEl>
                                              <p:pRg st="2" end="2"/>
                                            </p:txEl>
                                          </p:spTgt>
                                        </p:tgtEl>
                                        <p:attrNameLst>
                                          <p:attrName>style.visibility</p:attrName>
                                        </p:attrNameLst>
                                      </p:cBhvr>
                                      <p:to>
                                        <p:strVal val="visible"/>
                                      </p:to>
                                    </p:set>
                                    <p:animEffect transition="in" filter="fade">
                                      <p:cBhvr>
                                        <p:cTn id="21" dur="1000"/>
                                        <p:tgtEl>
                                          <p:spTgt spid="4100">
                                            <p:txEl>
                                              <p:pRg st="2" end="2"/>
                                            </p:txEl>
                                          </p:spTgt>
                                        </p:tgtEl>
                                      </p:cBhvr>
                                    </p:animEffect>
                                    <p:anim calcmode="lin" valueType="num">
                                      <p:cBhvr>
                                        <p:cTn id="22" dur="1000" fill="hold"/>
                                        <p:tgtEl>
                                          <p:spTgt spid="410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00">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100">
                                            <p:txEl>
                                              <p:pRg st="3" end="3"/>
                                            </p:txEl>
                                          </p:spTgt>
                                        </p:tgtEl>
                                        <p:attrNameLst>
                                          <p:attrName>style.visibility</p:attrName>
                                        </p:attrNameLst>
                                      </p:cBhvr>
                                      <p:to>
                                        <p:strVal val="visible"/>
                                      </p:to>
                                    </p:set>
                                    <p:animEffect transition="in" filter="fade">
                                      <p:cBhvr>
                                        <p:cTn id="26" dur="1000"/>
                                        <p:tgtEl>
                                          <p:spTgt spid="4100">
                                            <p:txEl>
                                              <p:pRg st="3" end="3"/>
                                            </p:txEl>
                                          </p:spTgt>
                                        </p:tgtEl>
                                      </p:cBhvr>
                                    </p:animEffect>
                                    <p:anim calcmode="lin" valueType="num">
                                      <p:cBhvr>
                                        <p:cTn id="27" dur="1000" fill="hold"/>
                                        <p:tgtEl>
                                          <p:spTgt spid="410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100">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100">
                                            <p:txEl>
                                              <p:pRg st="4" end="4"/>
                                            </p:txEl>
                                          </p:spTgt>
                                        </p:tgtEl>
                                        <p:attrNameLst>
                                          <p:attrName>style.visibility</p:attrName>
                                        </p:attrNameLst>
                                      </p:cBhvr>
                                      <p:to>
                                        <p:strVal val="visible"/>
                                      </p:to>
                                    </p:set>
                                    <p:animEffect transition="in" filter="fade">
                                      <p:cBhvr>
                                        <p:cTn id="31" dur="1000"/>
                                        <p:tgtEl>
                                          <p:spTgt spid="4100">
                                            <p:txEl>
                                              <p:pRg st="4" end="4"/>
                                            </p:txEl>
                                          </p:spTgt>
                                        </p:tgtEl>
                                      </p:cBhvr>
                                    </p:animEffect>
                                    <p:anim calcmode="lin" valueType="num">
                                      <p:cBhvr>
                                        <p:cTn id="32" dur="1000" fill="hold"/>
                                        <p:tgtEl>
                                          <p:spTgt spid="410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100">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100">
                                            <p:txEl>
                                              <p:pRg st="5" end="5"/>
                                            </p:txEl>
                                          </p:spTgt>
                                        </p:tgtEl>
                                        <p:attrNameLst>
                                          <p:attrName>style.visibility</p:attrName>
                                        </p:attrNameLst>
                                      </p:cBhvr>
                                      <p:to>
                                        <p:strVal val="visible"/>
                                      </p:to>
                                    </p:set>
                                    <p:animEffect transition="in" filter="fade">
                                      <p:cBhvr>
                                        <p:cTn id="36" dur="1000"/>
                                        <p:tgtEl>
                                          <p:spTgt spid="4100">
                                            <p:txEl>
                                              <p:pRg st="5" end="5"/>
                                            </p:txEl>
                                          </p:spTgt>
                                        </p:tgtEl>
                                      </p:cBhvr>
                                    </p:animEffect>
                                    <p:anim calcmode="lin" valueType="num">
                                      <p:cBhvr>
                                        <p:cTn id="37" dur="1000" fill="hold"/>
                                        <p:tgtEl>
                                          <p:spTgt spid="4100">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10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85802" y="152401"/>
            <a:ext cx="10829924" cy="1524000"/>
          </a:xfrm>
        </p:spPr>
        <p:txBody>
          <a:bodyPr>
            <a:normAutofit/>
          </a:bodyPr>
          <a:lstStyle/>
          <a:p>
            <a:pPr eaLnBrk="1" hangingPunct="1">
              <a:lnSpc>
                <a:spcPct val="90000"/>
              </a:lnSpc>
            </a:pPr>
            <a:r>
              <a:rPr lang="en-US" altLang="en-US" sz="4000" b="1" dirty="0">
                <a:solidFill>
                  <a:schemeClr val="bg1"/>
                </a:solidFill>
              </a:rPr>
              <a:t>The Spiritual Position of Pilgrims</a:t>
            </a:r>
            <a:br>
              <a:rPr lang="en-US" altLang="en-US" b="1" dirty="0">
                <a:solidFill>
                  <a:schemeClr val="bg1"/>
                </a:solidFill>
              </a:rPr>
            </a:br>
            <a:r>
              <a:rPr lang="en-US" altLang="en-US" sz="3600" i="1" dirty="0">
                <a:solidFill>
                  <a:schemeClr val="bg1"/>
                </a:solidFill>
                <a:latin typeface="Times New Roman" panose="02020603050405020304" pitchFamily="18" charset="0"/>
                <a:cs typeface="Times New Roman" panose="02020603050405020304" pitchFamily="18" charset="0"/>
              </a:rPr>
              <a:t>(1 Peter 1:2)</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685802" y="1676401"/>
            <a:ext cx="10987086" cy="5383754"/>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They are “</a:t>
            </a:r>
            <a:r>
              <a:rPr lang="en-US" altLang="en-US" sz="32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elect</a:t>
            </a:r>
            <a:r>
              <a:rPr lang="en-US" altLang="en-US" sz="3200" b="1" dirty="0">
                <a:solidFill>
                  <a:schemeClr val="bg1"/>
                </a:solidFill>
                <a:latin typeface="Calibri" panose="020F0502020204030204" pitchFamily="34" charset="0"/>
                <a:cs typeface="Calibri" panose="020F0502020204030204" pitchFamily="34" charset="0"/>
              </a:rPr>
              <a:t> according to the foreknowledge of God the Father…” </a:t>
            </a:r>
            <a:r>
              <a:rPr lang="en-US" altLang="en-US" sz="3200" dirty="0">
                <a:solidFill>
                  <a:schemeClr val="bg1"/>
                </a:solidFill>
                <a:latin typeface="Calibri" panose="020F0502020204030204" pitchFamily="34" charset="0"/>
                <a:cs typeface="Calibri" panose="020F0502020204030204" pitchFamily="34" charset="0"/>
              </a:rPr>
              <a:t>(2 Thessalonians 2:13-14; Ephesians 1:4)</a:t>
            </a:r>
          </a:p>
          <a:p>
            <a:pPr marL="457200" lvl="1">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Their election is with a view to their response to the gospel!</a:t>
            </a:r>
          </a:p>
          <a:p>
            <a:pPr marL="457200" lvl="1">
              <a:spcBef>
                <a:spcPts val="300"/>
              </a:spcBef>
            </a:pPr>
            <a:r>
              <a:rPr lang="en-US" altLang="en-US" sz="3000" b="1" i="1" dirty="0">
                <a:solidFill>
                  <a:schemeClr val="accent4">
                    <a:lumMod val="60000"/>
                    <a:lumOff val="40000"/>
                  </a:schemeClr>
                </a:solidFill>
                <a:effectLst>
                  <a:glow rad="228600">
                    <a:schemeClr val="accent2">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Obedience</a:t>
            </a: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application of the </a:t>
            </a:r>
            <a:r>
              <a:rPr lang="en-US" altLang="en-US" sz="3000" b="1" i="1" dirty="0">
                <a:solidFill>
                  <a:schemeClr val="accent4">
                    <a:lumMod val="60000"/>
                    <a:lumOff val="40000"/>
                  </a:schemeClr>
                </a:solidFill>
                <a:effectLst>
                  <a:glow rad="228600">
                    <a:schemeClr val="accent2">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blood</a:t>
            </a: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joined together. The blood of Christ is applied to us in the obedience of baptism  (Heb. 9:18-23; 12:24; 1 Peter 1:22a; Rom. 6:3; Acts 22:16</a:t>
            </a: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2" dur="500"/>
                                        <p:tgtEl>
                                          <p:spTgt spid="4100">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5" dur="500"/>
                                        <p:tgtEl>
                                          <p:spTgt spid="4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557213" y="252331"/>
            <a:ext cx="8533447" cy="1142999"/>
          </a:xfrm>
        </p:spPr>
        <p:txBody>
          <a:bodyPr>
            <a:normAutofit/>
          </a:bodyPr>
          <a:lstStyle/>
          <a:p>
            <a:pPr eaLnBrk="1" hangingPunct="1">
              <a:lnSpc>
                <a:spcPct val="90000"/>
              </a:lnSpc>
            </a:pPr>
            <a:r>
              <a:rPr lang="en-US" altLang="en-US" sz="4000" b="1" dirty="0">
                <a:solidFill>
                  <a:schemeClr val="bg1"/>
                </a:solidFill>
              </a:rPr>
              <a:t>Born Again to a Sure Salvation</a:t>
            </a:r>
            <a:br>
              <a:rPr lang="en-US" altLang="en-US" b="1" dirty="0">
                <a:solidFill>
                  <a:schemeClr val="bg1"/>
                </a:solidFill>
              </a:rPr>
            </a:br>
            <a:r>
              <a:rPr lang="en-US" altLang="en-US" sz="3600" i="1" dirty="0">
                <a:solidFill>
                  <a:schemeClr val="bg1"/>
                </a:solidFill>
                <a:latin typeface="Times New Roman" panose="02020603050405020304" pitchFamily="18" charset="0"/>
                <a:cs typeface="Times New Roman" panose="02020603050405020304" pitchFamily="18" charset="0"/>
              </a:rPr>
              <a:t>(1 Peter 1:3-5)</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557212" y="1395330"/>
            <a:ext cx="11401425" cy="5465128"/>
          </a:xfrm>
        </p:spPr>
        <p:txBody>
          <a:bodyPr anchor="t">
            <a:noAutofit/>
          </a:bodyPr>
          <a:lstStyle/>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The Father is to be blessed – adored  and praised (2 Cor. 1:3).</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In accordance with His merciful nature, He has </a:t>
            </a:r>
            <a:r>
              <a:rPr lang="en-US" altLang="en-US" sz="3000" b="1" dirty="0">
                <a:solidFill>
                  <a:schemeClr val="bg1"/>
                </a:solidFill>
                <a:effectLst>
                  <a:glow rad="228600">
                    <a:schemeClr val="accent2">
                      <a:satMod val="175000"/>
                      <a:alpha val="40000"/>
                    </a:schemeClr>
                  </a:glow>
                </a:effectLst>
                <a:latin typeface="Calibri" panose="020F0502020204030204" pitchFamily="34" charset="0"/>
                <a:cs typeface="Calibri" panose="020F0502020204030204" pitchFamily="34" charset="0"/>
              </a:rPr>
              <a:t>begotten us again</a:t>
            </a:r>
            <a:r>
              <a:rPr lang="en-US" altLang="en-US" sz="3000" b="1" dirty="0">
                <a:solidFill>
                  <a:schemeClr val="bg1"/>
                </a:solidFill>
                <a:latin typeface="Calibri" panose="020F0502020204030204" pitchFamily="34" charset="0"/>
                <a:cs typeface="Calibri" panose="020F0502020204030204" pitchFamily="34" charset="0"/>
              </a:rPr>
              <a:t>, giving</a:t>
            </a:r>
            <a:r>
              <a:rPr lang="en-US" altLang="en-US" sz="3000" dirty="0">
                <a:solidFill>
                  <a:schemeClr val="bg1"/>
                </a:solidFill>
                <a:latin typeface="Calibri" panose="020F0502020204030204" pitchFamily="34" charset="0"/>
                <a:cs typeface="Calibri" panose="020F0502020204030204" pitchFamily="34" charset="0"/>
              </a:rPr>
              <a:t> </a:t>
            </a:r>
            <a:r>
              <a:rPr lang="en-US" altLang="en-US" sz="300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 a new life -- a second chance (1:23; John 3:3; 2 Cor. 5:17).</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Our new life provides us “a living hope through the resurrection of Jesus Christ from the dead” </a:t>
            </a:r>
            <a:r>
              <a:rPr lang="en-US" altLang="en-US" sz="3000" dirty="0">
                <a:solidFill>
                  <a:schemeClr val="bg1"/>
                </a:solidFill>
                <a:latin typeface="Calibri" panose="020F0502020204030204" pitchFamily="34" charset="0"/>
                <a:cs typeface="Calibri" panose="020F0502020204030204" pitchFamily="34" charset="0"/>
              </a:rPr>
              <a:t>(1 Cor. 15:12-19).</a:t>
            </a:r>
          </a:p>
          <a:p>
            <a:pPr>
              <a:spcBef>
                <a:spcPts val="300"/>
              </a:spcBef>
            </a:pPr>
            <a:r>
              <a:rPr lang="en-US" altLang="en-US" sz="3000" b="1" dirty="0">
                <a:solidFill>
                  <a:prstClr val="white"/>
                </a:solidFill>
                <a:latin typeface="Calibri" panose="020F0502020204030204" pitchFamily="34" charset="0"/>
                <a:cs typeface="Calibri" panose="020F0502020204030204" pitchFamily="34" charset="0"/>
              </a:rPr>
              <a:t>Our new birth entitles us to an inheritance described as…</a:t>
            </a:r>
            <a:endParaRPr lang="en-US" altLang="en-US" sz="3000" dirty="0">
              <a:solidFill>
                <a:prstClr val="white"/>
              </a:solidFill>
              <a:latin typeface="Calibri" panose="020F0502020204030204" pitchFamily="34" charset="0"/>
              <a:cs typeface="Calibri" panose="020F0502020204030204" pitchFamily="34" charset="0"/>
            </a:endParaRPr>
          </a:p>
          <a:p>
            <a:pPr marL="628650" lvl="1" indent="-342900">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Incorruptible: </a:t>
            </a:r>
            <a:r>
              <a:rPr lang="en-US" altLang="en-US" sz="3000"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decay  (1 Cor. 9:25).</a:t>
            </a:r>
          </a:p>
          <a:p>
            <a:pPr marL="628650" lvl="1" indent="-342900">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Undefiled</a:t>
            </a:r>
            <a:r>
              <a:rPr lang="en-US" altLang="en-US" sz="3000"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unsoiled. </a:t>
            </a:r>
          </a:p>
          <a:p>
            <a:pPr marL="628650" lvl="1" indent="-342900">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Does not fade away</a:t>
            </a:r>
            <a:r>
              <a:rPr lang="en-US" altLang="en-US" sz="3000"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retains its original beauty.</a:t>
            </a:r>
          </a:p>
          <a:p>
            <a:pPr marL="628650" lvl="1" indent="-342900">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Reserved in heaven for you</a:t>
            </a:r>
            <a:r>
              <a:rPr lang="en-US" altLang="en-US" sz="3000"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carefully guarded and kept just for you (John 14:2; Col. 1:5).</a:t>
            </a:r>
          </a:p>
          <a:p>
            <a:pPr>
              <a:spcBef>
                <a:spcPts val="300"/>
              </a:spcBef>
            </a:pPr>
            <a:endParaRPr lang="en-US" alt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977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7" dur="500"/>
                                        <p:tgtEl>
                                          <p:spTgt spid="4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22" dur="500"/>
                                        <p:tgtEl>
                                          <p:spTgt spid="4100">
                                            <p:txEl>
                                              <p:pRg st="3" end="3"/>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5" dur="500"/>
                                        <p:tgtEl>
                                          <p:spTgt spid="4100">
                                            <p:txEl>
                                              <p:pRg st="4" end="4"/>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100">
                                            <p:txEl>
                                              <p:pRg st="5" end="5"/>
                                            </p:txEl>
                                          </p:spTgt>
                                        </p:tgtEl>
                                        <p:attrNameLst>
                                          <p:attrName>style.visibility</p:attrName>
                                        </p:attrNameLst>
                                      </p:cBhvr>
                                      <p:to>
                                        <p:strVal val="visible"/>
                                      </p:to>
                                    </p:set>
                                    <p:animEffect transition="in" filter="randombar(horizontal)">
                                      <p:cBhvr>
                                        <p:cTn id="28" dur="500"/>
                                        <p:tgtEl>
                                          <p:spTgt spid="4100">
                                            <p:txEl>
                                              <p:pRg st="5" end="5"/>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100">
                                            <p:txEl>
                                              <p:pRg st="6" end="6"/>
                                            </p:txEl>
                                          </p:spTgt>
                                        </p:tgtEl>
                                        <p:attrNameLst>
                                          <p:attrName>style.visibility</p:attrName>
                                        </p:attrNameLst>
                                      </p:cBhvr>
                                      <p:to>
                                        <p:strVal val="visible"/>
                                      </p:to>
                                    </p:set>
                                    <p:animEffect transition="in" filter="randombar(horizontal)">
                                      <p:cBhvr>
                                        <p:cTn id="31" dur="500"/>
                                        <p:tgtEl>
                                          <p:spTgt spid="4100">
                                            <p:txEl>
                                              <p:pRg st="6" end="6"/>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100">
                                            <p:txEl>
                                              <p:pRg st="7" end="7"/>
                                            </p:txEl>
                                          </p:spTgt>
                                        </p:tgtEl>
                                        <p:attrNameLst>
                                          <p:attrName>style.visibility</p:attrName>
                                        </p:attrNameLst>
                                      </p:cBhvr>
                                      <p:to>
                                        <p:strVal val="visible"/>
                                      </p:to>
                                    </p:set>
                                    <p:animEffect transition="in" filter="randombar(horizontal)">
                                      <p:cBhvr>
                                        <p:cTn id="34" dur="500"/>
                                        <p:tgtEl>
                                          <p:spTgt spid="4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628651" y="252331"/>
            <a:ext cx="8462010" cy="1142999"/>
          </a:xfrm>
        </p:spPr>
        <p:txBody>
          <a:bodyPr>
            <a:normAutofit/>
          </a:bodyPr>
          <a:lstStyle/>
          <a:p>
            <a:pPr eaLnBrk="1" hangingPunct="1">
              <a:lnSpc>
                <a:spcPct val="90000"/>
              </a:lnSpc>
            </a:pPr>
            <a:r>
              <a:rPr lang="en-US" altLang="en-US" sz="4000" b="1" dirty="0">
                <a:solidFill>
                  <a:schemeClr val="bg1"/>
                </a:solidFill>
              </a:rPr>
              <a:t>Born Again to a Sure Salvation</a:t>
            </a:r>
            <a:br>
              <a:rPr lang="en-US" altLang="en-US" b="1" dirty="0">
                <a:solidFill>
                  <a:schemeClr val="bg1"/>
                </a:solidFill>
              </a:rPr>
            </a:br>
            <a:r>
              <a:rPr lang="en-US" altLang="en-US" sz="3600" i="1" dirty="0">
                <a:solidFill>
                  <a:schemeClr val="bg1"/>
                </a:solidFill>
                <a:latin typeface="Times New Roman" panose="02020603050405020304" pitchFamily="18" charset="0"/>
                <a:cs typeface="Times New Roman" panose="02020603050405020304" pitchFamily="18" charset="0"/>
              </a:rPr>
              <a:t>(1 Peter 1:3-5)</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514352" y="1395330"/>
            <a:ext cx="11458574" cy="5945905"/>
          </a:xfrm>
        </p:spPr>
        <p:txBody>
          <a:bodyPr anchor="t">
            <a:noAutofit/>
          </a:bodyPr>
          <a:lstStyle/>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We are safely kept for our final salvation by the power of God through faith </a:t>
            </a:r>
            <a:r>
              <a:rPr lang="en-US" altLang="en-US" sz="3200" dirty="0">
                <a:solidFill>
                  <a:schemeClr val="bg1"/>
                </a:solidFill>
                <a:latin typeface="Calibri" panose="020F0502020204030204" pitchFamily="34" charset="0"/>
                <a:cs typeface="Calibri" panose="020F0502020204030204" pitchFamily="34" charset="0"/>
              </a:rPr>
              <a:t>(1:5).</a:t>
            </a:r>
          </a:p>
          <a:p>
            <a:pPr marL="45720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power is unassailable.  No one  can take the saved out of His hand (John 10:28-29).</a:t>
            </a:r>
          </a:p>
          <a:p>
            <a:pPr marL="457200" lvl="1">
              <a:spcBef>
                <a:spcPts val="300"/>
              </a:spcBef>
            </a:pPr>
            <a:r>
              <a:rPr lang="en-US" altLang="en-US" sz="30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we can “depart from the faith”,  “cast off” the faith, or stray from the faith (1 Timothy 4:1; 5:12; 6:10; 2 Timothy 2:18).</a:t>
            </a:r>
          </a:p>
          <a:p>
            <a:pPr marL="457200" lvl="1">
              <a:spcBef>
                <a:spcPts val="300"/>
              </a:spcBef>
            </a:pPr>
            <a:r>
              <a:rPr lang="en-US" altLang="en-US" sz="3000" b="1" i="1" dirty="0">
                <a:solidFill>
                  <a:schemeClr val="accent4">
                    <a:lumMod val="60000"/>
                    <a:lumOff val="40000"/>
                  </a:schemeClr>
                </a:solidFill>
                <a:latin typeface="Calibri" panose="020F0502020204030204" pitchFamily="34" charset="0"/>
                <a:cs typeface="Calibri" panose="020F0502020204030204" pitchFamily="34" charset="0"/>
              </a:rPr>
              <a:t>Once a person is saved by the power of God, his salvation is as secure as his faith! </a:t>
            </a:r>
          </a:p>
          <a:p>
            <a:pPr>
              <a:spcBef>
                <a:spcPts val="300"/>
              </a:spcBef>
            </a:pPr>
            <a:r>
              <a:rPr lang="en-US" altLang="en-US" sz="3200" b="1" dirty="0">
                <a:solidFill>
                  <a:schemeClr val="bg1"/>
                </a:solidFill>
                <a:latin typeface="Calibri" panose="020F0502020204030204" pitchFamily="34" charset="0"/>
                <a:cs typeface="Calibri" panose="020F0502020204030204" pitchFamily="34" charset="0"/>
              </a:rPr>
              <a:t>Our salvation is ready to be revealed in the last time.                          This salvation is the goal of our faith! </a:t>
            </a:r>
            <a:r>
              <a:rPr lang="en-US" altLang="en-US" sz="3200" dirty="0">
                <a:solidFill>
                  <a:schemeClr val="bg1"/>
                </a:solidFill>
                <a:latin typeface="Calibri" panose="020F0502020204030204" pitchFamily="34" charset="0"/>
                <a:cs typeface="Calibri" panose="020F0502020204030204" pitchFamily="34" charset="0"/>
              </a:rPr>
              <a:t>(1 Peter 1:9).</a:t>
            </a:r>
          </a:p>
          <a:p>
            <a:pPr>
              <a:spcBef>
                <a:spcPts val="300"/>
              </a:spcBef>
            </a:pPr>
            <a:endParaRPr lang="en-US" altLang="en-US"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491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7" dur="500"/>
                                        <p:tgtEl>
                                          <p:spTgt spid="4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22" dur="500"/>
                                        <p:tgtEl>
                                          <p:spTgt spid="4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7" dur="5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2C26B929-EEFF-4D42-B5B3-215D203BBAE1}"/>
              </a:ext>
            </a:extLst>
          </p:cNvPr>
          <p:cNvSpPr>
            <a:spLocks noGrp="1" noChangeArrowheads="1"/>
          </p:cNvSpPr>
          <p:nvPr>
            <p:ph type="title"/>
          </p:nvPr>
        </p:nvSpPr>
        <p:spPr>
          <a:xfrm>
            <a:off x="371475" y="252331"/>
            <a:ext cx="9715500" cy="1142999"/>
          </a:xfrm>
        </p:spPr>
        <p:txBody>
          <a:bodyPr>
            <a:normAutofit fontScale="90000"/>
          </a:bodyPr>
          <a:lstStyle/>
          <a:p>
            <a:pPr eaLnBrk="1" hangingPunct="1">
              <a:lnSpc>
                <a:spcPct val="90000"/>
              </a:lnSpc>
            </a:pPr>
            <a:r>
              <a:rPr lang="en-US" altLang="en-US" sz="4000" b="1" dirty="0">
                <a:solidFill>
                  <a:schemeClr val="bg1"/>
                </a:solidFill>
              </a:rPr>
              <a:t>The Joy of Salvation Makes Trials Bearable    </a:t>
            </a:r>
            <a:r>
              <a:rPr lang="en-US" altLang="en-US" sz="3600" i="1" dirty="0">
                <a:solidFill>
                  <a:schemeClr val="bg1"/>
                </a:solidFill>
                <a:latin typeface="Times New Roman" panose="02020603050405020304" pitchFamily="18" charset="0"/>
                <a:cs typeface="Times New Roman" panose="02020603050405020304" pitchFamily="18" charset="0"/>
              </a:rPr>
              <a:t>(1 Peter 1:6-12)</a:t>
            </a:r>
            <a:endParaRPr lang="en-US" altLang="en-US" sz="3100" i="1" dirty="0">
              <a:solidFill>
                <a:schemeClr val="bg1"/>
              </a:solidFill>
              <a:latin typeface="Times New Roman" panose="02020603050405020304" pitchFamily="18" charset="0"/>
              <a:cs typeface="Times New Roman" panose="02020603050405020304" pitchFamily="18" charset="0"/>
            </a:endParaRPr>
          </a:p>
        </p:txBody>
      </p:sp>
      <p:sp>
        <p:nvSpPr>
          <p:cNvPr id="4100" name="Rectangle 3">
            <a:extLst>
              <a:ext uri="{FF2B5EF4-FFF2-40B4-BE49-F238E27FC236}">
                <a16:creationId xmlns:a16="http://schemas.microsoft.com/office/drawing/2014/main" id="{23A39FB9-5323-4095-99A7-A61EA3DF79CE}"/>
              </a:ext>
            </a:extLst>
          </p:cNvPr>
          <p:cNvSpPr>
            <a:spLocks noGrp="1" noChangeArrowheads="1"/>
          </p:cNvSpPr>
          <p:nvPr>
            <p:ph type="body" idx="1"/>
          </p:nvPr>
        </p:nvSpPr>
        <p:spPr>
          <a:xfrm>
            <a:off x="447675" y="1395330"/>
            <a:ext cx="11625263" cy="5334000"/>
          </a:xfrm>
        </p:spPr>
        <p:txBody>
          <a:bodyPr anchor="t">
            <a:noAutofit/>
          </a:bodyPr>
          <a:lstStyle/>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We may rejoice in our salvation even while being grieved by various trials </a:t>
            </a:r>
            <a:r>
              <a:rPr lang="en-US" altLang="en-US" sz="3000" dirty="0">
                <a:solidFill>
                  <a:schemeClr val="bg1"/>
                </a:solidFill>
                <a:latin typeface="Calibri" panose="020F0502020204030204" pitchFamily="34" charset="0"/>
                <a:cs typeface="Calibri" panose="020F0502020204030204" pitchFamily="34" charset="0"/>
              </a:rPr>
              <a:t>(1:6, 8; 2 Cor. 4:17; Rom. </a:t>
            </a:r>
            <a:r>
              <a:rPr lang="en-US" altLang="en-US" sz="3000">
                <a:solidFill>
                  <a:schemeClr val="bg1"/>
                </a:solidFill>
                <a:latin typeface="Calibri" panose="020F0502020204030204" pitchFamily="34" charset="0"/>
                <a:cs typeface="Calibri" panose="020F0502020204030204" pitchFamily="34" charset="0"/>
              </a:rPr>
              <a:t>8:18).</a:t>
            </a:r>
            <a:endParaRPr lang="en-US" altLang="en-US" sz="3000" dirty="0">
              <a:solidFill>
                <a:schemeClr val="bg1"/>
              </a:solidFill>
              <a:latin typeface="Calibri" panose="020F0502020204030204" pitchFamily="34" charset="0"/>
              <a:cs typeface="Calibri" panose="020F0502020204030204" pitchFamily="34" charset="0"/>
            </a:endParaRP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Trials make our faith pure and strong – they prove it is genuine </a:t>
            </a:r>
            <a:r>
              <a:rPr lang="en-US" altLang="en-US" sz="3000" dirty="0">
                <a:solidFill>
                  <a:schemeClr val="bg1"/>
                </a:solidFill>
                <a:latin typeface="Calibri" panose="020F0502020204030204" pitchFamily="34" charset="0"/>
                <a:cs typeface="Calibri" panose="020F0502020204030204" pitchFamily="34" charset="0"/>
              </a:rPr>
              <a:t>(1:7).</a:t>
            </a:r>
          </a:p>
          <a:p>
            <a:pPr marL="514350" lvl="1" indent="-285750">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Purifying faith is like refining precious metal. (Prov. 17:3).</a:t>
            </a:r>
          </a:p>
          <a:p>
            <a:pPr marL="514350" lvl="1" indent="-285750">
              <a:spcBef>
                <a:spcPts val="300"/>
              </a:spcBef>
            </a:pPr>
            <a:r>
              <a:rPr lang="en-US" altLang="en-US" sz="2800" b="1" i="1"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Lord uses affliction to refine us (Isa. 48:10; Rom. 5:3-4).</a:t>
            </a:r>
          </a:p>
          <a:p>
            <a:pPr marL="742950" lvl="2">
              <a:spcBef>
                <a:spcPts val="300"/>
              </a:spcBef>
            </a:pPr>
            <a:r>
              <a:rPr lang="en-US" altLang="en-US" sz="2800" b="1" i="1" dirty="0">
                <a:solidFill>
                  <a:schemeClr val="accent6">
                    <a:lumMod val="40000"/>
                    <a:lumOff val="60000"/>
                  </a:schemeClr>
                </a:solidFill>
                <a:latin typeface="Calibri" panose="020F0502020204030204" pitchFamily="34" charset="0"/>
                <a:cs typeface="Calibri" panose="020F0502020204030204" pitchFamily="34" charset="0"/>
              </a:rPr>
              <a:t>The difference between purified gold and purified faith is that gold perishes.</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With genuine faith we love Jesus and joyfully anticipate His coming – receiving the end of our faith – our salvation </a:t>
            </a:r>
            <a:r>
              <a:rPr lang="en-US" altLang="en-US" sz="3000" dirty="0">
                <a:solidFill>
                  <a:schemeClr val="bg1"/>
                </a:solidFill>
                <a:latin typeface="Calibri" panose="020F0502020204030204" pitchFamily="34" charset="0"/>
                <a:cs typeface="Calibri" panose="020F0502020204030204" pitchFamily="34" charset="0"/>
              </a:rPr>
              <a:t>(1:8-9; Heb. 11:1).</a:t>
            </a:r>
          </a:p>
          <a:p>
            <a:pPr>
              <a:spcBef>
                <a:spcPts val="300"/>
              </a:spcBef>
            </a:pPr>
            <a:r>
              <a:rPr lang="en-US" altLang="en-US" sz="3000" b="1" dirty="0">
                <a:solidFill>
                  <a:schemeClr val="bg1"/>
                </a:solidFill>
                <a:latin typeface="Calibri" panose="020F0502020204030204" pitchFamily="34" charset="0"/>
                <a:cs typeface="Calibri" panose="020F0502020204030204" pitchFamily="34" charset="0"/>
              </a:rPr>
              <a:t>Even the prophets and the angels were keenly interested in the glories of our salvation (1:10-12; Matt. 13:17; Acts 3:18, 24; 10:43; 26:22-23).</a:t>
            </a:r>
          </a:p>
          <a:p>
            <a:pPr lvl="1">
              <a:spcBef>
                <a:spcPts val="300"/>
              </a:spcBef>
            </a:pPr>
            <a:r>
              <a:rPr lang="en-US" altLang="en-US" sz="2800" b="1" i="1" dirty="0">
                <a:solidFill>
                  <a:schemeClr val="accent4">
                    <a:lumMod val="60000"/>
                    <a:lumOff val="40000"/>
                  </a:schemeClr>
                </a:solidFill>
                <a:latin typeface="Calibri" panose="020F0502020204030204" pitchFamily="34" charset="0"/>
                <a:cs typeface="Calibri" panose="020F0502020204030204" pitchFamily="34" charset="0"/>
              </a:rPr>
              <a:t>Angels also desire “to look into” our salvation.</a:t>
            </a:r>
            <a:endParaRPr lang="en-US" altLang="en-US" sz="3200" i="1" dirty="0">
              <a:solidFill>
                <a:schemeClr val="accent4">
                  <a:lumMod val="60000"/>
                  <a:lumOff val="40000"/>
                </a:schemeClr>
              </a:solidFill>
              <a:latin typeface="Calibri" panose="020F0502020204030204" pitchFamily="34" charset="0"/>
              <a:cs typeface="Calibri" panose="020F0502020204030204" pitchFamily="34" charset="0"/>
            </a:endParaRPr>
          </a:p>
          <a:p>
            <a:pPr>
              <a:spcBef>
                <a:spcPts val="300"/>
              </a:spcBef>
            </a:pPr>
            <a:endParaRPr lang="en-US" altLang="en-US" sz="3200" dirty="0">
              <a:solidFill>
                <a:schemeClr val="bg1"/>
              </a:solidFill>
              <a:latin typeface="Calibri" panose="020F0502020204030204" pitchFamily="34" charset="0"/>
              <a:cs typeface="Calibri" panose="020F0502020204030204" pitchFamily="34" charset="0"/>
            </a:endParaRPr>
          </a:p>
          <a:p>
            <a:pPr>
              <a:spcBef>
                <a:spcPts val="300"/>
              </a:spcBef>
            </a:pPr>
            <a:endParaRPr lang="en-US" alt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66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randombar(horizontal)">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randombar(horizontal)">
                                      <p:cBhvr>
                                        <p:cTn id="12" dur="500"/>
                                        <p:tgtEl>
                                          <p:spTgt spid="4100">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randombar(horizontal)">
                                      <p:cBhvr>
                                        <p:cTn id="15" dur="500"/>
                                        <p:tgtEl>
                                          <p:spTgt spid="4100">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100">
                                            <p:txEl>
                                              <p:pRg st="3" end="3"/>
                                            </p:txEl>
                                          </p:spTgt>
                                        </p:tgtEl>
                                        <p:attrNameLst>
                                          <p:attrName>style.visibility</p:attrName>
                                        </p:attrNameLst>
                                      </p:cBhvr>
                                      <p:to>
                                        <p:strVal val="visible"/>
                                      </p:to>
                                    </p:set>
                                    <p:animEffect transition="in" filter="randombar(horizontal)">
                                      <p:cBhvr>
                                        <p:cTn id="18" dur="500"/>
                                        <p:tgtEl>
                                          <p:spTgt spid="4100">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100">
                                            <p:txEl>
                                              <p:pRg st="4" end="4"/>
                                            </p:txEl>
                                          </p:spTgt>
                                        </p:tgtEl>
                                        <p:attrNameLst>
                                          <p:attrName>style.visibility</p:attrName>
                                        </p:attrNameLst>
                                      </p:cBhvr>
                                      <p:to>
                                        <p:strVal val="visible"/>
                                      </p:to>
                                    </p:set>
                                    <p:animEffect transition="in" filter="randombar(horizontal)">
                                      <p:cBhvr>
                                        <p:cTn id="21" dur="500"/>
                                        <p:tgtEl>
                                          <p:spTgt spid="410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100">
                                            <p:txEl>
                                              <p:pRg st="5" end="5"/>
                                            </p:txEl>
                                          </p:spTgt>
                                        </p:tgtEl>
                                        <p:attrNameLst>
                                          <p:attrName>style.visibility</p:attrName>
                                        </p:attrNameLst>
                                      </p:cBhvr>
                                      <p:to>
                                        <p:strVal val="visible"/>
                                      </p:to>
                                    </p:set>
                                    <p:animEffect transition="in" filter="randombar(horizontal)">
                                      <p:cBhvr>
                                        <p:cTn id="26" dur="500"/>
                                        <p:tgtEl>
                                          <p:spTgt spid="410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100">
                                            <p:txEl>
                                              <p:pRg st="6" end="6"/>
                                            </p:txEl>
                                          </p:spTgt>
                                        </p:tgtEl>
                                        <p:attrNameLst>
                                          <p:attrName>style.visibility</p:attrName>
                                        </p:attrNameLst>
                                      </p:cBhvr>
                                      <p:to>
                                        <p:strVal val="visible"/>
                                      </p:to>
                                    </p:set>
                                    <p:animEffect transition="in" filter="randombar(horizontal)">
                                      <p:cBhvr>
                                        <p:cTn id="31" dur="500"/>
                                        <p:tgtEl>
                                          <p:spTgt spid="4100">
                                            <p:txEl>
                                              <p:pRg st="6" end="6"/>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100">
                                            <p:txEl>
                                              <p:pRg st="7" end="7"/>
                                            </p:txEl>
                                          </p:spTgt>
                                        </p:tgtEl>
                                        <p:attrNameLst>
                                          <p:attrName>style.visibility</p:attrName>
                                        </p:attrNameLst>
                                      </p:cBhvr>
                                      <p:to>
                                        <p:strVal val="visible"/>
                                      </p:to>
                                    </p:set>
                                    <p:animEffect transition="in" filter="randombar(horizontal)">
                                      <p:cBhvr>
                                        <p:cTn id="34" dur="500"/>
                                        <p:tgtEl>
                                          <p:spTgt spid="4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22781</TotalTime>
  <Words>4965</Words>
  <Application>Microsoft Office PowerPoint</Application>
  <PresentationFormat>Widescreen</PresentationFormat>
  <Paragraphs>226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Constantia</vt:lpstr>
      <vt:lpstr>Franklin Gothic Book</vt:lpstr>
      <vt:lpstr>Times New Roman</vt:lpstr>
      <vt:lpstr>Office Theme</vt:lpstr>
      <vt:lpstr>Studies in the Epistles</vt:lpstr>
      <vt:lpstr>Peter’s Authorship:  “Peter, an apostle of Jesus Christ”</vt:lpstr>
      <vt:lpstr>The Recipients:  “Pilgrims of the Dispersion”</vt:lpstr>
      <vt:lpstr>The Recipients: “Pilgrims of the Dispersion”</vt:lpstr>
      <vt:lpstr>Theme &amp; Purpose:  “Rejoice to the extent that you partake of Christ’s sufferings”</vt:lpstr>
      <vt:lpstr>The Spiritual Position of Pilgrims (1 Peter 1:2)</vt:lpstr>
      <vt:lpstr>Born Again to a Sure Salvation (1 Peter 1:3-5)</vt:lpstr>
      <vt:lpstr>Born Again to a Sure Salvation (1 Peter 1:3-5)</vt:lpstr>
      <vt:lpstr>The Joy of Salvation Makes Trials Bearable    (1 Peter 1:6-12)</vt:lpstr>
      <vt:lpstr>Our Salvation Demands Our Holiness (1 Peter 1:13-16)</vt:lpstr>
      <vt:lpstr>The Precious Price of the Pilgrim’s Salvation (1 Peter 1:17-21)</vt:lpstr>
      <vt:lpstr>God’s Word: Salvation’s Incorruptible Seed (1 Peter 1:22-25)</vt:lpstr>
      <vt:lpstr>God’s Word Sustains our Sanctification (1 Peter 2:1-3)</vt:lpstr>
      <vt:lpstr>God’s Son: The Cornerstone of our Sanctification (1 Peter 2:4-8)</vt:lpstr>
      <vt:lpstr>Selection for Sanctification  (1 Peter 2:9-10)</vt:lpstr>
      <vt:lpstr>Important Lessons:</vt:lpstr>
      <vt:lpstr>Selection for Sanctification  (1 Peter 2:9-12)</vt:lpstr>
      <vt:lpstr>Submission to Masters           (1 Peter 2:18-23)</vt:lpstr>
      <vt:lpstr>Submission Shows God’s Supremacy     (1 Peter 2:24-25)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561</cp:revision>
  <cp:lastPrinted>2022-05-27T19:47:44Z</cp:lastPrinted>
  <dcterms:created xsi:type="dcterms:W3CDTF">2021-08-25T18:02:30Z</dcterms:created>
  <dcterms:modified xsi:type="dcterms:W3CDTF">2022-05-29T13:18:26Z</dcterms:modified>
</cp:coreProperties>
</file>