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561" r:id="rId3"/>
    <p:sldId id="304" r:id="rId4"/>
    <p:sldId id="562" r:id="rId5"/>
    <p:sldId id="563" r:id="rId6"/>
    <p:sldId id="564" r:id="rId7"/>
    <p:sldId id="565" r:id="rId8"/>
    <p:sldId id="566" r:id="rId9"/>
    <p:sldId id="567" r:id="rId10"/>
    <p:sldId id="568" r:id="rId11"/>
    <p:sldId id="569" r:id="rId12"/>
    <p:sldId id="570" r:id="rId13"/>
    <p:sldId id="266" r:id="rId14"/>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0" autoAdjust="0"/>
  </p:normalViewPr>
  <p:slideViewPr>
    <p:cSldViewPr snapToGrid="0">
      <p:cViewPr varScale="1">
        <p:scale>
          <a:sx n="45" d="100"/>
          <a:sy n="45" d="100"/>
        </p:scale>
        <p:origin x="8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6/3/2022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5:8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God demonstrates His own love toward us, in that while we were still sinners, Christ died for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8:11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if the Spirit of Him who raised Jesus from the dead dwells in you, He who raised Christ from the dead will also give life to your mortal bodies through His Spirit who dwells in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Peter 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did not spare the ancient world, but saved Noah, one of eight people, a preacher of righteousness, bringing in the flood on the world of the ungodly;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Peter 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then the Lord knows how to deliver the godly out of temptations and to reserve the unjust under punishment for the day of judgment,</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7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Romans 2:4  Or do you despise the riches of His goodness, forbearance, and longsuffering, not knowing that the goodness of God leads you to repentance?</a:t>
            </a:r>
            <a:r>
              <a:rPr kumimoji="0" lang="en-US" altLang="en-US" sz="1200" b="1" i="1" u="none" strike="noStrike" kern="1200" cap="none" spc="0" normalizeH="0" baseline="0" noProof="0" dirty="0">
                <a:ln>
                  <a:noFill/>
                </a:ln>
                <a:solidFill>
                  <a:srgbClr val="9933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srgbClr val="9933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 antitype is a real or actual thing, represented by a type or symbol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97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6:4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we were buried with Him through baptism into death, that just as Christ was raised from the dead by the glory of the Father, even so we also should walk in newness of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2:12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buried with Him in baptism, in which you also were raised with Him through faith in the working of God, who raised Him from the dead</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8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5593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Ephesians 4:22  </a:t>
            </a:r>
            <a:r>
              <a:rPr lang="en-US" altLang="en-US" b="0" dirty="0">
                <a:latin typeface="Calibri" panose="020F0502020204030204" pitchFamily="34" charset="0"/>
                <a:cs typeface="Calibri" panose="020F0502020204030204" pitchFamily="34" charset="0"/>
              </a:rPr>
              <a:t>that you put off, concerning your former conduct, the old man which grows corrupt according to the deceitful lusts,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Psalms 106:4  </a:t>
            </a:r>
            <a:r>
              <a:rPr lang="en-US" altLang="en-US" b="0" dirty="0">
                <a:latin typeface="Calibri" panose="020F0502020204030204" pitchFamily="34" charset="0"/>
                <a:cs typeface="Calibri" panose="020F0502020204030204" pitchFamily="34" charset="0"/>
              </a:rPr>
              <a:t>Remember me, O LORD, with the favor You have toward Your people. Oh, visit me with Your salvation</a:t>
            </a:r>
            <a:r>
              <a:rPr lang="en-US" altLang="en-US" b="1" dirty="0">
                <a:latin typeface="Calibri" panose="020F0502020204030204" pitchFamily="34" charset="0"/>
                <a:cs typeface="Calibri" panose="020F0502020204030204" pitchFamily="34" charset="0"/>
              </a:rPr>
              <a:t>,</a:t>
            </a:r>
          </a:p>
          <a:p>
            <a:r>
              <a:rPr lang="en-US" b="1" dirty="0"/>
              <a:t>Psalms 8:4  </a:t>
            </a:r>
            <a:r>
              <a:rPr lang="en-US" dirty="0"/>
              <a:t>What is man that You are mindful of him, And the son of man that You visit him?</a:t>
            </a:r>
          </a:p>
          <a:p>
            <a:r>
              <a:rPr lang="en-US" b="1" dirty="0"/>
              <a:t>Jeremiah 29:10  </a:t>
            </a:r>
            <a:r>
              <a:rPr lang="en-US" dirty="0"/>
              <a:t>For thus says the LORD: After seventy years are completed at Babylon, I will visit you and perform My good word toward you, and cause you to return to this place.</a:t>
            </a:r>
          </a:p>
          <a:p>
            <a:r>
              <a:rPr lang="en-US" b="1" dirty="0"/>
              <a:t>1 Samuel 2:21  </a:t>
            </a:r>
            <a:r>
              <a:rPr lang="en-US" dirty="0"/>
              <a:t>And the LORD visited Hannah, so that she conceived and bore three sons and two daughters. Meanwhile the child Samuel grew before the LORD.</a:t>
            </a:r>
          </a:p>
          <a:p>
            <a:r>
              <a:rPr lang="en-US" b="1" dirty="0"/>
              <a:t>Luke 7:16  [After raising widow’s son] </a:t>
            </a:r>
            <a:r>
              <a:rPr lang="en-US" dirty="0"/>
              <a:t>Then fear came upon all, and they glorified God, saying, "A great prophet has risen up among us"; and, "God has visited His people.“</a:t>
            </a:r>
          </a:p>
          <a:p>
            <a:r>
              <a:rPr lang="en-US" b="1" dirty="0"/>
              <a:t>Luke 19:44 [Jesus to Jerusalem] t</a:t>
            </a:r>
            <a:r>
              <a:rPr lang="en-US" dirty="0"/>
              <a:t>hey will not leave in you one stone upon another, because you did not know the time of your visitation."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03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5:29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Peter and the other apostles answered and said: "We ought to obey God rather than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Titus 2:8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sound speech that cannot be condemned, that one who is an opponent may be ashamed, having nothing evil to say of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5:13-14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you, brethren, have been called to liberty; only do not use liberty as an opportunity for the flesh, but through love serve one another.(14)  For all the law is fulfilled in one word, even in this: "YOU SHALL LOVE YOUR NEIGHBOR AS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Ecclesiastes 12:13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 us hear the conclusion of the whole matter: Fear God and keep His commandments, For this is man's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13:7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Render therefore to all their due: taxes to whom taxes are due, customs to whom customs, fear to whom fear, honor to whom honor.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20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03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Submit means to subordinate themselves AND obey</a:t>
            </a:r>
          </a:p>
          <a:p>
            <a:r>
              <a:rPr lang="en-US" b="0" dirty="0"/>
              <a:t>Chaste behavior is clean, pure from carnality &amp; modest </a:t>
            </a:r>
          </a:p>
          <a:p>
            <a:r>
              <a:rPr lang="en-US" b="1" dirty="0"/>
              <a:t>1 Corinthians 7:16  </a:t>
            </a:r>
            <a:r>
              <a:rPr lang="en-US" b="0" dirty="0"/>
              <a:t>For how do you know, O wife, whether you will save your husband? Or how do you know, O husband, whether you will save your wife?</a:t>
            </a:r>
          </a:p>
          <a:p>
            <a:r>
              <a:rPr lang="en-US" b="1" dirty="0"/>
              <a:t>Ephesians 5:33  </a:t>
            </a:r>
            <a:r>
              <a:rPr lang="en-US" b="0" dirty="0"/>
              <a:t>Nevertheless let each one of you in particular so love his own wife as himself, and let the wife see that she respects her husband.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Timothy 2:9-10</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 like manner also, that the women adorn themselves in modest apparel, with propriety and moderation, not with braided hair or gold or pearls or costly clothing,  (10)  but, which is proper for women professing godliness, with good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6:27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not labor for the food which perishes, but for the food which endures to everlasting life, which the Son of Man will give you, because God the Father has set His seal on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Genesis 18:12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Sarah laughed within herself, saying, "After I have grown old, shall I have pleasure, my lord being old also?"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STRONG’s Dictionary: From an unused root (meaning to rule); sovereign, that is, controller (human or divine): - lord, master, owner. Compare also names beginning with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Adoni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7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submissive person must not be regarded as weak, unimportant, or of lesser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Specifically, the submissive wife is treasured and honored, and treated as a joint heir!!!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3:19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Husbands, love your wives and do not be bitter toward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Ephesians 5:25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Husbands, love your wives, just as Christ also loved the church and gave Himself for 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Galatians 3:28-29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is neither Jew nor Greek, there is neither slave nor free, there is neither male nor female; for you are all one in Christ Jesus.  (29)  And if you are Christ's, then you are Abraham's seed, and heirs according to the promise.</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97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12:16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 of the same mind toward one another. Do not set your mind on high things, but associate with the humble. Do not be wise in your own opinion.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Philippians 2:2-4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Corinthians 12:26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if one member suffers, all the members suffer with it; or if one member is honored, all the members rejoice with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12:15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Rejoice with those who rejoice, and weep with those who weep.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12:17-21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  (20)  Therefore "IF YOUR ENEMY IS HUNGRY, FEED HIM; IF HE IS THIRSTY, GIVE HIM A DRINK; FOR IN SO DOING YOU WILL HEAP COALS OF FIRE ON HIS HEAD."  (21)  Do not be overcome by evil, but overcome evil with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28:9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who turns away his ear from hearing the law, Even his prayer is an abomination.</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64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13:3-4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7F44-81C3-4D51-89F0-DF5B3A1D4B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73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6/3/2022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6/3/2022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8: First Peter 2-3</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144125" cy="1142999"/>
          </a:xfrm>
        </p:spPr>
        <p:txBody>
          <a:bodyPr>
            <a:normAutofit/>
          </a:bodyPr>
          <a:lstStyle/>
          <a:p>
            <a:pPr eaLnBrk="1" hangingPunct="1">
              <a:lnSpc>
                <a:spcPct val="90000"/>
              </a:lnSpc>
            </a:pPr>
            <a:r>
              <a:rPr lang="en-US" altLang="en-US" sz="4000" b="1" dirty="0">
                <a:solidFill>
                  <a:schemeClr val="bg1"/>
                </a:solidFill>
              </a:rPr>
              <a:t>Christ’s Example of Suffering</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(1 Peter 3:18-20a)</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28626" y="1257303"/>
            <a:ext cx="11558588" cy="5643561"/>
          </a:xfrm>
        </p:spPr>
        <p:txBody>
          <a:bodyPr anchor="t">
            <a:noAutofit/>
          </a:bodyPr>
          <a:lstStyle/>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Christ also suffered unjustly.  </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He suffered for our sins, not His (1 Pet. 2:24).</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He suffered for the unjust (Romans 5:8).</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He suffered to bring us to God.</a:t>
            </a:r>
          </a:p>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He was “put to death in the flesh but made alive by the Spirit”   (cf. Rom. 8:11).</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He preached to “spirits in prison” who  had been disobedient in Noah’s day. </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Jesus’ words to these spirits are not revealed; their mention here serves to introduce Noah’s salvation.</a:t>
            </a:r>
            <a:endPar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8808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1000"/>
                                        <p:tgtEl>
                                          <p:spTgt spid="4100">
                                            <p:txEl>
                                              <p:pRg st="3" end="3"/>
                                            </p:txEl>
                                          </p:spTgt>
                                        </p:tgtEl>
                                      </p:cBhvr>
                                    </p:animEffect>
                                    <p:anim calcmode="lin" valueType="num">
                                      <p:cBhvr>
                                        <p:cTn id="23"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6" end="6"/>
                                            </p:txEl>
                                          </p:spTgt>
                                        </p:tgtEl>
                                        <p:attrNameLst>
                                          <p:attrName>style.visibility</p:attrName>
                                        </p:attrNameLst>
                                      </p:cBhvr>
                                      <p:to>
                                        <p:strVal val="visible"/>
                                      </p:to>
                                    </p:set>
                                    <p:animEffect transition="in" filter="fade">
                                      <p:cBhvr>
                                        <p:cTn id="39" dur="1000"/>
                                        <p:tgtEl>
                                          <p:spTgt spid="4100">
                                            <p:txEl>
                                              <p:pRg st="6" end="6"/>
                                            </p:txEl>
                                          </p:spTgt>
                                        </p:tgtEl>
                                      </p:cBhvr>
                                    </p:animEffect>
                                    <p:anim calcmode="lin" valueType="num">
                                      <p:cBhvr>
                                        <p:cTn id="40"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144125" cy="1142999"/>
          </a:xfrm>
        </p:spPr>
        <p:txBody>
          <a:bodyPr>
            <a:normAutofit fontScale="90000"/>
          </a:bodyPr>
          <a:lstStyle/>
          <a:p>
            <a:pPr eaLnBrk="1" hangingPunct="1">
              <a:lnSpc>
                <a:spcPct val="90000"/>
              </a:lnSpc>
            </a:pPr>
            <a:r>
              <a:rPr lang="en-US" altLang="en-US" sz="4000" b="1" dirty="0">
                <a:solidFill>
                  <a:schemeClr val="bg1"/>
                </a:solidFill>
              </a:rPr>
              <a:t>Noah’s Salvation Symbolizes our Salvation</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(1 Peter 3:20b-22)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28626" y="1257303"/>
            <a:ext cx="11558588" cy="5643561"/>
          </a:xfrm>
        </p:spPr>
        <p:txBody>
          <a:bodyPr anchor="t">
            <a:noAutofit/>
          </a:bodyPr>
          <a:lstStyle/>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God showed His divine longsuffering in Noah’s day while the ark was being prepared.</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Noah was a “preacher of righteousness.” </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God’s longsuffering gives men the chance to repent (Romans 2:4).</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But only eight souls were saved in the ark through water.</a:t>
            </a:r>
          </a:p>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Noah’s salvation is a type or symbol of how  we are saved.  Baptism now saves us: </a:t>
            </a:r>
          </a:p>
          <a:p>
            <a:pPr marL="45720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An antitype is “something that is represented by a symbol” (Oxford Languages Dictionary).</a:t>
            </a:r>
          </a:p>
          <a:p>
            <a:pPr marL="45720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Noah’s salvation is symbolic of our salvation, not the other way around!</a:t>
            </a:r>
          </a:p>
        </p:txBody>
      </p:sp>
    </p:spTree>
    <p:extLst>
      <p:ext uri="{BB962C8B-B14F-4D97-AF65-F5344CB8AC3E}">
        <p14:creationId xmlns:p14="http://schemas.microsoft.com/office/powerpoint/2010/main" val="3602280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1000"/>
                                        <p:tgtEl>
                                          <p:spTgt spid="4100">
                                            <p:txEl>
                                              <p:pRg st="3" end="3"/>
                                            </p:txEl>
                                          </p:spTgt>
                                        </p:tgtEl>
                                      </p:cBhvr>
                                    </p:animEffect>
                                    <p:anim calcmode="lin" valueType="num">
                                      <p:cBhvr>
                                        <p:cTn id="23"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100">
                                            <p:txEl>
                                              <p:pRg st="6" end="6"/>
                                            </p:txEl>
                                          </p:spTgt>
                                        </p:tgtEl>
                                        <p:attrNameLst>
                                          <p:attrName>style.visibility</p:attrName>
                                        </p:attrNameLst>
                                      </p:cBhvr>
                                      <p:to>
                                        <p:strVal val="visible"/>
                                      </p:to>
                                    </p:set>
                                    <p:animEffect transition="in" filter="fade">
                                      <p:cBhvr>
                                        <p:cTn id="39" dur="1000"/>
                                        <p:tgtEl>
                                          <p:spTgt spid="4100">
                                            <p:txEl>
                                              <p:pRg st="6" end="6"/>
                                            </p:txEl>
                                          </p:spTgt>
                                        </p:tgtEl>
                                      </p:cBhvr>
                                    </p:animEffect>
                                    <p:anim calcmode="lin" valueType="num">
                                      <p:cBhvr>
                                        <p:cTn id="40"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144125" cy="1485900"/>
          </a:xfrm>
        </p:spPr>
        <p:txBody>
          <a:bodyPr>
            <a:normAutofit fontScale="90000"/>
          </a:bodyPr>
          <a:lstStyle/>
          <a:p>
            <a:pPr eaLnBrk="1" hangingPunct="1">
              <a:lnSpc>
                <a:spcPct val="90000"/>
              </a:lnSpc>
            </a:pPr>
            <a:r>
              <a:rPr lang="en-US" altLang="en-US" sz="4000" b="1" dirty="0">
                <a:solidFill>
                  <a:schemeClr val="bg1"/>
                </a:solidFill>
              </a:rPr>
              <a:t>Noah’s Salvation Symbolizes our Salvation</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(1 Peter 3:20b-22)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28626" y="1685925"/>
            <a:ext cx="11558588" cy="5214939"/>
          </a:xfrm>
        </p:spPr>
        <p:txBody>
          <a:bodyPr anchor="t">
            <a:noAutofit/>
          </a:bodyPr>
          <a:lstStyle/>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Baptism effectively saves us…</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As the answer of a good conscience toward God, not by removing the dirt from our bodies.</a:t>
            </a:r>
          </a:p>
          <a:p>
            <a:pPr marL="51435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Because of the power of the resurrection of Christ (Romans 6:4; Colossians 2:12).</a:t>
            </a:r>
          </a:p>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The resurrection of Christ also enabled His exaltation at God’s right hand (cf. Ephesians 1:19-21).</a:t>
            </a:r>
          </a:p>
        </p:txBody>
      </p:sp>
    </p:spTree>
    <p:extLst>
      <p:ext uri="{BB962C8B-B14F-4D97-AF65-F5344CB8AC3E}">
        <p14:creationId xmlns:p14="http://schemas.microsoft.com/office/powerpoint/2010/main" val="1975405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effectLst/>
              </a:rPr>
              <a:t>As pilgrims, we live sanctified lives – different from thos</a:t>
            </a:r>
            <a:r>
              <a:rPr lang="en-US" sz="3200" b="1" dirty="0">
                <a:solidFill>
                  <a:schemeClr val="bg1"/>
                </a:solidFill>
              </a:rPr>
              <a:t>e in the world</a:t>
            </a:r>
            <a:r>
              <a:rPr lang="en-US" sz="3200" b="1" dirty="0">
                <a:solidFill>
                  <a:schemeClr val="bg1"/>
                </a:solidFill>
                <a:effectLst/>
              </a:rPr>
              <a:t>.</a:t>
            </a:r>
          </a:p>
          <a:p>
            <a:r>
              <a:rPr lang="en-US" sz="3200" b="1" dirty="0">
                <a:solidFill>
                  <a:schemeClr val="bg1"/>
                </a:solidFill>
              </a:rPr>
              <a:t>We are to submit to human authorities while maintaining godly character.</a:t>
            </a:r>
          </a:p>
          <a:p>
            <a:r>
              <a:rPr lang="en-US" sz="3200" b="1" dirty="0">
                <a:solidFill>
                  <a:schemeClr val="bg1"/>
                </a:solidFill>
              </a:rPr>
              <a:t>We are never more Christ-like than when we are suffering undeservedly for the sake of righteousness.</a:t>
            </a:r>
          </a:p>
          <a:p>
            <a:r>
              <a:rPr lang="en-US" sz="3200" b="1" dirty="0">
                <a:solidFill>
                  <a:schemeClr val="bg1"/>
                </a:solidFill>
              </a:rPr>
              <a:t>It is better to suffer for doing good than for doing evil!</a:t>
            </a:r>
          </a:p>
          <a:p>
            <a:r>
              <a:rPr lang="en-US" sz="3200" b="1" dirty="0">
                <a:solidFill>
                  <a:schemeClr val="bg1"/>
                </a:solidFill>
              </a:rPr>
              <a:t>Noah’s salvation symbolizes our salvation.  As Noah was saved through water, </a:t>
            </a:r>
            <a:r>
              <a:rPr lang="en-US" sz="3200" b="1" dirty="0">
                <a:solidFill>
                  <a:schemeClr val="bg1"/>
                </a:solidFill>
                <a:effectLst>
                  <a:glow rad="228600">
                    <a:schemeClr val="accent2">
                      <a:satMod val="175000"/>
                      <a:alpha val="40000"/>
                    </a:schemeClr>
                  </a:glow>
                </a:effectLst>
              </a:rPr>
              <a:t>baptism also now saves us</a:t>
            </a:r>
            <a:r>
              <a:rPr lang="en-US" sz="3200" b="1" dirty="0">
                <a:solidFill>
                  <a:schemeClr val="bg1"/>
                </a:solidFill>
              </a:rPr>
              <a:t>.</a:t>
            </a:r>
          </a:p>
          <a:p>
            <a:endParaRPr lang="en-US" dirty="0"/>
          </a:p>
        </p:txBody>
      </p:sp>
    </p:spTree>
    <p:extLst>
      <p:ext uri="{BB962C8B-B14F-4D97-AF65-F5344CB8AC3E}">
        <p14:creationId xmlns:p14="http://schemas.microsoft.com/office/powerpoint/2010/main" val="28897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0"/>
            <a:ext cx="11634786" cy="1481321"/>
          </a:xfrm>
        </p:spPr>
        <p:txBody>
          <a:bodyPr>
            <a:normAutofit/>
          </a:bodyPr>
          <a:lstStyle/>
          <a:p>
            <a:pPr eaLnBrk="1" hangingPunct="1">
              <a:lnSpc>
                <a:spcPct val="90000"/>
              </a:lnSpc>
            </a:pPr>
            <a:r>
              <a:rPr lang="en-US" altLang="en-US" b="1" dirty="0">
                <a:solidFill>
                  <a:schemeClr val="bg1"/>
                </a:solidFill>
              </a:rPr>
              <a:t>Theme &amp; Purpose: </a:t>
            </a:r>
            <a:br>
              <a:rPr lang="en-US" altLang="en-US" sz="3100" b="1" dirty="0">
                <a:solidFill>
                  <a:schemeClr val="bg1"/>
                </a:solidFill>
              </a:rPr>
            </a:br>
            <a:r>
              <a:rPr lang="en-US" altLang="en-US" sz="3600" i="1" dirty="0">
                <a:solidFill>
                  <a:schemeClr val="bg1"/>
                </a:solidFill>
                <a:latin typeface="Times New Roman" panose="02020603050405020304" pitchFamily="18" charset="0"/>
              </a:rPr>
              <a:t>“Rejoice to the extent that you partake of Christ’s sufferings”</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57214" y="1662114"/>
            <a:ext cx="11401424" cy="5081586"/>
          </a:xfrm>
        </p:spPr>
        <p:txBody>
          <a:bodyPr anchor="t">
            <a:noAutofit/>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 central theme of 1 Peter is that </a:t>
            </a: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suffering</a:t>
            </a:r>
            <a:r>
              <a:rPr lang="en-US" altLang="en-US" sz="3200" b="1" dirty="0">
                <a:solidFill>
                  <a:schemeClr val="bg1"/>
                </a:solidFill>
                <a:latin typeface="Calibri" panose="020F0502020204030204" pitchFamily="34" charset="0"/>
                <a:cs typeface="Calibri" panose="020F0502020204030204" pitchFamily="34" charset="0"/>
              </a:rPr>
              <a:t> for Christ is a privilege and blessing </a:t>
            </a:r>
            <a:r>
              <a:rPr lang="en-US" altLang="en-US" sz="3200" dirty="0">
                <a:solidFill>
                  <a:schemeClr val="bg1"/>
                </a:solidFill>
                <a:latin typeface="Calibri" panose="020F0502020204030204" pitchFamily="34" charset="0"/>
                <a:cs typeface="Calibri" panose="020F0502020204030204" pitchFamily="34" charset="0"/>
              </a:rPr>
              <a:t>(1:11; 2:18-23;  3:14-18; 4:1,12-16, 19; 5:9-10).</a:t>
            </a:r>
          </a:p>
          <a:p>
            <a:pPr marL="514350" lvl="1" indent="-285750" eaLnBrk="1" hangingPunct="1"/>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Our pilgrimage is full of hardship, but it will lead to stronger faith, holier lives, fuller submission, and a greater longing for our home in heaven.</a:t>
            </a:r>
          </a:p>
          <a:p>
            <a:pPr marL="514350" lvl="1" indent="-285750" eaLnBrk="1" hangingPunct="1"/>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theme of </a:t>
            </a:r>
            <a:r>
              <a:rPr lang="en-US" altLang="en-US" sz="3200" b="1" i="1" dirty="0">
                <a:solidFill>
                  <a:srgbClr val="FFFF00"/>
                </a:solidFill>
                <a:latin typeface="Calibri" panose="020F0502020204030204" pitchFamily="34" charset="0"/>
                <a:cs typeface="Calibri" panose="020F0502020204030204" pitchFamily="34" charset="0"/>
              </a:rPr>
              <a:t>suffering</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 as a pilgrim connects to 3 sub-themes:</a:t>
            </a:r>
          </a:p>
          <a:p>
            <a:pPr marL="857250" lvl="2" indent="-285750"/>
            <a:r>
              <a:rPr lang="en-US" altLang="en-US" sz="3200" b="1" dirty="0">
                <a:solidFill>
                  <a:srgbClr val="FFFF00"/>
                </a:solidFill>
                <a:latin typeface="Calibri" panose="020F0502020204030204" pitchFamily="34" charset="0"/>
                <a:cs typeface="Calibri" panose="020F0502020204030204" pitchFamily="34" charset="0"/>
              </a:rPr>
              <a:t>Sanctification: </a:t>
            </a:r>
            <a:r>
              <a:rPr lang="en-US" altLang="en-US" sz="3200" i="1" dirty="0">
                <a:solidFill>
                  <a:schemeClr val="bg1"/>
                </a:solidFill>
                <a:latin typeface="Calibri" panose="020F0502020204030204" pitchFamily="34" charset="0"/>
                <a:cs typeface="Calibri" panose="020F0502020204030204" pitchFamily="34" charset="0"/>
              </a:rPr>
              <a:t>The appropriate condition for those who are not at home in this World.</a:t>
            </a:r>
          </a:p>
          <a:p>
            <a:pPr marL="857250" lvl="2" indent="-285750"/>
            <a:r>
              <a:rPr lang="en-US" altLang="en-US" sz="3200" b="1" dirty="0">
                <a:solidFill>
                  <a:srgbClr val="FFFF00"/>
                </a:solidFill>
                <a:latin typeface="Calibri" panose="020F0502020204030204" pitchFamily="34" charset="0"/>
                <a:cs typeface="Calibri" panose="020F0502020204030204" pitchFamily="34" charset="0"/>
              </a:rPr>
              <a:t>Submission:  </a:t>
            </a:r>
            <a:r>
              <a:rPr lang="en-US" altLang="en-US" sz="3200" i="1" dirty="0">
                <a:solidFill>
                  <a:schemeClr val="bg1"/>
                </a:solidFill>
                <a:latin typeface="Calibri" panose="020F0502020204030204" pitchFamily="34" charset="0"/>
                <a:cs typeface="Calibri" panose="020F0502020204030204" pitchFamily="34" charset="0"/>
              </a:rPr>
              <a:t>A needed characteristic of every pilgrim.</a:t>
            </a:r>
          </a:p>
          <a:p>
            <a:pPr marL="857250" lvl="2" indent="-285750"/>
            <a:r>
              <a:rPr lang="en-US" altLang="en-US" sz="3200" b="1" dirty="0">
                <a:solidFill>
                  <a:srgbClr val="FFFF00"/>
                </a:solidFill>
                <a:latin typeface="Calibri" panose="020F0502020204030204" pitchFamily="34" charset="0"/>
                <a:cs typeface="Calibri" panose="020F0502020204030204" pitchFamily="34" charset="0"/>
              </a:rPr>
              <a:t>Salvation: </a:t>
            </a:r>
            <a:r>
              <a:rPr lang="en-US" altLang="en-US" sz="3200" i="1" dirty="0">
                <a:solidFill>
                  <a:schemeClr val="bg1"/>
                </a:solidFill>
                <a:latin typeface="Calibri" panose="020F0502020204030204" pitchFamily="34" charset="0"/>
                <a:cs typeface="Calibri" panose="020F0502020204030204" pitchFamily="34" charset="0"/>
              </a:rPr>
              <a:t>The comfort and hope of every Pilgrim.</a:t>
            </a:r>
          </a:p>
          <a:p>
            <a:endParaRPr lang="en-US" alt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50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Effect transition="in" filter="fade">
                                      <p:cBhvr>
                                        <p:cTn id="31" dur="1000"/>
                                        <p:tgtEl>
                                          <p:spTgt spid="4100">
                                            <p:txEl>
                                              <p:pRg st="4" end="4"/>
                                            </p:txEl>
                                          </p:spTgt>
                                        </p:tgtEl>
                                      </p:cBhvr>
                                    </p:animEffect>
                                    <p:anim calcmode="lin" valueType="num">
                                      <p:cBhvr>
                                        <p:cTn id="32"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00">
                                            <p:txEl>
                                              <p:pRg st="5" end="5"/>
                                            </p:txEl>
                                          </p:spTgt>
                                        </p:tgtEl>
                                        <p:attrNameLst>
                                          <p:attrName>style.visibility</p:attrName>
                                        </p:attrNameLst>
                                      </p:cBhvr>
                                      <p:to>
                                        <p:strVal val="visible"/>
                                      </p:to>
                                    </p:set>
                                    <p:animEffect transition="in" filter="fade">
                                      <p:cBhvr>
                                        <p:cTn id="36" dur="1000"/>
                                        <p:tgtEl>
                                          <p:spTgt spid="4100">
                                            <p:txEl>
                                              <p:pRg st="5" end="5"/>
                                            </p:txEl>
                                          </p:spTgt>
                                        </p:tgtEl>
                                      </p:cBhvr>
                                    </p:animEffect>
                                    <p:anim calcmode="lin" valueType="num">
                                      <p:cBhvr>
                                        <p:cTn id="37"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6772275" cy="1142999"/>
          </a:xfrm>
        </p:spPr>
        <p:txBody>
          <a:bodyPr>
            <a:normAutofit/>
          </a:bodyPr>
          <a:lstStyle/>
          <a:p>
            <a:pPr eaLnBrk="1" hangingPunct="1">
              <a:lnSpc>
                <a:spcPct val="90000"/>
              </a:lnSpc>
            </a:pPr>
            <a:r>
              <a:rPr lang="en-US" altLang="en-US" sz="4000" b="1" dirty="0">
                <a:solidFill>
                  <a:schemeClr val="bg1"/>
                </a:solidFill>
              </a:rPr>
              <a:t>Selection for Sanctification  </a:t>
            </a:r>
            <a:r>
              <a:rPr lang="en-US" altLang="en-US" sz="3200" i="1" dirty="0">
                <a:solidFill>
                  <a:schemeClr val="bg1"/>
                </a:solidFill>
                <a:latin typeface="Times New Roman" panose="02020603050405020304" pitchFamily="18" charset="0"/>
                <a:cs typeface="Times New Roman" panose="02020603050405020304" pitchFamily="18" charset="0"/>
              </a:rPr>
              <a:t>(1 Peter 2:11-12)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295400"/>
            <a:ext cx="11158537" cy="5641258"/>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Our special status compels honorable behavior as we journey (2:11-12)</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Abstaining from fleshly lusts that war against the soul (1:14; 4:2-3; Eph. 4:22)</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Having our conduct honorable among the Gentiles. </a:t>
            </a:r>
          </a:p>
          <a:p>
            <a:pPr marL="45720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end that our good works will cause them to “glorify God” (Matthew 5:16)</a:t>
            </a:r>
          </a:p>
          <a:p>
            <a:pPr marL="45720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 of visitation” refers to a time when  God would bless men with the opportunity for salvation (Psalm 106:4; 8:4; Luke 7:16; 19:44; Jer. 29:10; 1 Samuel 2:21)</a:t>
            </a:r>
          </a:p>
        </p:txBody>
      </p:sp>
    </p:spTree>
    <p:extLst>
      <p:ext uri="{BB962C8B-B14F-4D97-AF65-F5344CB8AC3E}">
        <p14:creationId xmlns:p14="http://schemas.microsoft.com/office/powerpoint/2010/main" val="229755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0" dur="500"/>
                                        <p:tgtEl>
                                          <p:spTgt spid="4100">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57225" y="152401"/>
            <a:ext cx="7172326" cy="1142999"/>
          </a:xfrm>
        </p:spPr>
        <p:txBody>
          <a:bodyPr>
            <a:normAutofit/>
          </a:bodyPr>
          <a:lstStyle/>
          <a:p>
            <a:pPr eaLnBrk="1" hangingPunct="1">
              <a:lnSpc>
                <a:spcPct val="90000"/>
              </a:lnSpc>
            </a:pPr>
            <a:r>
              <a:rPr lang="en-US" altLang="en-US" sz="4000" b="1" dirty="0">
                <a:solidFill>
                  <a:schemeClr val="bg1"/>
                </a:solidFill>
              </a:rPr>
              <a:t>Submission to Government     </a:t>
            </a:r>
            <a:r>
              <a:rPr lang="en-US" altLang="en-US" sz="3200" i="1" dirty="0">
                <a:solidFill>
                  <a:schemeClr val="bg1"/>
                </a:solidFill>
                <a:latin typeface="Times New Roman" panose="02020603050405020304" pitchFamily="18" charset="0"/>
                <a:cs typeface="Times New Roman" panose="02020603050405020304" pitchFamily="18" charset="0"/>
              </a:rPr>
              <a:t>(1 Peter 2:13-17)</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71489" y="1295400"/>
            <a:ext cx="11530012" cy="5641258"/>
          </a:xfrm>
        </p:spPr>
        <p:txBody>
          <a:bodyPr anchor="t">
            <a:noAutofit/>
          </a:bodyPr>
          <a:lstStyle/>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Pilgrims submit to “every ordinance of man for the Lord’s sake.”</a:t>
            </a:r>
          </a:p>
          <a:p>
            <a:pPr marL="457200" lvl="1">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If human laws conflict with God’s laws, we obey God (Acts 5:29).</a:t>
            </a:r>
          </a:p>
          <a:p>
            <a:pPr marL="457200" lvl="1">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Submission to government is for the Lord’s sake who ordained government to protect good people from bad people (Rom. 13:1-4).</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Submission to government reflects godly character.</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Doing good silences worldly critics (Titus 2:8)</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Our freedom is not a cover to do evil, but an opportunity do live up to God’s higher standard for His people (Gal. 5:13-14).</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 pilgrim’s life is ever characterized by respect, love, and honor.</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Honor and respect for all people.</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Love for the brotherhood (1:22).</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Fear of God (Eccl. 12:13).</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Honor and respect for rulers (Rom. 13:7).</a:t>
            </a:r>
          </a:p>
        </p:txBody>
      </p:sp>
    </p:spTree>
    <p:extLst>
      <p:ext uri="{BB962C8B-B14F-4D97-AF65-F5344CB8AC3E}">
        <p14:creationId xmlns:p14="http://schemas.microsoft.com/office/powerpoint/2010/main" val="26035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3" dur="500"/>
                                        <p:tgtEl>
                                          <p:spTgt spid="410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1" dur="500"/>
                                        <p:tgtEl>
                                          <p:spTgt spid="4100">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4" dur="500"/>
                                        <p:tgtEl>
                                          <p:spTgt spid="410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29" dur="500"/>
                                        <p:tgtEl>
                                          <p:spTgt spid="4100">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00">
                                            <p:txEl>
                                              <p:pRg st="7" end="7"/>
                                            </p:txEl>
                                          </p:spTgt>
                                        </p:tgtEl>
                                        <p:attrNameLst>
                                          <p:attrName>style.visibility</p:attrName>
                                        </p:attrNameLst>
                                      </p:cBhvr>
                                      <p:to>
                                        <p:strVal val="visible"/>
                                      </p:to>
                                    </p:set>
                                    <p:animEffect transition="in" filter="randombar(horizontal)">
                                      <p:cBhvr>
                                        <p:cTn id="32" dur="500"/>
                                        <p:tgtEl>
                                          <p:spTgt spid="4100">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00">
                                            <p:txEl>
                                              <p:pRg st="8" end="8"/>
                                            </p:txEl>
                                          </p:spTgt>
                                        </p:tgtEl>
                                        <p:attrNameLst>
                                          <p:attrName>style.visibility</p:attrName>
                                        </p:attrNameLst>
                                      </p:cBhvr>
                                      <p:to>
                                        <p:strVal val="visible"/>
                                      </p:to>
                                    </p:set>
                                    <p:animEffect transition="in" filter="randombar(horizontal)">
                                      <p:cBhvr>
                                        <p:cTn id="35" dur="500"/>
                                        <p:tgtEl>
                                          <p:spTgt spid="4100">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100">
                                            <p:txEl>
                                              <p:pRg st="9" end="9"/>
                                            </p:txEl>
                                          </p:spTgt>
                                        </p:tgtEl>
                                        <p:attrNameLst>
                                          <p:attrName>style.visibility</p:attrName>
                                        </p:attrNameLst>
                                      </p:cBhvr>
                                      <p:to>
                                        <p:strVal val="visible"/>
                                      </p:to>
                                    </p:set>
                                    <p:animEffect transition="in" filter="randombar(horizontal)">
                                      <p:cBhvr>
                                        <p:cTn id="38" dur="500"/>
                                        <p:tgtEl>
                                          <p:spTgt spid="4100">
                                            <p:txEl>
                                              <p:pRg st="9" end="9"/>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100">
                                            <p:txEl>
                                              <p:pRg st="10" end="10"/>
                                            </p:txEl>
                                          </p:spTgt>
                                        </p:tgtEl>
                                        <p:attrNameLst>
                                          <p:attrName>style.visibility</p:attrName>
                                        </p:attrNameLst>
                                      </p:cBhvr>
                                      <p:to>
                                        <p:strVal val="visible"/>
                                      </p:to>
                                    </p:set>
                                    <p:animEffect transition="in" filter="randombar(horizontal)">
                                      <p:cBhvr>
                                        <p:cTn id="41"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1229975" cy="1142999"/>
          </a:xfrm>
        </p:spPr>
        <p:txBody>
          <a:bodyPr>
            <a:normAutofit/>
          </a:bodyPr>
          <a:lstStyle/>
          <a:p>
            <a:pPr eaLnBrk="1" hangingPunct="1">
              <a:lnSpc>
                <a:spcPct val="90000"/>
              </a:lnSpc>
            </a:pPr>
            <a:r>
              <a:rPr lang="en-US" altLang="en-US" sz="4000" b="1" dirty="0">
                <a:solidFill>
                  <a:schemeClr val="bg1"/>
                </a:solidFill>
              </a:rPr>
              <a:t>Submission to Masters (even in suffering)          </a:t>
            </a:r>
            <a:r>
              <a:rPr lang="en-US" altLang="en-US" sz="3200" i="1" dirty="0">
                <a:solidFill>
                  <a:schemeClr val="bg1"/>
                </a:solidFill>
                <a:latin typeface="Times New Roman" panose="02020603050405020304" pitchFamily="18" charset="0"/>
                <a:cs typeface="Times New Roman" panose="02020603050405020304" pitchFamily="18" charset="0"/>
              </a:rPr>
              <a:t>(1 Peter 2:18-25)</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343024"/>
            <a:ext cx="11358561" cy="5514975"/>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Servants are to submit to their masters irrespective of their masters’ character or how their masters treat them.</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Submission when suffering undeservedly is good in God’s eyes.</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applies in other relationships too.</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To submit when suffering unjustly is to </a:t>
            </a: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follow Christ’s example</a:t>
            </a:r>
            <a:r>
              <a:rPr lang="en-US" altLang="en-US" sz="3200" b="1" dirty="0">
                <a:solidFill>
                  <a:schemeClr val="bg1"/>
                </a:solidFill>
                <a:latin typeface="Calibri" panose="020F0502020204030204" pitchFamily="34" charset="0"/>
                <a:cs typeface="Calibri" panose="020F0502020204030204" pitchFamily="34" charset="0"/>
              </a:rPr>
              <a:t>. </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called to follow His example of suffering.</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did not retaliate, although He suffered unjustly. </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trusted God!</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Submission in suffering acknowledges our trust in… </a:t>
            </a:r>
          </a:p>
          <a:p>
            <a:pPr marL="685800" lvl="2" indent="-285750">
              <a:spcBef>
                <a:spcPts val="300"/>
              </a:spcBef>
            </a:pPr>
            <a:r>
              <a:rPr lang="en-US" altLang="en-US" sz="2800" b="1" i="1" dirty="0">
                <a:solidFill>
                  <a:schemeClr val="accent6">
                    <a:lumMod val="40000"/>
                    <a:lumOff val="60000"/>
                  </a:schemeClr>
                </a:solidFill>
                <a:effectLst>
                  <a:glow rad="228600">
                    <a:schemeClr val="accent3">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God’s Justice.</a:t>
            </a:r>
          </a:p>
          <a:p>
            <a:pPr marL="685800" lvl="2" indent="-285750">
              <a:spcBef>
                <a:spcPts val="300"/>
              </a:spcBef>
            </a:pPr>
            <a:r>
              <a:rPr lang="en-US" altLang="en-US" sz="2800" b="1" i="1" dirty="0">
                <a:solidFill>
                  <a:schemeClr val="accent6">
                    <a:lumMod val="40000"/>
                    <a:lumOff val="60000"/>
                  </a:schemeClr>
                </a:solidFill>
                <a:effectLst>
                  <a:glow rad="228600">
                    <a:schemeClr val="accent3">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Christ’s sacrifice.</a:t>
            </a:r>
          </a:p>
          <a:p>
            <a:pPr marL="685800" lvl="2" indent="-285750">
              <a:spcBef>
                <a:spcPts val="300"/>
              </a:spcBef>
            </a:pPr>
            <a:r>
              <a:rPr lang="en-US" altLang="en-US" sz="2800" b="1" i="1" dirty="0">
                <a:solidFill>
                  <a:schemeClr val="accent6">
                    <a:lumMod val="40000"/>
                    <a:lumOff val="60000"/>
                  </a:schemeClr>
                </a:solidFill>
                <a:effectLst>
                  <a:glow rad="228600">
                    <a:schemeClr val="accent3">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God’s guidance and care as our Shepherd and Overseer (Isa. 53:5-11).</a:t>
            </a:r>
          </a:p>
          <a:p>
            <a:pPr marL="857250" lvl="2">
              <a:spcBef>
                <a:spcPts val="300"/>
              </a:spcBef>
            </a:pPr>
            <a:endParaRPr lang="en-US" altLang="en-US" sz="26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94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3" dur="500"/>
                                        <p:tgtEl>
                                          <p:spTgt spid="410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1" dur="500"/>
                                        <p:tgtEl>
                                          <p:spTgt spid="4100">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4" dur="500"/>
                                        <p:tgtEl>
                                          <p:spTgt spid="4100">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27" dur="500"/>
                                        <p:tgtEl>
                                          <p:spTgt spid="410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100">
                                            <p:txEl>
                                              <p:pRg st="7" end="7"/>
                                            </p:txEl>
                                          </p:spTgt>
                                        </p:tgtEl>
                                        <p:attrNameLst>
                                          <p:attrName>style.visibility</p:attrName>
                                        </p:attrNameLst>
                                      </p:cBhvr>
                                      <p:to>
                                        <p:strVal val="visible"/>
                                      </p:to>
                                    </p:set>
                                    <p:animEffect transition="in" filter="randombar(horizontal)">
                                      <p:cBhvr>
                                        <p:cTn id="32" dur="500"/>
                                        <p:tgtEl>
                                          <p:spTgt spid="4100">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00">
                                            <p:txEl>
                                              <p:pRg st="8" end="8"/>
                                            </p:txEl>
                                          </p:spTgt>
                                        </p:tgtEl>
                                        <p:attrNameLst>
                                          <p:attrName>style.visibility</p:attrName>
                                        </p:attrNameLst>
                                      </p:cBhvr>
                                      <p:to>
                                        <p:strVal val="visible"/>
                                      </p:to>
                                    </p:set>
                                    <p:animEffect transition="in" filter="randombar(horizontal)">
                                      <p:cBhvr>
                                        <p:cTn id="35" dur="500"/>
                                        <p:tgtEl>
                                          <p:spTgt spid="4100">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100">
                                            <p:txEl>
                                              <p:pRg st="9" end="9"/>
                                            </p:txEl>
                                          </p:spTgt>
                                        </p:tgtEl>
                                        <p:attrNameLst>
                                          <p:attrName>style.visibility</p:attrName>
                                        </p:attrNameLst>
                                      </p:cBhvr>
                                      <p:to>
                                        <p:strVal val="visible"/>
                                      </p:to>
                                    </p:set>
                                    <p:animEffect transition="in" filter="randombar(horizontal)">
                                      <p:cBhvr>
                                        <p:cTn id="38" dur="500"/>
                                        <p:tgtEl>
                                          <p:spTgt spid="4100">
                                            <p:txEl>
                                              <p:pRg st="9" end="9"/>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100">
                                            <p:txEl>
                                              <p:pRg st="10" end="10"/>
                                            </p:txEl>
                                          </p:spTgt>
                                        </p:tgtEl>
                                        <p:attrNameLst>
                                          <p:attrName>style.visibility</p:attrName>
                                        </p:attrNameLst>
                                      </p:cBhvr>
                                      <p:to>
                                        <p:strVal val="visible"/>
                                      </p:to>
                                    </p:set>
                                    <p:animEffect transition="in" filter="randombar(horizontal)">
                                      <p:cBhvr>
                                        <p:cTn id="41"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601326" cy="1142999"/>
          </a:xfrm>
        </p:spPr>
        <p:txBody>
          <a:bodyPr>
            <a:normAutofit fontScale="90000"/>
          </a:bodyPr>
          <a:lstStyle/>
          <a:p>
            <a:pPr eaLnBrk="1" hangingPunct="1">
              <a:lnSpc>
                <a:spcPct val="90000"/>
              </a:lnSpc>
            </a:pPr>
            <a:r>
              <a:rPr lang="en-US" altLang="en-US" sz="4000" b="1" dirty="0">
                <a:solidFill>
                  <a:schemeClr val="bg1"/>
                </a:solidFill>
              </a:rPr>
              <a:t>Submission Trusts God and Influences Others    </a:t>
            </a:r>
            <a:r>
              <a:rPr lang="en-US" altLang="en-US" sz="3600" i="1" dirty="0">
                <a:solidFill>
                  <a:schemeClr val="bg1"/>
                </a:solidFill>
                <a:latin typeface="Times New Roman" panose="02020603050405020304" pitchFamily="18" charset="0"/>
                <a:cs typeface="Times New Roman" panose="02020603050405020304" pitchFamily="18" charset="0"/>
              </a:rPr>
              <a:t>(1 Peter 3:1-7)</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343024"/>
            <a:ext cx="11444287" cy="5514975"/>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Wives are to submit to their husbands (3:1-2).</a:t>
            </a:r>
          </a:p>
          <a:p>
            <a:pPr marL="571500" lvl="1"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This same command was given to citizens and servants (2:13, 18).</a:t>
            </a:r>
          </a:p>
          <a:p>
            <a:pPr marL="571500" lvl="1"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A wife’s submission may lead to a husband’s salvation as she exemplifies chaste and respectful behavior (1 Cor. 7:16; Eph. 5:33).</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 adornment of the wife (3:3-6).</a:t>
            </a:r>
          </a:p>
          <a:p>
            <a:pPr marL="57150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Should </a:t>
            </a:r>
            <a:r>
              <a:rPr lang="en-US" altLang="en-US" sz="3000" b="1" i="1" dirty="0">
                <a:solidFill>
                  <a:schemeClr val="accent4">
                    <a:lumMod val="60000"/>
                    <a:lumOff val="40000"/>
                  </a:schemeClr>
                </a:solidFill>
                <a:effectLst>
                  <a:glow rad="228600">
                    <a:schemeClr val="accent2">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merely outward; </a:t>
            </a:r>
            <a:r>
              <a:rPr lang="en-US" altLang="en-US" sz="3000" b="1" i="1" dirty="0">
                <a:solidFill>
                  <a:schemeClr val="accent4">
                    <a:lumMod val="60000"/>
                    <a:lumOff val="40000"/>
                  </a:schemeClr>
                </a:solidFill>
                <a:effectLst>
                  <a:glow rad="228600">
                    <a:schemeClr val="accent2">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focused on the inward “hidden person” and the incorruptible beauty of a gentle and quiet spirit    (1 Tim. 2:9-10).</a:t>
            </a:r>
          </a:p>
          <a:p>
            <a:pPr marL="57150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inner adornment is seen in wives being submissive to their own husbands like Sarah, who called Abraham Lord (Gen. 18:12).</a:t>
            </a:r>
          </a:p>
          <a:p>
            <a:pPr marL="800100" lvl="2" indent="-285750">
              <a:spcBef>
                <a:spcPts val="300"/>
              </a:spcBef>
            </a:pPr>
            <a:r>
              <a:rPr lang="en-US" altLang="en-US" sz="2800" b="1" dirty="0">
                <a:solidFill>
                  <a:schemeClr val="accent6">
                    <a:lumMod val="60000"/>
                    <a:lumOff val="40000"/>
                  </a:schemeClr>
                </a:solidFill>
                <a:latin typeface="Calibri" panose="020F0502020204030204" pitchFamily="34" charset="0"/>
                <a:cs typeface="Calibri" panose="020F0502020204030204" pitchFamily="34" charset="0"/>
              </a:rPr>
              <a:t>Daughters of Sarah do good, not in fear, but  because they trust God.</a:t>
            </a:r>
          </a:p>
          <a:p>
            <a:pPr marL="857250" lvl="2">
              <a:spcBef>
                <a:spcPts val="300"/>
              </a:spcBef>
            </a:pPr>
            <a:endParaRPr lang="en-US" altLang="en-US" sz="26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8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3" dur="500"/>
                                        <p:tgtEl>
                                          <p:spTgt spid="410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fade">
                                      <p:cBhvr>
                                        <p:cTn id="18" dur="1000"/>
                                        <p:tgtEl>
                                          <p:spTgt spid="4100">
                                            <p:txEl>
                                              <p:pRg st="3" end="3"/>
                                            </p:txEl>
                                          </p:spTgt>
                                        </p:tgtEl>
                                      </p:cBhvr>
                                    </p:animEffect>
                                    <p:anim calcmode="lin" valueType="num">
                                      <p:cBhvr>
                                        <p:cTn id="19"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fade">
                                      <p:cBhvr>
                                        <p:cTn id="23" dur="1000"/>
                                        <p:tgtEl>
                                          <p:spTgt spid="4100">
                                            <p:txEl>
                                              <p:pRg st="4" end="4"/>
                                            </p:txEl>
                                          </p:spTgt>
                                        </p:tgtEl>
                                      </p:cBhvr>
                                    </p:animEffect>
                                    <p:anim calcmode="lin" valueType="num">
                                      <p:cBhvr>
                                        <p:cTn id="24"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100">
                                            <p:txEl>
                                              <p:pRg st="5" end="5"/>
                                            </p:txEl>
                                          </p:spTgt>
                                        </p:tgtEl>
                                        <p:attrNameLst>
                                          <p:attrName>style.visibility</p:attrName>
                                        </p:attrNameLst>
                                      </p:cBhvr>
                                      <p:to>
                                        <p:strVal val="visible"/>
                                      </p:to>
                                    </p:set>
                                    <p:animEffect transition="in" filter="fade">
                                      <p:cBhvr>
                                        <p:cTn id="28" dur="1000"/>
                                        <p:tgtEl>
                                          <p:spTgt spid="4100">
                                            <p:txEl>
                                              <p:pRg st="5" end="5"/>
                                            </p:txEl>
                                          </p:spTgt>
                                        </p:tgtEl>
                                      </p:cBhvr>
                                    </p:animEffect>
                                    <p:anim calcmode="lin" valueType="num">
                                      <p:cBhvr>
                                        <p:cTn id="29"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100">
                                            <p:txEl>
                                              <p:pRg st="6" end="6"/>
                                            </p:txEl>
                                          </p:spTgt>
                                        </p:tgtEl>
                                        <p:attrNameLst>
                                          <p:attrName>style.visibility</p:attrName>
                                        </p:attrNameLst>
                                      </p:cBhvr>
                                      <p:to>
                                        <p:strVal val="visible"/>
                                      </p:to>
                                    </p:set>
                                    <p:animEffect transition="in" filter="fade">
                                      <p:cBhvr>
                                        <p:cTn id="33" dur="1000"/>
                                        <p:tgtEl>
                                          <p:spTgt spid="4100">
                                            <p:txEl>
                                              <p:pRg st="6" end="6"/>
                                            </p:txEl>
                                          </p:spTgt>
                                        </p:tgtEl>
                                      </p:cBhvr>
                                    </p:animEffect>
                                    <p:anim calcmode="lin" valueType="num">
                                      <p:cBhvr>
                                        <p:cTn id="34"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144125" cy="1142999"/>
          </a:xfrm>
        </p:spPr>
        <p:txBody>
          <a:bodyPr>
            <a:normAutofit fontScale="90000"/>
          </a:bodyPr>
          <a:lstStyle/>
          <a:p>
            <a:pPr eaLnBrk="1" hangingPunct="1">
              <a:lnSpc>
                <a:spcPct val="90000"/>
              </a:lnSpc>
            </a:pPr>
            <a:r>
              <a:rPr lang="en-US" altLang="en-US" sz="4000" b="1" dirty="0">
                <a:solidFill>
                  <a:schemeClr val="bg1"/>
                </a:solidFill>
              </a:rPr>
              <a:t>Submission Trusts God and Influences Others </a:t>
            </a:r>
            <a:r>
              <a:rPr lang="en-US" altLang="en-US" sz="3600" i="1" dirty="0">
                <a:solidFill>
                  <a:schemeClr val="bg1"/>
                </a:solidFill>
              </a:rPr>
              <a:t>(1 Peter 3:1-7)</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28626" y="1257303"/>
            <a:ext cx="11329988" cy="5643561"/>
          </a:xfrm>
        </p:spPr>
        <p:txBody>
          <a:bodyPr anchor="t">
            <a:noAutofit/>
          </a:bodyPr>
          <a:lstStyle/>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Husbands are to… (3:7).</a:t>
            </a:r>
          </a:p>
          <a:p>
            <a:pPr marL="57150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Dwell with their wives with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understanding.</a:t>
            </a:r>
          </a:p>
          <a:p>
            <a:pPr marL="571500" lvl="2"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Give honor to the wife as to the weaker vessel and as being heirs together of the grace of life (Eph. 5:25; Gal. 3:28-29).</a:t>
            </a:r>
          </a:p>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So that prayers are not hindered.</a:t>
            </a:r>
          </a:p>
          <a:p>
            <a:pPr marL="514350" lvl="2">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Prayer can be hindered by many things (3:12), such as  bitterness, an unforgiving spirit, bickering, jealousy, irritability, uncontrolled temper, and unkind words.</a:t>
            </a:r>
          </a:p>
          <a:p>
            <a:pPr marL="514350" lvl="2">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These things hinder all spirituality, because they are not done in love (see 1 Cor. 13:1-8).</a:t>
            </a:r>
          </a:p>
          <a:p>
            <a:pPr marL="857250" lvl="2">
              <a:spcBef>
                <a:spcPts val="300"/>
              </a:spcBef>
            </a:pPr>
            <a:endParaRPr lang="en-US" altLang="en-US" sz="26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8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144125" cy="1142999"/>
          </a:xfrm>
        </p:spPr>
        <p:txBody>
          <a:bodyPr>
            <a:normAutofit/>
          </a:bodyPr>
          <a:lstStyle/>
          <a:p>
            <a:pPr eaLnBrk="1" hangingPunct="1">
              <a:lnSpc>
                <a:spcPct val="90000"/>
              </a:lnSpc>
            </a:pPr>
            <a:r>
              <a:rPr lang="en-US" altLang="en-US" sz="4000" b="1" dirty="0">
                <a:solidFill>
                  <a:schemeClr val="bg1"/>
                </a:solidFill>
              </a:rPr>
              <a:t>The Quality of a Submissive Life </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(1 Peter 3:8-12)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28625" y="1257303"/>
            <a:ext cx="11763375" cy="5643561"/>
          </a:xfrm>
        </p:spPr>
        <p:txBody>
          <a:bodyPr anchor="t">
            <a:noAutofit/>
          </a:bodyPr>
          <a:lstStyle/>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Qualities of a godly submissive life (3:8-9a).</a:t>
            </a:r>
          </a:p>
          <a:p>
            <a:pPr marL="571500" lvl="1"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Unity: “All of you be of one mind” (Rom. 12:16; Phil. 2:2-4)</a:t>
            </a:r>
          </a:p>
          <a:p>
            <a:pPr marL="571500" lvl="1"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Compassion/sympathy for one another (Rom 12:15; 1 Cor. 12:26)</a:t>
            </a:r>
          </a:p>
          <a:p>
            <a:pPr marL="571500" lvl="1"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Brotherly love</a:t>
            </a:r>
          </a:p>
          <a:p>
            <a:pPr marL="571500" lvl="1"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Being Tenderhearted</a:t>
            </a:r>
          </a:p>
          <a:p>
            <a:pPr marL="571500" lvl="1"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Courtesy </a:t>
            </a:r>
          </a:p>
          <a:p>
            <a:pPr marL="571500" lvl="1"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Returning good for evil (Rom. 12:17-21)</a:t>
            </a:r>
          </a:p>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Those who exhibit these qualities will inherit a blessing (3:9b-12).</a:t>
            </a:r>
          </a:p>
          <a:p>
            <a:pPr marL="571500" lvl="2" indent="-34290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Peter quotes Psalm 34:12-16 to support this claim. </a:t>
            </a:r>
          </a:p>
          <a:p>
            <a:pPr marL="857250" lvl="3">
              <a:spcBef>
                <a:spcPts val="300"/>
              </a:spcBef>
            </a:pPr>
            <a:r>
              <a:rPr lang="en-US" altLang="en-US" sz="2800" b="1" dirty="0">
                <a:solidFill>
                  <a:schemeClr val="accent6">
                    <a:lumMod val="40000"/>
                    <a:lumOff val="60000"/>
                  </a:schemeClr>
                </a:solidFill>
                <a:latin typeface="Calibri" panose="020F0502020204030204" pitchFamily="34" charset="0"/>
                <a:cs typeface="Calibri" panose="020F0502020204030204" pitchFamily="34" charset="0"/>
              </a:rPr>
              <a:t>Those who want to see good days should refrain from evil speaking and deceit, turn away from evil and do good, and seek peace and pursue it.</a:t>
            </a:r>
          </a:p>
          <a:p>
            <a:pPr marL="857250" lvl="3">
              <a:spcBef>
                <a:spcPts val="300"/>
              </a:spcBef>
            </a:pPr>
            <a:r>
              <a:rPr lang="en-US" altLang="en-US" sz="2800" b="1" dirty="0">
                <a:solidFill>
                  <a:schemeClr val="accent6">
                    <a:lumMod val="40000"/>
                    <a:lumOff val="60000"/>
                  </a:schemeClr>
                </a:solidFill>
                <a:latin typeface="Calibri" panose="020F0502020204030204" pitchFamily="34" charset="0"/>
                <a:cs typeface="Calibri" panose="020F0502020204030204" pitchFamily="34" charset="0"/>
              </a:rPr>
              <a:t>The Lord hears and blesses such righteous people, but He does not heed the prayers of those who do evil (Prov. 28:9).</a:t>
            </a:r>
          </a:p>
          <a:p>
            <a:pPr marL="857250" lvl="2">
              <a:spcBef>
                <a:spcPts val="300"/>
              </a:spcBef>
            </a:pPr>
            <a:endParaRPr lang="en-US" altLang="en-US" sz="26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9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1000"/>
                                        <p:tgtEl>
                                          <p:spTgt spid="4100">
                                            <p:txEl>
                                              <p:pRg st="2" end="2"/>
                                            </p:txEl>
                                          </p:spTgt>
                                        </p:tgtEl>
                                      </p:cBhvr>
                                    </p:animEffect>
                                    <p:anim calcmode="lin" valueType="num">
                                      <p:cBhvr>
                                        <p:cTn id="18"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1000"/>
                                        <p:tgtEl>
                                          <p:spTgt spid="4100">
                                            <p:txEl>
                                              <p:pRg st="3" end="3"/>
                                            </p:txEl>
                                          </p:spTgt>
                                        </p:tgtEl>
                                      </p:cBhvr>
                                    </p:animEffect>
                                    <p:anim calcmode="lin" valueType="num">
                                      <p:cBhvr>
                                        <p:cTn id="23"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fade">
                                      <p:cBhvr>
                                        <p:cTn id="27" dur="1000"/>
                                        <p:tgtEl>
                                          <p:spTgt spid="4100">
                                            <p:txEl>
                                              <p:pRg st="4" end="4"/>
                                            </p:txEl>
                                          </p:spTgt>
                                        </p:tgtEl>
                                      </p:cBhvr>
                                    </p:animEffect>
                                    <p:anim calcmode="lin" valueType="num">
                                      <p:cBhvr>
                                        <p:cTn id="28"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fade">
                                      <p:cBhvr>
                                        <p:cTn id="32" dur="1000"/>
                                        <p:tgtEl>
                                          <p:spTgt spid="4100">
                                            <p:txEl>
                                              <p:pRg st="5" end="5"/>
                                            </p:txEl>
                                          </p:spTgt>
                                        </p:tgtEl>
                                      </p:cBhvr>
                                    </p:animEffect>
                                    <p:anim calcmode="lin" valueType="num">
                                      <p:cBhvr>
                                        <p:cTn id="33"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00">
                                            <p:txEl>
                                              <p:pRg st="6" end="6"/>
                                            </p:txEl>
                                          </p:spTgt>
                                        </p:tgtEl>
                                        <p:attrNameLst>
                                          <p:attrName>style.visibility</p:attrName>
                                        </p:attrNameLst>
                                      </p:cBhvr>
                                      <p:to>
                                        <p:strVal val="visible"/>
                                      </p:to>
                                    </p:set>
                                    <p:animEffect transition="in" filter="fade">
                                      <p:cBhvr>
                                        <p:cTn id="37" dur="1000"/>
                                        <p:tgtEl>
                                          <p:spTgt spid="4100">
                                            <p:txEl>
                                              <p:pRg st="6" end="6"/>
                                            </p:txEl>
                                          </p:spTgt>
                                        </p:tgtEl>
                                      </p:cBhvr>
                                    </p:animEffect>
                                    <p:anim calcmode="lin" valueType="num">
                                      <p:cBhvr>
                                        <p:cTn id="38"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100">
                                            <p:txEl>
                                              <p:pRg st="7" end="7"/>
                                            </p:txEl>
                                          </p:spTgt>
                                        </p:tgtEl>
                                        <p:attrNameLst>
                                          <p:attrName>style.visibility</p:attrName>
                                        </p:attrNameLst>
                                      </p:cBhvr>
                                      <p:to>
                                        <p:strVal val="visible"/>
                                      </p:to>
                                    </p:set>
                                    <p:animEffect transition="in" filter="fade">
                                      <p:cBhvr>
                                        <p:cTn id="44" dur="1000"/>
                                        <p:tgtEl>
                                          <p:spTgt spid="4100">
                                            <p:txEl>
                                              <p:pRg st="7" end="7"/>
                                            </p:txEl>
                                          </p:spTgt>
                                        </p:tgtEl>
                                      </p:cBhvr>
                                    </p:animEffect>
                                    <p:anim calcmode="lin" valueType="num">
                                      <p:cBhvr>
                                        <p:cTn id="45" dur="1000" fill="hold"/>
                                        <p:tgtEl>
                                          <p:spTgt spid="4100">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100">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100">
                                            <p:txEl>
                                              <p:pRg st="8" end="8"/>
                                            </p:txEl>
                                          </p:spTgt>
                                        </p:tgtEl>
                                        <p:attrNameLst>
                                          <p:attrName>style.visibility</p:attrName>
                                        </p:attrNameLst>
                                      </p:cBhvr>
                                      <p:to>
                                        <p:strVal val="visible"/>
                                      </p:to>
                                    </p:set>
                                    <p:animEffect transition="in" filter="fade">
                                      <p:cBhvr>
                                        <p:cTn id="49" dur="1000"/>
                                        <p:tgtEl>
                                          <p:spTgt spid="4100">
                                            <p:txEl>
                                              <p:pRg st="8" end="8"/>
                                            </p:txEl>
                                          </p:spTgt>
                                        </p:tgtEl>
                                      </p:cBhvr>
                                    </p:animEffect>
                                    <p:anim calcmode="lin" valueType="num">
                                      <p:cBhvr>
                                        <p:cTn id="50" dur="1000" fill="hold"/>
                                        <p:tgtEl>
                                          <p:spTgt spid="4100">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100">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100">
                                            <p:txEl>
                                              <p:pRg st="9" end="9"/>
                                            </p:txEl>
                                          </p:spTgt>
                                        </p:tgtEl>
                                        <p:attrNameLst>
                                          <p:attrName>style.visibility</p:attrName>
                                        </p:attrNameLst>
                                      </p:cBhvr>
                                      <p:to>
                                        <p:strVal val="visible"/>
                                      </p:to>
                                    </p:set>
                                    <p:animEffect transition="in" filter="fade">
                                      <p:cBhvr>
                                        <p:cTn id="54" dur="1000"/>
                                        <p:tgtEl>
                                          <p:spTgt spid="4100">
                                            <p:txEl>
                                              <p:pRg st="9" end="9"/>
                                            </p:txEl>
                                          </p:spTgt>
                                        </p:tgtEl>
                                      </p:cBhvr>
                                    </p:animEffect>
                                    <p:anim calcmode="lin" valueType="num">
                                      <p:cBhvr>
                                        <p:cTn id="55" dur="1000" fill="hold"/>
                                        <p:tgtEl>
                                          <p:spTgt spid="4100">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100">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00">
                                            <p:txEl>
                                              <p:pRg st="10" end="10"/>
                                            </p:txEl>
                                          </p:spTgt>
                                        </p:tgtEl>
                                        <p:attrNameLst>
                                          <p:attrName>style.visibility</p:attrName>
                                        </p:attrNameLst>
                                      </p:cBhvr>
                                      <p:to>
                                        <p:strVal val="visible"/>
                                      </p:to>
                                    </p:set>
                                    <p:animEffect transition="in" filter="fade">
                                      <p:cBhvr>
                                        <p:cTn id="59" dur="1000"/>
                                        <p:tgtEl>
                                          <p:spTgt spid="4100">
                                            <p:txEl>
                                              <p:pRg st="10" end="10"/>
                                            </p:txEl>
                                          </p:spTgt>
                                        </p:tgtEl>
                                      </p:cBhvr>
                                    </p:animEffect>
                                    <p:anim calcmode="lin" valueType="num">
                                      <p:cBhvr>
                                        <p:cTn id="60" dur="1000" fill="hold"/>
                                        <p:tgtEl>
                                          <p:spTgt spid="4100">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410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2" y="200025"/>
            <a:ext cx="10144125" cy="1142999"/>
          </a:xfrm>
        </p:spPr>
        <p:txBody>
          <a:bodyPr>
            <a:normAutofit/>
          </a:bodyPr>
          <a:lstStyle/>
          <a:p>
            <a:pPr eaLnBrk="1" hangingPunct="1">
              <a:lnSpc>
                <a:spcPct val="90000"/>
              </a:lnSpc>
            </a:pPr>
            <a:r>
              <a:rPr lang="en-US" altLang="en-US" sz="4000" b="1" dirty="0">
                <a:solidFill>
                  <a:schemeClr val="bg1"/>
                </a:solidFill>
              </a:rPr>
              <a:t>Suffering for Righteousness’ Sake </a:t>
            </a:r>
            <a:br>
              <a:rPr lang="en-US" altLang="en-US" sz="4000" b="1" dirty="0">
                <a:solidFill>
                  <a:schemeClr val="bg1"/>
                </a:solidFill>
              </a:rPr>
            </a:br>
            <a:r>
              <a:rPr lang="en-US" altLang="en-US" sz="3200" i="1" dirty="0">
                <a:solidFill>
                  <a:schemeClr val="bg1"/>
                </a:solidFill>
                <a:latin typeface="Times New Roman" panose="02020603050405020304" pitchFamily="18" charset="0"/>
                <a:cs typeface="Times New Roman" panose="02020603050405020304" pitchFamily="18" charset="0"/>
              </a:rPr>
              <a:t>(1 Peter 3:13-17)</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28625" y="1343024"/>
            <a:ext cx="11763375" cy="5557840"/>
          </a:xfrm>
        </p:spPr>
        <p:txBody>
          <a:bodyPr anchor="t">
            <a:noAutofit/>
          </a:bodyPr>
          <a:lstStyle/>
          <a:p>
            <a:pPr marL="228600" lvl="1">
              <a:spcBef>
                <a:spcPts val="300"/>
              </a:spcBef>
            </a:pPr>
            <a:r>
              <a:rPr lang="en-US" altLang="en-US" sz="3200" b="1" dirty="0">
                <a:solidFill>
                  <a:schemeClr val="bg1"/>
                </a:solidFill>
                <a:latin typeface="Calibri" panose="020F0502020204030204" pitchFamily="34" charset="0"/>
                <a:cs typeface="Calibri" panose="020F0502020204030204" pitchFamily="34" charset="0"/>
              </a:rPr>
              <a:t>Doing good makes it less likely that you will be harmed (3:13).</a:t>
            </a:r>
          </a:p>
          <a:p>
            <a:pPr marL="571500" lvl="1"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Fellow citizens and law enforcement have no cause to harm you (Rom. 13:3-4).</a:t>
            </a:r>
          </a:p>
          <a:p>
            <a:pPr marL="114300" indent="-342900">
              <a:spcBef>
                <a:spcPts val="300"/>
              </a:spcBef>
            </a:pPr>
            <a:r>
              <a:rPr lang="en-US" altLang="en-US" sz="3200" b="1" dirty="0">
                <a:solidFill>
                  <a:schemeClr val="bg1"/>
                </a:solidFill>
                <a:latin typeface="Calibri" panose="020F0502020204030204" pitchFamily="34" charset="0"/>
                <a:cs typeface="Calibri" panose="020F0502020204030204" pitchFamily="34" charset="0"/>
              </a:rPr>
              <a:t>If you do suffer for righteousness’ sake, you are blessed (3:14-17). </a:t>
            </a:r>
          </a:p>
          <a:p>
            <a:pPr marL="571500" lvl="1" indent="-4000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Don’t be afraid.</a:t>
            </a:r>
          </a:p>
          <a:p>
            <a:pPr marL="571500" lvl="1" indent="-4000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Be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ready</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 to take advantage of the opportunity to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defend your hope </a:t>
            </a: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with meekness and fear.</a:t>
            </a:r>
          </a:p>
          <a:p>
            <a:pPr marL="571500" lvl="1" indent="-4000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Live true to your conscience, and those who mistreat you will be ashamed.	</a:t>
            </a:r>
          </a:p>
          <a:p>
            <a:pPr marL="571500" lvl="1" indent="-4000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Remember: </a:t>
            </a:r>
            <a:r>
              <a:rPr lang="en-US" altLang="en-US" sz="3000" b="1" i="1" dirty="0">
                <a:solidFill>
                  <a:schemeClr val="accent4">
                    <a:lumMod val="60000"/>
                    <a:lumOff val="40000"/>
                  </a:schemeClr>
                </a:solidFill>
                <a:effectLst>
                  <a:glow rad="228600">
                    <a:schemeClr val="accent2">
                      <a:satMod val="175000"/>
                      <a:alpha val="40000"/>
                    </a:schemeClr>
                  </a:glow>
                </a:effectLst>
                <a:latin typeface="Calibri" panose="020F0502020204030204" pitchFamily="34" charset="0"/>
                <a:cs typeface="Calibri" panose="020F0502020204030204" pitchFamily="34" charset="0"/>
              </a:rPr>
              <a:t>It is better to suffer for doing good!</a:t>
            </a:r>
          </a:p>
          <a:p>
            <a:pPr marL="857250" lvl="2">
              <a:spcBef>
                <a:spcPts val="300"/>
              </a:spcBef>
            </a:pPr>
            <a:endParaRPr lang="en-US" altLang="en-US" sz="26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94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1000"/>
                                        <p:tgtEl>
                                          <p:spTgt spid="4100">
                                            <p:txEl>
                                              <p:pRg st="1" end="1"/>
                                            </p:txEl>
                                          </p:spTgt>
                                        </p:tgtEl>
                                      </p:cBhvr>
                                    </p:animEffect>
                                    <p:anim calcmode="lin" valueType="num">
                                      <p:cBhvr>
                                        <p:cTn id="13"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Effect transition="in" filter="fade">
                                      <p:cBhvr>
                                        <p:cTn id="19" dur="1000"/>
                                        <p:tgtEl>
                                          <p:spTgt spid="4100">
                                            <p:txEl>
                                              <p:pRg st="2" end="2"/>
                                            </p:txEl>
                                          </p:spTgt>
                                        </p:tgtEl>
                                      </p:cBhvr>
                                    </p:animEffect>
                                    <p:anim calcmode="lin" valueType="num">
                                      <p:cBhvr>
                                        <p:cTn id="20"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00">
                                            <p:txEl>
                                              <p:pRg st="3" end="3"/>
                                            </p:txEl>
                                          </p:spTgt>
                                        </p:tgtEl>
                                        <p:attrNameLst>
                                          <p:attrName>style.visibility</p:attrName>
                                        </p:attrNameLst>
                                      </p:cBhvr>
                                      <p:to>
                                        <p:strVal val="visible"/>
                                      </p:to>
                                    </p:set>
                                    <p:animEffect transition="in" filter="fade">
                                      <p:cBhvr>
                                        <p:cTn id="24" dur="1000"/>
                                        <p:tgtEl>
                                          <p:spTgt spid="4100">
                                            <p:txEl>
                                              <p:pRg st="3" end="3"/>
                                            </p:txEl>
                                          </p:spTgt>
                                        </p:tgtEl>
                                      </p:cBhvr>
                                    </p:animEffect>
                                    <p:anim calcmode="lin" valueType="num">
                                      <p:cBhvr>
                                        <p:cTn id="25"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fade">
                                      <p:cBhvr>
                                        <p:cTn id="29" dur="1000"/>
                                        <p:tgtEl>
                                          <p:spTgt spid="4100">
                                            <p:txEl>
                                              <p:pRg st="4" end="4"/>
                                            </p:txEl>
                                          </p:spTgt>
                                        </p:tgtEl>
                                      </p:cBhvr>
                                    </p:animEffect>
                                    <p:anim calcmode="lin" valueType="num">
                                      <p:cBhvr>
                                        <p:cTn id="30"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fade">
                                      <p:cBhvr>
                                        <p:cTn id="34" dur="1000"/>
                                        <p:tgtEl>
                                          <p:spTgt spid="4100">
                                            <p:txEl>
                                              <p:pRg st="5" end="5"/>
                                            </p:txEl>
                                          </p:spTgt>
                                        </p:tgtEl>
                                      </p:cBhvr>
                                    </p:animEffect>
                                    <p:anim calcmode="lin" valueType="num">
                                      <p:cBhvr>
                                        <p:cTn id="35"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100">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0">
                                            <p:txEl>
                                              <p:pRg st="6" end="6"/>
                                            </p:txEl>
                                          </p:spTgt>
                                        </p:tgtEl>
                                        <p:attrNameLst>
                                          <p:attrName>style.visibility</p:attrName>
                                        </p:attrNameLst>
                                      </p:cBhvr>
                                      <p:to>
                                        <p:strVal val="visible"/>
                                      </p:to>
                                    </p:set>
                                    <p:animEffect transition="in" filter="fade">
                                      <p:cBhvr>
                                        <p:cTn id="39" dur="1000"/>
                                        <p:tgtEl>
                                          <p:spTgt spid="4100">
                                            <p:txEl>
                                              <p:pRg st="6" end="6"/>
                                            </p:txEl>
                                          </p:spTgt>
                                        </p:tgtEl>
                                      </p:cBhvr>
                                    </p:animEffect>
                                    <p:anim calcmode="lin" valueType="num">
                                      <p:cBhvr>
                                        <p:cTn id="40" dur="1000" fill="hold"/>
                                        <p:tgtEl>
                                          <p:spTgt spid="4100">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1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22959</TotalTime>
  <Words>2752</Words>
  <Application>Microsoft Office PowerPoint</Application>
  <PresentationFormat>Widescreen</PresentationFormat>
  <Paragraphs>158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Franklin Gothic Book</vt:lpstr>
      <vt:lpstr>Times New Roman</vt:lpstr>
      <vt:lpstr>Office Theme</vt:lpstr>
      <vt:lpstr>Studies in the Epistles</vt:lpstr>
      <vt:lpstr>Theme &amp; Purpose:  “Rejoice to the extent that you partake of Christ’s sufferings”</vt:lpstr>
      <vt:lpstr>Selection for Sanctification  (1 Peter 2:11-12)</vt:lpstr>
      <vt:lpstr>Submission to Government     (1 Peter 2:13-17)</vt:lpstr>
      <vt:lpstr>Submission to Masters (even in suffering)          (1 Peter 2:18-25)</vt:lpstr>
      <vt:lpstr>Submission Trusts God and Influences Others    (1 Peter 3:1-7)</vt:lpstr>
      <vt:lpstr>Submission Trusts God and Influences Others (1 Peter 3:1-7)</vt:lpstr>
      <vt:lpstr>The Quality of a Submissive Life  (1 Peter 3:8-12)</vt:lpstr>
      <vt:lpstr>Suffering for Righteousness’ Sake  (1 Peter 3:13-17)</vt:lpstr>
      <vt:lpstr>Christ’s Example of Suffering (1 Peter 3:18-20a)</vt:lpstr>
      <vt:lpstr>Noah’s Salvation Symbolizes our Salvation (1 Peter 3:20b-22)</vt:lpstr>
      <vt:lpstr>Noah’s Salvation Symbolizes our Salvation (1 Peter 3:20b-22)</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573</cp:revision>
  <cp:lastPrinted>2022-06-03T13:35:38Z</cp:lastPrinted>
  <dcterms:created xsi:type="dcterms:W3CDTF">2021-08-25T18:02:30Z</dcterms:created>
  <dcterms:modified xsi:type="dcterms:W3CDTF">2022-06-03T13:42:35Z</dcterms:modified>
</cp:coreProperties>
</file>