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7" r:id="rId2"/>
    <p:sldId id="258" r:id="rId3"/>
    <p:sldId id="259"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0540" autoAdjust="0"/>
  </p:normalViewPr>
  <p:slideViewPr>
    <p:cSldViewPr snapToGrid="0">
      <p:cViewPr varScale="1">
        <p:scale>
          <a:sx n="40" d="100"/>
          <a:sy n="40" d="100"/>
        </p:scale>
        <p:origin x="1800"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E6E7A2-8349-8343-80D5-DE8A5F1AEDD9}" type="datetimeFigureOut">
              <a:rPr lang="en-US" smtClean="0"/>
              <a:t>8/2/2025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A4D79-0D4F-6844-A465-361B05CB759A}" type="datetimeFigureOut">
              <a:rPr lang="en-US" smtClean="0"/>
              <a:t>8/2/2025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Titus 1:2-3  </a:t>
            </a:r>
            <a:r>
              <a:rPr lang="en-US" dirty="0"/>
              <a:t>in hope of eternal life which God, who cannot lie, promised before time began,  (3)  but has in due time manifested His word through preaching, which was committed to me according to the commandment of God our Savior;</a:t>
            </a:r>
          </a:p>
          <a:p>
            <a:r>
              <a:rPr lang="en-US" b="1" dirty="0"/>
              <a:t>Ephesians 3:8-11  </a:t>
            </a:r>
            <a:r>
              <a:rPr lang="en-US" dirty="0"/>
              <a:t>To me, who am less than the least of all the saints, this grace was given, that I should preach among the Gentiles the unsearchable riches of Christ,  (9)  and to make all see what is the fellowship of the mystery, which from the beginning of the ages has been hidden in God who created all things through Jesus Christ;  (10)  to the intent that now the manifold wisdom of God might be made known by the church to the principalities and powers in the heavenly places,  (11)  according to the eternal purpose which He accomplished in Christ Jesus our Lord,</a:t>
            </a:r>
          </a:p>
          <a:p>
            <a:r>
              <a:rPr lang="en-US" b="1" dirty="0"/>
              <a:t>Daniel 2:44  </a:t>
            </a:r>
            <a:r>
              <a:rPr lang="en-US" dirty="0"/>
              <a:t>And in the days of these kings the God of heaven will set up a kingdom which shall never be destroyed; and the kingdom shall not be left to other people; it shall break in pieces and consume all these kingdoms, and it shall stand forever.</a:t>
            </a:r>
          </a:p>
          <a:p>
            <a:r>
              <a:rPr lang="en-US" b="1" dirty="0"/>
              <a:t>Daniel 7:13-14  </a:t>
            </a:r>
            <a:r>
              <a:rPr lang="en-US" dirty="0"/>
              <a:t>"I was watching in the night visions, And behold, One like the Son of Man, Coming with the clouds of heaven! He came to the Ancient of Days, And they brought Him near before Him.  (14)  Then to Him was given dominion and glory and a kingdom, That all peoples, nations, and languages should serve Him. His dominion is an everlasting dominion, Which shall not pass away, And His kingdom the one Which shall not be destroyed.</a:t>
            </a:r>
          </a:p>
          <a:p>
            <a:r>
              <a:rPr lang="en-US" b="1" dirty="0"/>
              <a:t>Isaiah 2:2-4  </a:t>
            </a:r>
            <a:r>
              <a:rPr lang="en-US" dirty="0"/>
              <a:t>Now it shall come to pass in the latter days That the mountain of the LORD's house Shall be established on the top of the mountains, And shall be exalted above the hills; And all nations shall flow to it.  (3)  Many people shall come and say, "Come, and let us go up to the mountain of the LORD, To the house of the God of Jacob; He will teach us His ways, And we shall walk in His paths." For out of Zion shall go forth the law, And the word of the LORD from Jerusalem.  (4)  He shall judge between the nations, And rebuke many people; They shall beat their swords into plowshares, And their spears into pruning hooks; Nation shall not lift up sword against nation, Neither shall they learn war anymore.</a:t>
            </a:r>
          </a:p>
          <a:p>
            <a:r>
              <a:rPr lang="en-US" b="1" dirty="0"/>
              <a:t>Ephesians 3:21  </a:t>
            </a:r>
            <a:r>
              <a:rPr lang="en-US" dirty="0"/>
              <a:t>to Him be glory in the church by Christ Jesus to all generations, forever and ever. Amen.</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4</a:t>
            </a:fld>
            <a:endParaRPr lang="en-US"/>
          </a:p>
        </p:txBody>
      </p:sp>
    </p:spTree>
    <p:extLst>
      <p:ext uri="{BB962C8B-B14F-4D97-AF65-F5344CB8AC3E}">
        <p14:creationId xmlns:p14="http://schemas.microsoft.com/office/powerpoint/2010/main" val="53082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273519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319005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8/2/2025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401415" y="3075289"/>
            <a:ext cx="3441700" cy="2723753"/>
          </a:xfrm>
        </p:spPr>
        <p:txBody>
          <a:bodyPr>
            <a:normAutofit/>
          </a:bodyPr>
          <a:lstStyle/>
          <a:p>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61"/>
          </a:xfrm>
        </p:spPr>
        <p:txBody>
          <a:bodyPr/>
          <a:lstStyle/>
          <a:p>
            <a:r>
              <a:rPr lang="en-US" b="1" dirty="0">
                <a:latin typeface="Baskerville Old Face" panose="02020602080505020303" pitchFamily="18" charset="0"/>
              </a:rPr>
              <a:t>Introduction to Acts</a:t>
            </a:r>
          </a:p>
        </p:txBody>
      </p:sp>
      <p:sp>
        <p:nvSpPr>
          <p:cNvPr id="3" name="Content Placeholder 2"/>
          <p:cNvSpPr>
            <a:spLocks noGrp="1"/>
          </p:cNvSpPr>
          <p:nvPr>
            <p:ph idx="1"/>
          </p:nvPr>
        </p:nvSpPr>
        <p:spPr>
          <a:xfrm>
            <a:off x="628649" y="1290918"/>
            <a:ext cx="8152279" cy="5567082"/>
          </a:xfrm>
        </p:spPr>
        <p:txBody>
          <a:bodyPr>
            <a:normAutofit fontScale="92500" lnSpcReduction="10000"/>
          </a:bodyPr>
          <a:lstStyle/>
          <a:p>
            <a:r>
              <a:rPr lang="en-US" sz="3200" dirty="0"/>
              <a:t>The </a:t>
            </a:r>
            <a:r>
              <a:rPr lang="en-US" sz="3200" b="1" dirty="0"/>
              <a:t>Book of Acts</a:t>
            </a:r>
            <a:r>
              <a:rPr lang="en-US" sz="3200" dirty="0"/>
              <a:t>, also known as Acts of the Apostles, details the early </a:t>
            </a:r>
            <a:r>
              <a:rPr lang="en-US" sz="3200" i="1" dirty="0">
                <a:effectLst>
                  <a:outerShdw blurRad="38100" dist="38100" dir="2700000" algn="tl">
                    <a:srgbClr val="000000">
                      <a:alpha val="43137"/>
                    </a:srgbClr>
                  </a:outerShdw>
                </a:effectLst>
              </a:rPr>
              <a:t>church’s establishment, growth, and spread </a:t>
            </a:r>
            <a:r>
              <a:rPr lang="en-US" sz="3200" dirty="0"/>
              <a:t>after Jesus' ascension. It focuses on the ministry of key figures like Peter and Paul, the outpouring of the Holy Spirit, and the transition of the gospel message from a Jewish context to a Gentile one. </a:t>
            </a:r>
          </a:p>
          <a:p>
            <a:r>
              <a:rPr lang="en-US" sz="3200" dirty="0"/>
              <a:t>Acts chronicles the early </a:t>
            </a:r>
            <a:r>
              <a:rPr lang="en-US" sz="3200" i="1" dirty="0">
                <a:effectLst>
                  <a:outerShdw blurRad="38100" dist="38100" dir="2700000" algn="tl">
                    <a:srgbClr val="000000">
                      <a:alpha val="43137"/>
                    </a:srgbClr>
                  </a:outerShdw>
                </a:effectLst>
              </a:rPr>
              <a:t>church's expansion from Jerusalem to Judea, Samaria, and eventually to the ends of the earth</a:t>
            </a:r>
            <a:r>
              <a:rPr lang="en-US" sz="3200" dirty="0"/>
              <a:t>, highlighting the power of the Holy Spirit in confirming the testimony of the apostles of Christ. </a:t>
            </a:r>
          </a:p>
          <a:p>
            <a:r>
              <a:rPr lang="en-US" sz="3200" dirty="0"/>
              <a:t>It is the bridge that joins the gospels to the rest of the New Testament.</a:t>
            </a:r>
          </a:p>
          <a:p>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8413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81040"/>
          </a:xfrm>
        </p:spPr>
        <p:txBody>
          <a:bodyPr/>
          <a:lstStyle/>
          <a:p>
            <a:r>
              <a:rPr lang="en-US" b="1" dirty="0">
                <a:latin typeface="Baskerville Old Face" panose="02020602080505020303" pitchFamily="18" charset="0"/>
              </a:rPr>
              <a:t>Introduction to Acts</a:t>
            </a:r>
          </a:p>
        </p:txBody>
      </p:sp>
      <p:sp>
        <p:nvSpPr>
          <p:cNvPr id="3" name="Content Placeholder 2"/>
          <p:cNvSpPr>
            <a:spLocks noGrp="1"/>
          </p:cNvSpPr>
          <p:nvPr>
            <p:ph idx="1"/>
          </p:nvPr>
        </p:nvSpPr>
        <p:spPr>
          <a:xfrm>
            <a:off x="628650" y="1425388"/>
            <a:ext cx="7886700" cy="5432612"/>
          </a:xfrm>
        </p:spPr>
        <p:txBody>
          <a:bodyPr>
            <a:normAutofit/>
          </a:bodyPr>
          <a:lstStyle/>
          <a:p>
            <a:r>
              <a:rPr lang="en-US" sz="3200" b="1" dirty="0"/>
              <a:t>Acts can be outlined or divided as follows:</a:t>
            </a:r>
          </a:p>
          <a:p>
            <a:pPr lvl="1"/>
            <a:r>
              <a:rPr lang="en-US" sz="3000" dirty="0"/>
              <a:t>Chapters 1-12  Mostly Peter's work</a:t>
            </a:r>
          </a:p>
          <a:p>
            <a:pPr lvl="1"/>
            <a:r>
              <a:rPr lang="en-US" sz="3000" dirty="0"/>
              <a:t>Chapters 13-28. Mostly Paul's work</a:t>
            </a:r>
          </a:p>
          <a:p>
            <a:pPr marL="0" indent="0">
              <a:spcBef>
                <a:spcPts val="0"/>
              </a:spcBef>
              <a:buNone/>
            </a:pPr>
            <a:endParaRPr lang="en-US" sz="1400" dirty="0"/>
          </a:p>
          <a:p>
            <a:pPr marL="0" indent="0">
              <a:spcBef>
                <a:spcPts val="0"/>
              </a:spcBef>
              <a:buNone/>
            </a:pPr>
            <a:r>
              <a:rPr lang="en-US" sz="3200" b="1" dirty="0"/>
              <a:t>This quarter we will cover…</a:t>
            </a:r>
          </a:p>
          <a:p>
            <a:pPr>
              <a:spcBef>
                <a:spcPts val="0"/>
              </a:spcBef>
            </a:pPr>
            <a:r>
              <a:rPr lang="en-US" sz="3200" dirty="0"/>
              <a:t>The message of the apostles to the Jews: (Acts 2:23-24, 32; 3:15; 5:30-32; 13:27-32)</a:t>
            </a:r>
          </a:p>
          <a:p>
            <a:pPr lvl="1">
              <a:spcBef>
                <a:spcPts val="0"/>
              </a:spcBef>
            </a:pPr>
            <a:r>
              <a:rPr lang="en-US" sz="3200" i="1" dirty="0">
                <a:solidFill>
                  <a:srgbClr val="C00000"/>
                </a:solidFill>
                <a:effectLst>
                  <a:outerShdw blurRad="38100" dist="38100" dir="2700000" algn="tl">
                    <a:srgbClr val="000000">
                      <a:alpha val="43137"/>
                    </a:srgbClr>
                  </a:outerShdw>
                </a:effectLst>
              </a:rPr>
              <a:t>You killed Him.</a:t>
            </a:r>
          </a:p>
          <a:p>
            <a:pPr lvl="1">
              <a:spcBef>
                <a:spcPts val="0"/>
              </a:spcBef>
            </a:pPr>
            <a:r>
              <a:rPr lang="en-US" sz="3200" i="1" dirty="0">
                <a:solidFill>
                  <a:srgbClr val="C00000"/>
                </a:solidFill>
                <a:effectLst>
                  <a:outerShdw blurRad="38100" dist="38100" dir="2700000" algn="tl">
                    <a:srgbClr val="000000">
                      <a:alpha val="43137"/>
                    </a:srgbClr>
                  </a:outerShdw>
                </a:effectLst>
              </a:rPr>
              <a:t>God raised Him up</a:t>
            </a:r>
          </a:p>
          <a:p>
            <a:pPr lvl="1">
              <a:spcBef>
                <a:spcPts val="0"/>
              </a:spcBef>
            </a:pPr>
            <a:r>
              <a:rPr lang="en-US" sz="3200" i="1" dirty="0">
                <a:solidFill>
                  <a:srgbClr val="C00000"/>
                </a:solidFill>
                <a:effectLst>
                  <a:outerShdw blurRad="38100" dist="38100" dir="2700000" algn="tl">
                    <a:srgbClr val="000000">
                      <a:alpha val="43137"/>
                    </a:srgbClr>
                  </a:outerShdw>
                </a:effectLst>
              </a:rPr>
              <a:t>We are witnesses</a:t>
            </a:r>
            <a:endParaRPr lang="en-US" sz="3200" dirty="0">
              <a:solidFill>
                <a:srgbClr val="C00000"/>
              </a:solidFill>
              <a:effectLst>
                <a:outerShdw blurRad="38100" dist="38100" dir="2700000" algn="tl">
                  <a:srgbClr val="000000">
                    <a:alpha val="43137"/>
                  </a:srgbClr>
                </a:outerShdw>
              </a:effectLst>
            </a:endParaRPr>
          </a:p>
          <a:p>
            <a:pPr>
              <a:spcBef>
                <a:spcPts val="0"/>
              </a:spcBef>
            </a:pPr>
            <a:r>
              <a:rPr lang="en-US" sz="3200" dirty="0"/>
              <a:t>The gospel is preached to Gentiles with resistance from the Jewish community.</a:t>
            </a:r>
          </a:p>
          <a:p>
            <a:endParaRPr lang="en-US" dirty="0"/>
          </a:p>
        </p:txBody>
      </p:sp>
    </p:spTree>
    <p:extLst>
      <p:ext uri="{BB962C8B-B14F-4D97-AF65-F5344CB8AC3E}">
        <p14:creationId xmlns:p14="http://schemas.microsoft.com/office/powerpoint/2010/main" val="94956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5034"/>
          </a:xfrm>
        </p:spPr>
        <p:txBody>
          <a:bodyPr/>
          <a:lstStyle/>
          <a:p>
            <a:pPr algn="ctr"/>
            <a:r>
              <a:rPr lang="en-US" b="1" dirty="0">
                <a:latin typeface="Baskerville Old Face" panose="02020602080505020303" pitchFamily="18" charset="0"/>
              </a:rPr>
              <a:t>Planned Since The Beginning</a:t>
            </a:r>
          </a:p>
        </p:txBody>
      </p:sp>
      <p:sp>
        <p:nvSpPr>
          <p:cNvPr id="3" name="Content Placeholder 2"/>
          <p:cNvSpPr>
            <a:spLocks noGrp="1"/>
          </p:cNvSpPr>
          <p:nvPr>
            <p:ph idx="1"/>
          </p:nvPr>
        </p:nvSpPr>
        <p:spPr>
          <a:xfrm>
            <a:off x="628650" y="1163782"/>
            <a:ext cx="7886700" cy="5492511"/>
          </a:xfrm>
        </p:spPr>
        <p:txBody>
          <a:bodyPr>
            <a:normAutofit/>
          </a:bodyPr>
          <a:lstStyle/>
          <a:p>
            <a:pPr marL="349250" indent="-349250"/>
            <a:r>
              <a:rPr lang="en-US" sz="3200" b="1" dirty="0"/>
              <a:t>Purposed and promised before the world began </a:t>
            </a:r>
            <a:r>
              <a:rPr lang="en-US" sz="3200" dirty="0"/>
              <a:t>(Titus 1:2-3; Ephesians 3:8-11)</a:t>
            </a:r>
          </a:p>
          <a:p>
            <a:pPr marL="349250" indent="-349250"/>
            <a:r>
              <a:rPr lang="en-US" sz="3200" b="1" dirty="0"/>
              <a:t>All the plans are realized in Acts</a:t>
            </a:r>
          </a:p>
          <a:p>
            <a:pPr lvl="1" indent="-336550"/>
            <a:r>
              <a:rPr lang="en-US" sz="3200" i="1" dirty="0">
                <a:effectLst>
                  <a:outerShdw blurRad="38100" dist="38100" dir="2700000" algn="tl">
                    <a:srgbClr val="000000">
                      <a:alpha val="43137"/>
                    </a:srgbClr>
                  </a:outerShdw>
                </a:effectLst>
              </a:rPr>
              <a:t>Promises of Christ. (Genesis 3:15; 12:1-3,7; 49:10; 2 Samel 7:12-13).</a:t>
            </a:r>
          </a:p>
          <a:p>
            <a:pPr lvl="1" indent="-336550"/>
            <a:r>
              <a:rPr lang="en-US" sz="3200" i="1" dirty="0">
                <a:effectLst>
                  <a:outerShdw blurRad="38100" dist="38100" dir="2700000" algn="tl">
                    <a:srgbClr val="000000">
                      <a:alpha val="43137"/>
                    </a:srgbClr>
                  </a:outerShdw>
                </a:effectLst>
              </a:rPr>
              <a:t>Promises of the Church (Danel 2:44; 7:13-14; Isaiah 2:2-4).</a:t>
            </a:r>
          </a:p>
          <a:p>
            <a:pPr marL="349250" indent="-349250"/>
            <a:r>
              <a:rPr lang="en-US" sz="3200" b="1" dirty="0"/>
              <a:t>God planned for the church to be the vehicle for the gospel </a:t>
            </a:r>
            <a:r>
              <a:rPr lang="en-US" sz="3200" dirty="0"/>
              <a:t>(1 Corinthians 2:6-10; Colossians 1:26-27; Ephesians 3:21)</a:t>
            </a:r>
          </a:p>
          <a:p>
            <a:endParaRPr lang="en-US" dirty="0"/>
          </a:p>
        </p:txBody>
      </p:sp>
    </p:spTree>
    <p:extLst>
      <p:ext uri="{BB962C8B-B14F-4D97-AF65-F5344CB8AC3E}">
        <p14:creationId xmlns:p14="http://schemas.microsoft.com/office/powerpoint/2010/main" val="75298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460499"/>
          </a:xfrm>
        </p:spPr>
        <p:txBody>
          <a:bodyPr>
            <a:normAutofit/>
          </a:bodyPr>
          <a:lstStyle/>
          <a:p>
            <a:r>
              <a:rPr lang="en-US" sz="4800" b="1" dirty="0">
                <a:latin typeface="Baskerville Old Face" panose="02020602080505020303" pitchFamily="18" charset="0"/>
              </a:rPr>
              <a:t>Progression of the Gospel</a:t>
            </a:r>
            <a:br>
              <a:rPr lang="en-US" sz="4800" b="1" dirty="0">
                <a:latin typeface="Baskerville Old Face" panose="02020602080505020303" pitchFamily="18" charset="0"/>
              </a:rPr>
            </a:br>
            <a:r>
              <a:rPr lang="en-US" sz="3600" b="1" dirty="0">
                <a:latin typeface="Baskerville Old Face" panose="02020602080505020303" pitchFamily="18" charset="0"/>
              </a:rPr>
              <a:t>(Acts 1:8)</a:t>
            </a:r>
          </a:p>
        </p:txBody>
      </p:sp>
      <p:sp>
        <p:nvSpPr>
          <p:cNvPr id="3" name="Content Placeholder 2"/>
          <p:cNvSpPr>
            <a:spLocks noGrp="1"/>
          </p:cNvSpPr>
          <p:nvPr>
            <p:ph idx="1"/>
          </p:nvPr>
        </p:nvSpPr>
        <p:spPr>
          <a:xfrm>
            <a:off x="628650" y="1825624"/>
            <a:ext cx="7886700" cy="4807931"/>
          </a:xfrm>
        </p:spPr>
        <p:txBody>
          <a:bodyPr>
            <a:normAutofit fontScale="92500" lnSpcReduction="10000"/>
          </a:bodyPr>
          <a:lstStyle/>
          <a:p>
            <a:r>
              <a:rPr lang="en-US" sz="3600" b="1" dirty="0"/>
              <a:t>Jerusalem Acts 1 – 8:4</a:t>
            </a:r>
          </a:p>
          <a:p>
            <a:pPr lvl="1"/>
            <a:r>
              <a:rPr lang="en-US" sz="3200" dirty="0"/>
              <a:t>Because of persecution disciples were scattered</a:t>
            </a:r>
          </a:p>
          <a:p>
            <a:pPr lvl="1"/>
            <a:r>
              <a:rPr lang="en-US" sz="3200" dirty="0"/>
              <a:t>Went everywhere preaching the gospel</a:t>
            </a:r>
          </a:p>
          <a:p>
            <a:r>
              <a:rPr lang="en-US" sz="3600" b="1" dirty="0"/>
              <a:t>Judea and Samaria Acts 8:5 – 11:18</a:t>
            </a:r>
          </a:p>
          <a:p>
            <a:pPr lvl="1"/>
            <a:r>
              <a:rPr lang="en-US" sz="3200" dirty="0"/>
              <a:t>Phillip went down to Samaria</a:t>
            </a:r>
          </a:p>
          <a:p>
            <a:r>
              <a:rPr lang="en-US" sz="3600" b="1" dirty="0"/>
              <a:t>All the world Acts 11:19 – 28:31</a:t>
            </a:r>
          </a:p>
          <a:p>
            <a:pPr lvl="1"/>
            <a:r>
              <a:rPr lang="en-US" sz="3200" dirty="0"/>
              <a:t>Those scattered went to Phoenicia, Cyprus and Antioch.</a:t>
            </a:r>
          </a:p>
          <a:p>
            <a:pPr lvl="1"/>
            <a:r>
              <a:rPr lang="en-US" sz="3200" dirty="0"/>
              <a:t>Includes Paul's 3 missionary journeys throughout Asia Minor and to Rome</a:t>
            </a:r>
          </a:p>
          <a:p>
            <a:endParaRPr lang="en-US" dirty="0"/>
          </a:p>
        </p:txBody>
      </p:sp>
    </p:spTree>
    <p:extLst>
      <p:ext uri="{BB962C8B-B14F-4D97-AF65-F5344CB8AC3E}">
        <p14:creationId xmlns:p14="http://schemas.microsoft.com/office/powerpoint/2010/main" val="25117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Baskerville Old Face" panose="02020602080505020303" pitchFamily="18" charset="0"/>
              </a:rPr>
              <a:t>Key Events in the Book of Acts</a:t>
            </a:r>
          </a:p>
        </p:txBody>
      </p:sp>
      <p:sp>
        <p:nvSpPr>
          <p:cNvPr id="3" name="Content Placeholder 2"/>
          <p:cNvSpPr>
            <a:spLocks noGrp="1"/>
          </p:cNvSpPr>
          <p:nvPr>
            <p:ph idx="1"/>
          </p:nvPr>
        </p:nvSpPr>
        <p:spPr>
          <a:xfrm>
            <a:off x="628650" y="1507808"/>
            <a:ext cx="8033212" cy="5167311"/>
          </a:xfrm>
        </p:spPr>
        <p:txBody>
          <a:bodyPr>
            <a:normAutofit/>
          </a:bodyPr>
          <a:lstStyle/>
          <a:p>
            <a:r>
              <a:rPr lang="en-US" sz="3500" b="1" dirty="0"/>
              <a:t>Ascension of Jesus </a:t>
            </a:r>
            <a:r>
              <a:rPr lang="en-US" sz="3500" dirty="0"/>
              <a:t>(Acts 1:6-11)</a:t>
            </a:r>
          </a:p>
          <a:p>
            <a:r>
              <a:rPr lang="en-US" sz="3500" b="1" dirty="0"/>
              <a:t>Establishment of the church </a:t>
            </a:r>
            <a:r>
              <a:rPr lang="en-US" sz="3500" dirty="0"/>
              <a:t>(Acts 2:1-47)</a:t>
            </a:r>
          </a:p>
          <a:p>
            <a:r>
              <a:rPr lang="en-US" sz="3500" b="1" dirty="0"/>
              <a:t>Baptism of the Holy Spirit </a:t>
            </a:r>
            <a:r>
              <a:rPr lang="en-US" sz="4000" dirty="0"/>
              <a:t>(</a:t>
            </a:r>
            <a:r>
              <a:rPr lang="en-US" sz="3200" dirty="0"/>
              <a:t>Acts 2:1-4; 10:44-48; 11:15)</a:t>
            </a:r>
          </a:p>
          <a:p>
            <a:pPr lvl="1"/>
            <a:r>
              <a:rPr lang="en-US" sz="3000" dirty="0"/>
              <a:t>Fulfillment of the promise of the Holy Spirit in  the revelation and the confirmation of the Gospel!</a:t>
            </a:r>
          </a:p>
          <a:p>
            <a:pPr lvl="2"/>
            <a:r>
              <a:rPr lang="en-US" sz="2600" dirty="0"/>
              <a:t>Languages</a:t>
            </a:r>
          </a:p>
          <a:p>
            <a:pPr lvl="2"/>
            <a:r>
              <a:rPr lang="en-US" sz="2600" dirty="0"/>
              <a:t>Miracles</a:t>
            </a:r>
          </a:p>
          <a:p>
            <a:pPr lvl="2"/>
            <a:r>
              <a:rPr lang="en-US" sz="2600" dirty="0"/>
              <a:t>Other gifts</a:t>
            </a:r>
          </a:p>
          <a:p>
            <a:pPr lvl="1"/>
            <a:endParaRPr lang="en-US" dirty="0"/>
          </a:p>
          <a:p>
            <a:pPr lvl="2"/>
            <a:endParaRPr lang="en-US" dirty="0"/>
          </a:p>
          <a:p>
            <a:pPr marL="914400" lvl="2" indent="0">
              <a:buNone/>
            </a:pPr>
            <a:endParaRPr lang="en-US" dirty="0"/>
          </a:p>
        </p:txBody>
      </p:sp>
    </p:spTree>
    <p:extLst>
      <p:ext uri="{BB962C8B-B14F-4D97-AF65-F5344CB8AC3E}">
        <p14:creationId xmlns:p14="http://schemas.microsoft.com/office/powerpoint/2010/main" val="16798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Baskerville Old Face" panose="02020602080505020303" pitchFamily="18" charset="0"/>
              </a:rPr>
              <a:t>Notable Conversions in Acts</a:t>
            </a:r>
          </a:p>
        </p:txBody>
      </p:sp>
      <p:sp>
        <p:nvSpPr>
          <p:cNvPr id="3" name="Content Placeholder 2"/>
          <p:cNvSpPr>
            <a:spLocks noGrp="1"/>
          </p:cNvSpPr>
          <p:nvPr>
            <p:ph idx="1"/>
          </p:nvPr>
        </p:nvSpPr>
        <p:spPr>
          <a:xfrm>
            <a:off x="628650" y="1529542"/>
            <a:ext cx="7886700" cy="5170515"/>
          </a:xfrm>
        </p:spPr>
        <p:txBody>
          <a:bodyPr vert="horz" lIns="91440" tIns="45720" rIns="91440" bIns="45720" rtlCol="0" anchor="t">
            <a:normAutofit fontScale="92500" lnSpcReduction="10000"/>
          </a:bodyPr>
          <a:lstStyle/>
          <a:p>
            <a:pPr marL="398463" indent="-398463"/>
            <a:r>
              <a:rPr lang="en-US" sz="3200" dirty="0"/>
              <a:t>3000            	Acts 2:41</a:t>
            </a:r>
          </a:p>
          <a:p>
            <a:pPr marL="398463" indent="-398463"/>
            <a:r>
              <a:rPr lang="en-US" sz="3200" dirty="0"/>
              <a:t>Samaritans 	Acts 8:12</a:t>
            </a:r>
          </a:p>
          <a:p>
            <a:pPr marL="398463" indent="-398463"/>
            <a:r>
              <a:rPr lang="en-US" sz="3200" dirty="0"/>
              <a:t>Simon          	Acts 8:13</a:t>
            </a:r>
          </a:p>
          <a:p>
            <a:pPr marL="398463" indent="-398463"/>
            <a:r>
              <a:rPr lang="en-US" sz="3200" dirty="0"/>
              <a:t>Ethiopian   	Acts 8:35</a:t>
            </a:r>
          </a:p>
          <a:p>
            <a:pPr marL="398463" indent="-398463"/>
            <a:r>
              <a:rPr lang="en-US" sz="3200" dirty="0"/>
              <a:t>Saul of Tarsus 	Acts 9:1-18; 22:6-16</a:t>
            </a:r>
          </a:p>
          <a:p>
            <a:pPr marL="398463" indent="-398463"/>
            <a:r>
              <a:rPr lang="en-US" sz="3200" dirty="0"/>
              <a:t>Cornelius    	Acts 10</a:t>
            </a:r>
          </a:p>
          <a:p>
            <a:pPr marL="398463" indent="-398463"/>
            <a:r>
              <a:rPr lang="en-US" sz="3200" dirty="0"/>
              <a:t>Sergius Paulus 	Acts 13:12</a:t>
            </a:r>
          </a:p>
          <a:p>
            <a:pPr marL="398463" indent="-398463"/>
            <a:r>
              <a:rPr lang="en-US" sz="3200" dirty="0"/>
              <a:t>Lydia            	Acts 16:15</a:t>
            </a:r>
          </a:p>
          <a:p>
            <a:pPr marL="398463" indent="-398463"/>
            <a:r>
              <a:rPr lang="en-US" sz="3200" dirty="0"/>
              <a:t>Jailer           	Acts 16:33</a:t>
            </a:r>
          </a:p>
          <a:p>
            <a:pPr marL="398463" indent="-398463"/>
            <a:r>
              <a:rPr lang="en-US" sz="3200" dirty="0"/>
              <a:t>Corinthians 	Acts 18:8</a:t>
            </a:r>
          </a:p>
        </p:txBody>
      </p:sp>
    </p:spTree>
    <p:extLst>
      <p:ext uri="{BB962C8B-B14F-4D97-AF65-F5344CB8AC3E}">
        <p14:creationId xmlns:p14="http://schemas.microsoft.com/office/powerpoint/2010/main" val="213690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Baskerville Old Face" panose="02020602080505020303" pitchFamily="18" charset="0"/>
              </a:rPr>
              <a:t>Persecution in Acts</a:t>
            </a:r>
          </a:p>
        </p:txBody>
      </p:sp>
      <p:sp>
        <p:nvSpPr>
          <p:cNvPr id="3" name="Content Placeholder 2"/>
          <p:cNvSpPr>
            <a:spLocks noGrp="1"/>
          </p:cNvSpPr>
          <p:nvPr>
            <p:ph idx="1"/>
          </p:nvPr>
        </p:nvSpPr>
        <p:spPr>
          <a:xfrm>
            <a:off x="1233401" y="1690689"/>
            <a:ext cx="7281949" cy="4351338"/>
          </a:xfrm>
        </p:spPr>
        <p:txBody>
          <a:bodyPr vert="horz" lIns="91440" tIns="45720" rIns="91440" bIns="45720" rtlCol="0" anchor="t">
            <a:normAutofit/>
          </a:bodyPr>
          <a:lstStyle/>
          <a:p>
            <a:r>
              <a:rPr lang="en-US" sz="3200" b="1" dirty="0"/>
              <a:t>Mocking</a:t>
            </a:r>
            <a:r>
              <a:rPr lang="en-US" sz="3200" dirty="0"/>
              <a:t> (Acts 2:13)</a:t>
            </a:r>
          </a:p>
          <a:p>
            <a:r>
              <a:rPr lang="en-US" sz="3200" b="1" dirty="0"/>
              <a:t>Apostles</a:t>
            </a:r>
            <a:r>
              <a:rPr lang="en-US" sz="3200" dirty="0"/>
              <a:t> (Acts 4:2; 4:21; 5:18, 40; 12:1-3)</a:t>
            </a:r>
          </a:p>
          <a:p>
            <a:r>
              <a:rPr lang="en-US" sz="3200" b="1" dirty="0"/>
              <a:t>Stephen</a:t>
            </a:r>
            <a:r>
              <a:rPr lang="en-US" sz="3200" dirty="0"/>
              <a:t> (Acts 7:58)</a:t>
            </a:r>
          </a:p>
          <a:p>
            <a:r>
              <a:rPr lang="en-US" sz="3200" b="1" dirty="0"/>
              <a:t>Paul</a:t>
            </a:r>
            <a:r>
              <a:rPr lang="en-US" sz="3200" dirty="0"/>
              <a:t> (Acts 9:23; 13:45, 50; 14:5,19; 17:13; 23:12)</a:t>
            </a:r>
          </a:p>
          <a:p>
            <a:r>
              <a:rPr lang="en-US" sz="3200" b="1" dirty="0"/>
              <a:t>Judaizers</a:t>
            </a:r>
            <a:r>
              <a:rPr lang="en-US" sz="3200" dirty="0"/>
              <a:t> (Acts 15)</a:t>
            </a:r>
          </a:p>
          <a:p>
            <a:endParaRPr lang="en-US" dirty="0"/>
          </a:p>
        </p:txBody>
      </p:sp>
    </p:spTree>
    <p:extLst>
      <p:ext uri="{BB962C8B-B14F-4D97-AF65-F5344CB8AC3E}">
        <p14:creationId xmlns:p14="http://schemas.microsoft.com/office/powerpoint/2010/main" val="44713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Baskerville Old Face" panose="02020602080505020303" pitchFamily="18" charset="0"/>
              </a:rPr>
              <a:t>Organization &amp; Work of Church</a:t>
            </a:r>
          </a:p>
        </p:txBody>
      </p:sp>
      <p:sp>
        <p:nvSpPr>
          <p:cNvPr id="3" name="Content Placeholder 2"/>
          <p:cNvSpPr>
            <a:spLocks noGrp="1"/>
          </p:cNvSpPr>
          <p:nvPr>
            <p:ph idx="1"/>
          </p:nvPr>
        </p:nvSpPr>
        <p:spPr>
          <a:xfrm>
            <a:off x="628650" y="1825625"/>
            <a:ext cx="8149590" cy="4351338"/>
          </a:xfrm>
        </p:spPr>
        <p:txBody>
          <a:bodyPr vert="horz" lIns="91440" tIns="45720" rIns="91440" bIns="45720" rtlCol="0" anchor="t">
            <a:normAutofit/>
          </a:bodyPr>
          <a:lstStyle/>
          <a:p>
            <a:r>
              <a:rPr lang="en-US" sz="3200" b="1" dirty="0"/>
              <a:t>Elders</a:t>
            </a:r>
            <a:r>
              <a:rPr lang="en-US" sz="3200" dirty="0"/>
              <a:t> (Acts 14:23; 11:30; 15:2-23; 20:17-38)</a:t>
            </a:r>
          </a:p>
          <a:p>
            <a:r>
              <a:rPr lang="en-US" sz="3200" b="1" dirty="0"/>
              <a:t>Worship</a:t>
            </a:r>
            <a:r>
              <a:rPr lang="en-US" sz="3200" dirty="0"/>
              <a:t> (Acts 2:42; 20:6-7; 21:4; 28:13-14)</a:t>
            </a:r>
          </a:p>
          <a:p>
            <a:endParaRPr lang="en-US" dirty="0"/>
          </a:p>
          <a:p>
            <a:endParaRPr lang="en-US" dirty="0"/>
          </a:p>
        </p:txBody>
      </p:sp>
    </p:spTree>
    <p:extLst>
      <p:ext uri="{BB962C8B-B14F-4D97-AF65-F5344CB8AC3E}">
        <p14:creationId xmlns:p14="http://schemas.microsoft.com/office/powerpoint/2010/main" val="92775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TotalTime>
  <Words>1027</Words>
  <Application>Microsoft Office PowerPoint</Application>
  <PresentationFormat>On-screen Show (4:3)</PresentationFormat>
  <Paragraphs>74</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Baskerville Old Face</vt:lpstr>
      <vt:lpstr>Calibri</vt:lpstr>
      <vt:lpstr>Calibri Light</vt:lpstr>
      <vt:lpstr>Office Theme</vt:lpstr>
      <vt:lpstr>A C T S</vt:lpstr>
      <vt:lpstr>Introduction to Acts</vt:lpstr>
      <vt:lpstr>Introduction to Acts</vt:lpstr>
      <vt:lpstr>Planned Since The Beginning</vt:lpstr>
      <vt:lpstr>Progression of the Gospel (Acts 1:8)</vt:lpstr>
      <vt:lpstr>Key Events in the Book of Acts</vt:lpstr>
      <vt:lpstr>Notable Conversions in Acts</vt:lpstr>
      <vt:lpstr>Persecution in Acts</vt:lpstr>
      <vt:lpstr>Organization &amp; Work of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Steve Klein</cp:lastModifiedBy>
  <cp:revision>86</cp:revision>
  <dcterms:created xsi:type="dcterms:W3CDTF">2017-02-28T16:48:13Z</dcterms:created>
  <dcterms:modified xsi:type="dcterms:W3CDTF">2025-08-02T16:02:35Z</dcterms:modified>
</cp:coreProperties>
</file>