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7" r:id="rId2"/>
    <p:sldId id="724" r:id="rId3"/>
    <p:sldId id="725" r:id="rId4"/>
    <p:sldId id="728" r:id="rId5"/>
    <p:sldId id="726" r:id="rId6"/>
    <p:sldId id="281" r:id="rId7"/>
    <p:sldId id="282" r:id="rId8"/>
    <p:sldId id="283" r:id="rId9"/>
    <p:sldId id="284" r:id="rId10"/>
    <p:sldId id="727" r:id="rId11"/>
    <p:sldId id="285" r:id="rId1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77591" autoAdjust="0"/>
  </p:normalViewPr>
  <p:slideViewPr>
    <p:cSldViewPr snapToGrid="0">
      <p:cViewPr varScale="1">
        <p:scale>
          <a:sx n="38" d="100"/>
          <a:sy n="38" d="100"/>
        </p:scale>
        <p:origin x="142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9/9/2025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9/9/2025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137986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11</a:t>
            </a:fld>
            <a:endParaRPr lang="en-US"/>
          </a:p>
        </p:txBody>
      </p:sp>
    </p:spTree>
    <p:extLst>
      <p:ext uri="{BB962C8B-B14F-4D97-AF65-F5344CB8AC3E}">
        <p14:creationId xmlns:p14="http://schemas.microsoft.com/office/powerpoint/2010/main" val="199573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Angels are messengers of God.  They can appear in many forms, including as men or  in a flame of fire.  Their appearance often causes those who see them to fear and respectfully heed the message of the angel.</a:t>
            </a:r>
          </a:p>
          <a:p>
            <a:r>
              <a:rPr lang="en-US" b="1" dirty="0"/>
              <a:t>Revelation 18:1  </a:t>
            </a:r>
            <a:r>
              <a:rPr lang="en-US" dirty="0"/>
              <a:t>After these things I saw another angel coming down from heaven, having great authority, and the earth was illuminated with his glory.</a:t>
            </a:r>
          </a:p>
          <a:p>
            <a:r>
              <a:rPr lang="en-US" b="1" dirty="0"/>
              <a:t>Num_22:31  </a:t>
            </a:r>
            <a:r>
              <a:rPr lang="en-US" dirty="0"/>
              <a:t>Then the LORD opened Balaam's eyes, and he saw the Angel of the LORD standing in the way with His drawn sword in His hand; and he bowed his head and fell flat on his face.</a:t>
            </a:r>
          </a:p>
          <a:p>
            <a:r>
              <a:rPr lang="en-US" dirty="0"/>
              <a:t>Revelation 10:1  I saw still another mighty angel coming down from heaven, clothed with a cloud. And a rainbow was on his head, his face was like the sun, and his feet like pillars of fire.</a:t>
            </a:r>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276770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E4F0-1A7D-E517-A4B6-BDB8B7852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34EA0-EC4F-AC59-B452-298434BC1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596F4-5B8F-53C2-9D6F-E19E3F9A870E}"/>
              </a:ext>
            </a:extLst>
          </p:cNvPr>
          <p:cNvSpPr>
            <a:spLocks noGrp="1"/>
          </p:cNvSpPr>
          <p:nvPr>
            <p:ph type="body" idx="1"/>
          </p:nvPr>
        </p:nvSpPr>
        <p:spPr/>
        <p:txBody>
          <a:bodyPr/>
          <a:lstStyle/>
          <a:p>
            <a:r>
              <a:rPr lang="en-US" dirty="0"/>
              <a:t>Abraham	FAITHFUL in receiving &amp; passing on God’s promises as well as obeying His commands 7:2-8  (Heb 11:8-10)</a:t>
            </a:r>
          </a:p>
          <a:p>
            <a:r>
              <a:rPr lang="en-US" dirty="0"/>
              <a:t>Joseph	FAITHFUL in trusting God as well as preserving the nation in Egypt    7:9-16</a:t>
            </a:r>
          </a:p>
          <a:p>
            <a:r>
              <a:rPr lang="en-US" dirty="0"/>
              <a:t>Moses	FAITHFUL in delivering the nation from bondage, leading them through the hard wilderness years,				and in prophesying 7:17-44    [longest section]</a:t>
            </a:r>
          </a:p>
          <a:p>
            <a:r>
              <a:rPr lang="en-US" dirty="0"/>
              <a:t>Joshua	FAITHFUL in conquering the promised land    7:45</a:t>
            </a:r>
          </a:p>
          <a:p>
            <a:r>
              <a:rPr lang="en-US" dirty="0"/>
              <a:t>David	FAITHFUL in ruling God’s kingdom as well as desiring to build God a dwelling place  v. 46</a:t>
            </a:r>
          </a:p>
          <a:p>
            <a:r>
              <a:rPr lang="en-US" dirty="0"/>
              <a:t>Solomon	FAITHFUL in building God’s dwelling place, although God cannot be so confined  vv. 47-50</a:t>
            </a:r>
          </a:p>
          <a:p>
            <a:r>
              <a:rPr lang="en-US" dirty="0"/>
              <a:t>Israel	Repeatedly UNFAITHFUL in disobeying God and the rulers He chose for them – Joseph    v. 9	</a:t>
            </a:r>
          </a:p>
        </p:txBody>
      </p:sp>
      <p:sp>
        <p:nvSpPr>
          <p:cNvPr id="4" name="Slide Number Placeholder 3">
            <a:extLst>
              <a:ext uri="{FF2B5EF4-FFF2-40B4-BE49-F238E27FC236}">
                <a16:creationId xmlns:a16="http://schemas.microsoft.com/office/drawing/2014/main" id="{434FC66B-0F44-4B42-FD63-7F703EBDEC4B}"/>
              </a:ext>
            </a:extLst>
          </p:cNvPr>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61609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220797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17:10-14  </a:t>
            </a:r>
            <a:r>
              <a:rPr lang="en-US" dirty="0"/>
              <a:t>This is My covenant which you shall keep, between Me and you and your descendants after you: Every male child among you shall be circumcised;  11  and you shall be circumcised in the flesh of your foreskins, and it shall be a sign of the covenant between Me and you.  12  He who is eight days old among you shall be circumcised, every male child in your generations, he who is born in your house or bought with money from any foreigner who is not your descendant.  13  He who is born in your house and he who is bought with your money must be circumcised, and My covenant shall be in your flesh for an everlasting covenant.  14  And the uncircumcised male child, who is not circumcised in the flesh of his foreskin, that person shall be cut off from his people; he has broken My covenant."</a:t>
            </a:r>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279622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19923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152386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12715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9/9/2025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63602-B1E7-E226-64BF-EE3666021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AFEDC-B947-EF97-C542-D417E9A93B04}"/>
              </a:ext>
            </a:extLst>
          </p:cNvPr>
          <p:cNvSpPr>
            <a:spLocks noGrp="1"/>
          </p:cNvSpPr>
          <p:nvPr>
            <p:ph type="title"/>
          </p:nvPr>
        </p:nvSpPr>
        <p:spPr>
          <a:xfrm>
            <a:off x="288758" y="123037"/>
            <a:ext cx="8414975" cy="1578652"/>
          </a:xfrm>
        </p:spPr>
        <p:txBody>
          <a:bodyPr>
            <a:normAutofit/>
          </a:bodyPr>
          <a:lstStyle/>
          <a:p>
            <a:pPr algn="ctr"/>
            <a:r>
              <a:rPr lang="en-US" b="1" dirty="0">
                <a:latin typeface="Bookman Old Style" panose="02050604050505020204" pitchFamily="18" charset="0"/>
              </a:rPr>
              <a:t>Stephen’s charges and the Council’s Reaction </a:t>
            </a:r>
            <a:r>
              <a:rPr lang="en-US" sz="3200" b="1" dirty="0">
                <a:latin typeface="Bookman Old Style" panose="02050604050505020204" pitchFamily="18" charset="0"/>
              </a:rPr>
              <a:t>(Acts 7)</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E6F4373-EF63-B323-A129-2BF4AFC4C997}"/>
              </a:ext>
            </a:extLst>
          </p:cNvPr>
          <p:cNvSpPr>
            <a:spLocks noGrp="1"/>
          </p:cNvSpPr>
          <p:nvPr>
            <p:ph idx="1"/>
          </p:nvPr>
        </p:nvSpPr>
        <p:spPr>
          <a:xfrm>
            <a:off x="288758" y="1567542"/>
            <a:ext cx="8618175" cy="5712031"/>
          </a:xfrm>
        </p:spPr>
        <p:txBody>
          <a:bodyPr>
            <a:normAutofit lnSpcReduction="10000"/>
          </a:bodyPr>
          <a:lstStyle/>
          <a:p>
            <a:pPr marL="6350" indent="-238125">
              <a:spcBef>
                <a:spcPts val="0"/>
              </a:spcBef>
            </a:pPr>
            <a:r>
              <a:rPr lang="en-US" sz="3200" b="1" dirty="0"/>
              <a:t>The council’s reaction (7:54-60)</a:t>
            </a:r>
          </a:p>
          <a:p>
            <a:pPr marL="463550" lvl="1" indent="-238125">
              <a:spcBef>
                <a:spcPts val="0"/>
              </a:spcBef>
            </a:pPr>
            <a:r>
              <a:rPr lang="en-US" sz="3200" i="1" dirty="0">
                <a:effectLst>
                  <a:outerShdw blurRad="38100" dist="38100" dir="2700000" algn="tl">
                    <a:srgbClr val="000000">
                      <a:alpha val="43137"/>
                    </a:srgbClr>
                  </a:outerShdw>
                </a:effectLst>
              </a:rPr>
              <a:t>They are cut to the heart!</a:t>
            </a:r>
          </a:p>
          <a:p>
            <a:pPr marL="463550" lvl="1" indent="-238125">
              <a:spcBef>
                <a:spcPts val="0"/>
              </a:spcBef>
            </a:pPr>
            <a:r>
              <a:rPr lang="en-US" sz="3200" i="1" dirty="0">
                <a:effectLst>
                  <a:outerShdw blurRad="38100" dist="38100" dir="2700000" algn="tl">
                    <a:srgbClr val="000000">
                      <a:alpha val="43137"/>
                    </a:srgbClr>
                  </a:outerShdw>
                </a:effectLst>
              </a:rPr>
              <a:t>They “ground their teeth” at Stephen.</a:t>
            </a:r>
          </a:p>
          <a:p>
            <a:pPr marL="463550" lvl="1" indent="-238125">
              <a:spcBef>
                <a:spcPts val="0"/>
              </a:spcBef>
            </a:pPr>
            <a:r>
              <a:rPr lang="en-US" sz="3200" i="1" dirty="0">
                <a:effectLst>
                  <a:outerShdw blurRad="38100" dist="38100" dir="2700000" algn="tl">
                    <a:srgbClr val="000000">
                      <a:alpha val="43137"/>
                    </a:srgbClr>
                  </a:outerShdw>
                </a:effectLst>
              </a:rPr>
              <a:t>When Stephen testifies of seeing Jesus standing at God’s right hand, they cry out and stop their ears.</a:t>
            </a:r>
          </a:p>
          <a:p>
            <a:pPr marL="693738" lvl="2" indent="-236538">
              <a:spcBef>
                <a:spcPts val="0"/>
              </a:spcBef>
            </a:pPr>
            <a:r>
              <a:rPr lang="en-US" sz="3200" i="1" dirty="0">
                <a:solidFill>
                  <a:srgbClr val="800000"/>
                </a:solidFill>
                <a:effectLst>
                  <a:outerShdw blurRad="38100" dist="38100" dir="2700000" algn="tl">
                    <a:srgbClr val="000000">
                      <a:alpha val="43137"/>
                    </a:srgbClr>
                  </a:outerShdw>
                </a:effectLst>
              </a:rPr>
              <a:t>Stephen is filled with the Holy Spirit.</a:t>
            </a:r>
          </a:p>
          <a:p>
            <a:pPr marL="693738" lvl="2" indent="-236538">
              <a:spcBef>
                <a:spcPts val="0"/>
              </a:spcBef>
            </a:pPr>
            <a:r>
              <a:rPr lang="en-US" sz="3200" i="1" dirty="0">
                <a:solidFill>
                  <a:srgbClr val="800000"/>
                </a:solidFill>
                <a:effectLst>
                  <a:outerShdw blurRad="38100" dist="38100" dir="2700000" algn="tl">
                    <a:srgbClr val="000000">
                      <a:alpha val="43137"/>
                    </a:srgbClr>
                  </a:outerShdw>
                </a:effectLst>
              </a:rPr>
              <a:t>As he gazes into heaven, he is privileged to see “the glory of God” and Jesus standing at God’s right hand.</a:t>
            </a:r>
          </a:p>
          <a:p>
            <a:pPr marL="463550" lvl="1" indent="-238125">
              <a:spcBef>
                <a:spcPts val="0"/>
              </a:spcBef>
            </a:pPr>
            <a:r>
              <a:rPr lang="en-US" sz="3200" i="1" dirty="0">
                <a:effectLst>
                  <a:outerShdw blurRad="38100" dist="38100" dir="2700000" algn="tl">
                    <a:srgbClr val="000000">
                      <a:alpha val="43137"/>
                    </a:srgbClr>
                  </a:outerShdw>
                </a:effectLst>
              </a:rPr>
              <a:t>They gang rush Stephen, cast him out of the city and stone him!</a:t>
            </a:r>
          </a:p>
          <a:p>
            <a:pPr marL="463550" lvl="1" indent="-238125">
              <a:spcBef>
                <a:spcPts val="0"/>
              </a:spcBef>
            </a:pPr>
            <a:r>
              <a:rPr lang="en-US" sz="3200" i="1" dirty="0">
                <a:effectLst>
                  <a:outerShdw blurRad="38100" dist="38100" dir="2700000" algn="tl">
                    <a:srgbClr val="000000">
                      <a:alpha val="43137"/>
                    </a:srgbClr>
                  </a:outerShdw>
                </a:effectLst>
              </a:rPr>
              <a:t>They lay their clothes at Saul’s feet</a:t>
            </a:r>
            <a:r>
              <a:rPr lang="en-US" sz="2800"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842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760021"/>
            <a:ext cx="4263241" cy="5985162"/>
          </a:xfrm>
        </p:spPr>
        <p:txBody>
          <a:bodyPr>
            <a:normAutofit/>
          </a:bodyPr>
          <a:lstStyle/>
          <a:p>
            <a:pPr marL="0" indent="0" algn="ctr">
              <a:buNone/>
            </a:pPr>
            <a:r>
              <a:rPr lang="en-US" sz="3200" i="1" dirty="0"/>
              <a:t>And they stoned Stephen as he was calling on God and saying, </a:t>
            </a:r>
            <a:r>
              <a:rPr lang="en-US" sz="3200" i="1" dirty="0">
                <a:effectLst>
                  <a:outerShdw blurRad="38100" dist="38100" dir="2700000" algn="tl">
                    <a:srgbClr val="000000">
                      <a:alpha val="43137"/>
                    </a:srgbClr>
                  </a:outerShdw>
                </a:effectLst>
              </a:rPr>
              <a:t>“Lord Jesus, receive my spirit.”    </a:t>
            </a:r>
            <a:r>
              <a:rPr lang="en-US" sz="3200" i="1" dirty="0"/>
              <a:t>Then he knelt down and cried out with a loud voice, </a:t>
            </a:r>
            <a:r>
              <a:rPr lang="en-US" sz="3200" i="1" dirty="0">
                <a:effectLst>
                  <a:outerShdw blurRad="38100" dist="38100" dir="2700000" algn="tl">
                    <a:srgbClr val="000000">
                      <a:alpha val="43137"/>
                    </a:srgbClr>
                  </a:outerShdw>
                </a:effectLst>
              </a:rPr>
              <a:t>“Lord, do not charge them with this sin.”</a:t>
            </a:r>
            <a:r>
              <a:rPr lang="en-US" sz="3200" i="1" dirty="0"/>
              <a:t>  And when he had said this, he fell asleep. (Acts 7:59-60)</a:t>
            </a:r>
          </a:p>
        </p:txBody>
      </p:sp>
      <p:pic>
        <p:nvPicPr>
          <p:cNvPr id="1026" name="Picture 2" descr="Image result for stoning of step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005" y="653144"/>
            <a:ext cx="4196898" cy="542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641168"/>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10</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7</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836769" y="4047721"/>
            <a:ext cx="3307231"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Stephen’s Speech</a:t>
            </a: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Stephen’s Martyrdom</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4742-E66F-2921-D238-2BC182E7B367}"/>
              </a:ext>
            </a:extLst>
          </p:cNvPr>
          <p:cNvSpPr>
            <a:spLocks noGrp="1"/>
          </p:cNvSpPr>
          <p:nvPr>
            <p:ph type="title"/>
          </p:nvPr>
        </p:nvSpPr>
        <p:spPr>
          <a:xfrm>
            <a:off x="67735" y="382060"/>
            <a:ext cx="9008527" cy="938741"/>
          </a:xfrm>
        </p:spPr>
        <p:txBody>
          <a:bodyPr>
            <a:normAutofit fontScale="90000"/>
          </a:bodyPr>
          <a:lstStyle/>
          <a:p>
            <a:pPr algn="ctr"/>
            <a:r>
              <a:rPr lang="en-US" sz="4000" b="1" dirty="0">
                <a:latin typeface="Bookman Old Style" panose="02050604050505020204" pitchFamily="18" charset="0"/>
              </a:rPr>
              <a:t>Stephen’s preaching brings him into conflict with the Jews </a:t>
            </a:r>
            <a:r>
              <a:rPr lang="en-US" sz="3600" dirty="0">
                <a:latin typeface="Bookman Old Style" panose="02050604050505020204" pitchFamily="18" charset="0"/>
              </a:rPr>
              <a:t>(Acts 6:8-15)</a:t>
            </a:r>
            <a:endParaRPr lang="en-US" sz="40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91B110A-C763-2996-E31D-AF932B866C0F}"/>
              </a:ext>
            </a:extLst>
          </p:cNvPr>
          <p:cNvSpPr>
            <a:spLocks noGrp="1"/>
          </p:cNvSpPr>
          <p:nvPr>
            <p:ph idx="1"/>
          </p:nvPr>
        </p:nvSpPr>
        <p:spPr>
          <a:xfrm>
            <a:off x="262465" y="1439334"/>
            <a:ext cx="8619065" cy="5537199"/>
          </a:xfrm>
        </p:spPr>
        <p:txBody>
          <a:bodyPr>
            <a:normAutofit/>
          </a:bodyPr>
          <a:lstStyle/>
          <a:p>
            <a:r>
              <a:rPr lang="en-US" sz="3200" b="1" dirty="0"/>
              <a:t>Those from the Synagogue of the Freedmen dispute with him.</a:t>
            </a:r>
          </a:p>
          <a:p>
            <a:pPr marL="508000" lvl="1" indent="-271463"/>
            <a:r>
              <a:rPr lang="en-US" sz="3200" i="1" dirty="0">
                <a:solidFill>
                  <a:srgbClr val="800000"/>
                </a:solidFill>
                <a:effectLst>
                  <a:outerShdw blurRad="38100" dist="38100" dir="2700000" algn="tl">
                    <a:srgbClr val="000000">
                      <a:alpha val="43137"/>
                    </a:srgbClr>
                  </a:outerShdw>
                </a:effectLst>
              </a:rPr>
              <a:t>Unable to answer Stephen’s wisdom and inspired words, they induce false witnesses to accuse him of blasphemy.</a:t>
            </a:r>
          </a:p>
          <a:p>
            <a:pPr marL="508000" lvl="1" indent="-271463"/>
            <a:r>
              <a:rPr lang="en-US" sz="3200" i="1" dirty="0">
                <a:solidFill>
                  <a:srgbClr val="800000"/>
                </a:solidFill>
                <a:effectLst>
                  <a:outerShdw blurRad="38100" dist="38100" dir="2700000" algn="tl">
                    <a:srgbClr val="000000">
                      <a:alpha val="43137"/>
                    </a:srgbClr>
                  </a:outerShdw>
                </a:effectLst>
              </a:rPr>
              <a:t>For the first time in Acts, opposition comes from a source other than the leading Jewish officials.</a:t>
            </a:r>
          </a:p>
          <a:p>
            <a:r>
              <a:rPr lang="en-US" sz="3200" b="1" dirty="0"/>
              <a:t>Stephen is seized and brought before the council who see his face as that of an angel. </a:t>
            </a:r>
          </a:p>
        </p:txBody>
      </p:sp>
    </p:spTree>
    <p:extLst>
      <p:ext uri="{BB962C8B-B14F-4D97-AF65-F5344CB8AC3E}">
        <p14:creationId xmlns:p14="http://schemas.microsoft.com/office/powerpoint/2010/main" val="226028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31D27-1BF6-FF0E-422C-62A529DB3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5D312-9E23-C9CC-511F-C9033553AA15}"/>
              </a:ext>
            </a:extLst>
          </p:cNvPr>
          <p:cNvSpPr>
            <a:spLocks noGrp="1"/>
          </p:cNvSpPr>
          <p:nvPr>
            <p:ph type="title"/>
          </p:nvPr>
        </p:nvSpPr>
        <p:spPr>
          <a:xfrm>
            <a:off x="262467" y="212726"/>
            <a:ext cx="8619065" cy="938741"/>
          </a:xfrm>
        </p:spPr>
        <p:txBody>
          <a:bodyPr>
            <a:normAutofit/>
          </a:bodyPr>
          <a:lstStyle/>
          <a:p>
            <a:pPr algn="ctr"/>
            <a:r>
              <a:rPr lang="en-US" sz="4000" b="1" dirty="0">
                <a:latin typeface="Bookman Old Style" panose="02050604050505020204" pitchFamily="18" charset="0"/>
              </a:rPr>
              <a:t>Overview of Stephen’s Speech</a:t>
            </a:r>
          </a:p>
        </p:txBody>
      </p:sp>
      <p:sp>
        <p:nvSpPr>
          <p:cNvPr id="3" name="Content Placeholder 2">
            <a:extLst>
              <a:ext uri="{FF2B5EF4-FFF2-40B4-BE49-F238E27FC236}">
                <a16:creationId xmlns:a16="http://schemas.microsoft.com/office/drawing/2014/main" id="{2CB0ED54-880F-7365-8269-9B820BB63984}"/>
              </a:ext>
            </a:extLst>
          </p:cNvPr>
          <p:cNvSpPr>
            <a:spLocks noGrp="1"/>
          </p:cNvSpPr>
          <p:nvPr>
            <p:ph idx="1"/>
          </p:nvPr>
        </p:nvSpPr>
        <p:spPr>
          <a:xfrm>
            <a:off x="457199" y="1151466"/>
            <a:ext cx="8619065" cy="5706533"/>
          </a:xfrm>
        </p:spPr>
        <p:txBody>
          <a:bodyPr>
            <a:normAutofit lnSpcReduction="10000"/>
          </a:bodyPr>
          <a:lstStyle/>
          <a:p>
            <a:r>
              <a:rPr lang="en-US" sz="3200" b="1" dirty="0"/>
              <a:t>Most of Acts 7 is Stephen’s defense of himself and the gospel before the Sanhedrin</a:t>
            </a:r>
            <a:r>
              <a:rPr lang="en-US" sz="3200" dirty="0"/>
              <a:t>.</a:t>
            </a:r>
          </a:p>
          <a:p>
            <a:r>
              <a:rPr lang="en-US" sz="3200" b="1" dirty="0"/>
              <a:t>His defense takes the form of an historical synopsis of Old Testament Israel </a:t>
            </a:r>
            <a:r>
              <a:rPr lang="en-US" sz="3200" dirty="0"/>
              <a:t>(Acts 7:2-50).</a:t>
            </a:r>
          </a:p>
          <a:p>
            <a:pPr marL="508000" lvl="1" indent="-271463"/>
            <a:r>
              <a:rPr lang="en-US" sz="3000" i="1" dirty="0">
                <a:solidFill>
                  <a:srgbClr val="800000"/>
                </a:solidFill>
                <a:effectLst>
                  <a:outerShdw blurRad="38100" dist="38100" dir="2700000" algn="tl">
                    <a:srgbClr val="000000">
                      <a:alpha val="43137"/>
                    </a:srgbClr>
                  </a:outerShdw>
                </a:effectLst>
              </a:rPr>
              <a:t>He chronicles the </a:t>
            </a:r>
            <a:r>
              <a:rPr lang="en-US" sz="3000" b="1" i="1" dirty="0">
                <a:solidFill>
                  <a:srgbClr val="800000"/>
                </a:solidFill>
                <a:effectLst>
                  <a:outerShdw blurRad="38100" dist="38100" dir="2700000" algn="tl">
                    <a:srgbClr val="000000">
                      <a:alpha val="43137"/>
                    </a:srgbClr>
                  </a:outerShdw>
                </a:effectLst>
              </a:rPr>
              <a:t>faithfulness</a:t>
            </a:r>
            <a:r>
              <a:rPr lang="en-US" sz="3000" i="1" dirty="0">
                <a:solidFill>
                  <a:srgbClr val="800000"/>
                </a:solidFill>
                <a:effectLst>
                  <a:outerShdw blurRad="38100" dist="38100" dir="2700000" algn="tl">
                    <a:srgbClr val="000000">
                      <a:alpha val="43137"/>
                    </a:srgbClr>
                  </a:outerShdw>
                </a:effectLst>
              </a:rPr>
              <a:t> of selected servants of God, and how they kept pointing toward the coming of the Messiah.</a:t>
            </a:r>
          </a:p>
          <a:p>
            <a:pPr marL="508000" lvl="1" indent="-271463"/>
            <a:r>
              <a:rPr lang="en-US" sz="3000" i="1" dirty="0">
                <a:solidFill>
                  <a:srgbClr val="800000"/>
                </a:solidFill>
                <a:effectLst>
                  <a:outerShdw blurRad="38100" dist="38100" dir="2700000" algn="tl">
                    <a:srgbClr val="000000">
                      <a:alpha val="43137"/>
                    </a:srgbClr>
                  </a:outerShdw>
                </a:effectLst>
              </a:rPr>
              <a:t>He also highlights Israel’s repeated </a:t>
            </a:r>
            <a:r>
              <a:rPr lang="en-US" sz="3000" b="1" i="1" dirty="0">
                <a:solidFill>
                  <a:srgbClr val="800000"/>
                </a:solidFill>
                <a:effectLst>
                  <a:outerShdw blurRad="38100" dist="38100" dir="2700000" algn="tl">
                    <a:srgbClr val="000000">
                      <a:alpha val="43137"/>
                    </a:srgbClr>
                  </a:outerShdw>
                </a:effectLst>
              </a:rPr>
              <a:t>unfaithfulness</a:t>
            </a:r>
            <a:r>
              <a:rPr lang="en-US" sz="3000" i="1" dirty="0">
                <a:solidFill>
                  <a:srgbClr val="800000"/>
                </a:solidFill>
                <a:effectLst>
                  <a:outerShdw blurRad="38100" dist="38100" dir="2700000" algn="tl">
                    <a:srgbClr val="000000">
                      <a:alpha val="43137"/>
                    </a:srgbClr>
                  </a:outerShdw>
                </a:effectLst>
              </a:rPr>
              <a:t> and how they continually rejected the leaders God sent to them.</a:t>
            </a:r>
          </a:p>
          <a:p>
            <a:r>
              <a:rPr lang="en-US" sz="3200" b="1" dirty="0"/>
              <a:t>He concludes that his accusers were no  different than the previous disobedient generations among God’s people </a:t>
            </a:r>
            <a:r>
              <a:rPr lang="en-US" sz="3200" dirty="0"/>
              <a:t>(Acts 7:51-53).</a:t>
            </a:r>
          </a:p>
          <a:p>
            <a:endParaRPr lang="en-US" dirty="0"/>
          </a:p>
        </p:txBody>
      </p:sp>
    </p:spTree>
    <p:extLst>
      <p:ext uri="{BB962C8B-B14F-4D97-AF65-F5344CB8AC3E}">
        <p14:creationId xmlns:p14="http://schemas.microsoft.com/office/powerpoint/2010/main" val="2319737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3AE1-BE7B-1466-8852-857ACC9C1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7EDB5-3A02-FA99-8465-04264EB3F6BB}"/>
              </a:ext>
            </a:extLst>
          </p:cNvPr>
          <p:cNvSpPr>
            <a:spLocks noGrp="1"/>
          </p:cNvSpPr>
          <p:nvPr>
            <p:ph type="title"/>
          </p:nvPr>
        </p:nvSpPr>
        <p:spPr>
          <a:xfrm>
            <a:off x="262467" y="212726"/>
            <a:ext cx="8619065" cy="938741"/>
          </a:xfrm>
        </p:spPr>
        <p:txBody>
          <a:bodyPr>
            <a:normAutofit/>
          </a:bodyPr>
          <a:lstStyle/>
          <a:p>
            <a:pPr algn="ctr"/>
            <a:r>
              <a:rPr lang="en-US" sz="4000" b="1" dirty="0">
                <a:latin typeface="Bookman Old Style" panose="02050604050505020204" pitchFamily="18" charset="0"/>
              </a:rPr>
              <a:t>Overview of Stephen’s Speech</a:t>
            </a:r>
          </a:p>
        </p:txBody>
      </p:sp>
      <p:sp>
        <p:nvSpPr>
          <p:cNvPr id="3" name="Content Placeholder 2">
            <a:extLst>
              <a:ext uri="{FF2B5EF4-FFF2-40B4-BE49-F238E27FC236}">
                <a16:creationId xmlns:a16="http://schemas.microsoft.com/office/drawing/2014/main" id="{3728372B-A00B-D17D-7BF3-5FCE25962207}"/>
              </a:ext>
            </a:extLst>
          </p:cNvPr>
          <p:cNvSpPr>
            <a:spLocks noGrp="1"/>
          </p:cNvSpPr>
          <p:nvPr>
            <p:ph idx="1"/>
          </p:nvPr>
        </p:nvSpPr>
        <p:spPr>
          <a:xfrm>
            <a:off x="457200" y="1151466"/>
            <a:ext cx="8297334" cy="5706533"/>
          </a:xfrm>
        </p:spPr>
        <p:txBody>
          <a:bodyPr>
            <a:normAutofit/>
          </a:bodyPr>
          <a:lstStyle/>
          <a:p>
            <a:r>
              <a:rPr lang="en-US" sz="3200" b="1" dirty="0"/>
              <a:t>This is not a “sermon” designed to persuade hearers to believe and repent; it is more of an indictment.</a:t>
            </a:r>
          </a:p>
          <a:p>
            <a:r>
              <a:rPr lang="en-US" sz="3200" b="1" dirty="0"/>
              <a:t>Stephen directly quotes 17 O.T. passages.</a:t>
            </a:r>
          </a:p>
          <a:p>
            <a:r>
              <a:rPr lang="en-US" sz="3200" b="1" dirty="0"/>
              <a:t>He also cites numerous other O.T. references and stories his audience would be very familiar with.</a:t>
            </a:r>
          </a:p>
          <a:p>
            <a:endParaRPr lang="en-US" dirty="0"/>
          </a:p>
        </p:txBody>
      </p:sp>
    </p:spTree>
    <p:extLst>
      <p:ext uri="{BB962C8B-B14F-4D97-AF65-F5344CB8AC3E}">
        <p14:creationId xmlns:p14="http://schemas.microsoft.com/office/powerpoint/2010/main" val="132703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7" y="190772"/>
            <a:ext cx="8460106" cy="1578652"/>
          </a:xfrm>
        </p:spPr>
        <p:txBody>
          <a:bodyPr>
            <a:normAutofit/>
          </a:bodyPr>
          <a:lstStyle/>
          <a:p>
            <a:pPr algn="ctr"/>
            <a:r>
              <a:rPr lang="en-US" b="1" dirty="0">
                <a:latin typeface="Bookman Old Style" panose="02050604050505020204" pitchFamily="18" charset="0"/>
              </a:rPr>
              <a:t>Stephen’s Inspired Synopsis of Jewish History </a:t>
            </a:r>
            <a:r>
              <a:rPr lang="en-US" sz="3200" b="1" dirty="0">
                <a:latin typeface="Bookman Old Style" panose="02050604050505020204" pitchFamily="18" charset="0"/>
              </a:rPr>
              <a:t>(Acts 7)</a:t>
            </a:r>
            <a:endParaRPr lang="en-US" b="1" dirty="0">
              <a:latin typeface="Bookman Old Style" panose="02050604050505020204" pitchFamily="18" charset="0"/>
            </a:endParaRPr>
          </a:p>
        </p:txBody>
      </p:sp>
      <p:sp>
        <p:nvSpPr>
          <p:cNvPr id="3" name="Content Placeholder 2"/>
          <p:cNvSpPr>
            <a:spLocks noGrp="1"/>
          </p:cNvSpPr>
          <p:nvPr>
            <p:ph idx="1"/>
          </p:nvPr>
        </p:nvSpPr>
        <p:spPr>
          <a:xfrm>
            <a:off x="341947" y="1769424"/>
            <a:ext cx="8635109" cy="5088576"/>
          </a:xfrm>
        </p:spPr>
        <p:txBody>
          <a:bodyPr>
            <a:normAutofit/>
          </a:bodyPr>
          <a:lstStyle/>
          <a:p>
            <a:pPr>
              <a:spcBef>
                <a:spcPts val="0"/>
              </a:spcBef>
            </a:pPr>
            <a:r>
              <a:rPr lang="en-US" sz="3000" b="1" dirty="0"/>
              <a:t>God called </a:t>
            </a:r>
            <a:r>
              <a:rPr lang="en-US" sz="3000" b="1" dirty="0">
                <a:solidFill>
                  <a:srgbClr val="800000"/>
                </a:solidFill>
              </a:rPr>
              <a:t>faithful </a:t>
            </a:r>
            <a:r>
              <a:rPr lang="en-US" sz="3000" b="1" dirty="0"/>
              <a:t>Abraham and promised to bless his descendants by giving them “this land” (7:2-7) </a:t>
            </a:r>
          </a:p>
          <a:p>
            <a:pPr marL="511175" lvl="1" indent="-285750">
              <a:spcBef>
                <a:spcPts val="0"/>
              </a:spcBef>
            </a:pPr>
            <a:r>
              <a:rPr lang="en-US" sz="3200" i="1" dirty="0">
                <a:solidFill>
                  <a:srgbClr val="800000"/>
                </a:solidFill>
                <a:effectLst>
                  <a:outerShdw blurRad="38100" dist="38100" dir="2700000" algn="tl">
                    <a:srgbClr val="000000">
                      <a:alpha val="43137"/>
                    </a:srgbClr>
                  </a:outerShdw>
                </a:effectLst>
              </a:rPr>
              <a:t>Although Abraham’s descendants would first have to spend 400 years in bondage to another nation</a:t>
            </a:r>
            <a:r>
              <a:rPr lang="en-US" sz="2800" i="1" dirty="0">
                <a:solidFill>
                  <a:srgbClr val="C00000"/>
                </a:solidFill>
              </a:rPr>
              <a:t>.</a:t>
            </a:r>
          </a:p>
          <a:p>
            <a:pPr marL="225425" indent="-225425">
              <a:spcBef>
                <a:spcPts val="0"/>
              </a:spcBef>
            </a:pPr>
            <a:r>
              <a:rPr lang="en-US" sz="3200" b="1" dirty="0"/>
              <a:t>God sealed His promise to Abraham by giving him the sign of circumcision (7:8, Gen. 17:10-14)</a:t>
            </a:r>
          </a:p>
          <a:p>
            <a:pPr marL="225425" indent="-225425">
              <a:spcBef>
                <a:spcPts val="0"/>
              </a:spcBef>
            </a:pPr>
            <a:r>
              <a:rPr lang="en-US" sz="3200" b="1" dirty="0"/>
              <a:t>God worked His providence to move Abraham’s descendants to the land of bondage (7:8b-19)</a:t>
            </a:r>
          </a:p>
          <a:p>
            <a:pPr lvl="1"/>
            <a:endParaRPr lang="en-US"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418022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190771"/>
            <a:ext cx="8550441" cy="1578652"/>
          </a:xfrm>
        </p:spPr>
        <p:txBody>
          <a:bodyPr>
            <a:normAutofit/>
          </a:bodyPr>
          <a:lstStyle/>
          <a:p>
            <a:r>
              <a:rPr lang="en-US" b="1" dirty="0">
                <a:latin typeface="Bookman Old Style" panose="02050604050505020204" pitchFamily="18" charset="0"/>
              </a:rPr>
              <a:t>Stephen’s inspired synopsis of Jewish History </a:t>
            </a:r>
            <a:r>
              <a:rPr lang="en-US" sz="3200" b="1" dirty="0">
                <a:latin typeface="Bookman Old Style" panose="02050604050505020204" pitchFamily="18" charset="0"/>
              </a:rPr>
              <a:t>(Acts 7)</a:t>
            </a:r>
            <a:endParaRPr lang="en-US" b="1" dirty="0">
              <a:latin typeface="Bookman Old Style" panose="02050604050505020204" pitchFamily="18" charset="0"/>
            </a:endParaRPr>
          </a:p>
        </p:txBody>
      </p:sp>
      <p:sp>
        <p:nvSpPr>
          <p:cNvPr id="3" name="Content Placeholder 2"/>
          <p:cNvSpPr>
            <a:spLocks noGrp="1"/>
          </p:cNvSpPr>
          <p:nvPr>
            <p:ph idx="1"/>
          </p:nvPr>
        </p:nvSpPr>
        <p:spPr>
          <a:xfrm>
            <a:off x="288758" y="1650892"/>
            <a:ext cx="8681987" cy="5257909"/>
          </a:xfrm>
        </p:spPr>
        <p:txBody>
          <a:bodyPr>
            <a:normAutofit/>
          </a:bodyPr>
          <a:lstStyle/>
          <a:p>
            <a:pPr marL="225425" indent="-225425">
              <a:spcBef>
                <a:spcPts val="0"/>
              </a:spcBef>
            </a:pPr>
            <a:r>
              <a:rPr lang="en-US" sz="3200" b="1" dirty="0"/>
              <a:t>God raised up </a:t>
            </a:r>
            <a:r>
              <a:rPr lang="en-US" sz="3200" b="1" dirty="0">
                <a:solidFill>
                  <a:srgbClr val="800000"/>
                </a:solidFill>
              </a:rPr>
              <a:t>faithful</a:t>
            </a:r>
            <a:r>
              <a:rPr lang="en-US" sz="3200" b="1" dirty="0"/>
              <a:t> Moses to deliver Israel (7:20-35).</a:t>
            </a:r>
          </a:p>
          <a:p>
            <a:pPr marL="511175" lvl="1" indent="-285750">
              <a:spcBef>
                <a:spcPts val="0"/>
              </a:spcBef>
            </a:pPr>
            <a:r>
              <a:rPr lang="en-US" sz="3000" i="1" dirty="0">
                <a:solidFill>
                  <a:schemeClr val="tx1">
                    <a:lumMod val="95000"/>
                    <a:lumOff val="5000"/>
                  </a:schemeClr>
                </a:solidFill>
                <a:effectLst>
                  <a:outerShdw blurRad="38100" dist="38100" dir="2700000" algn="tl">
                    <a:srgbClr val="000000">
                      <a:alpha val="43137"/>
                    </a:srgbClr>
                  </a:outerShdw>
                </a:effectLst>
              </a:rPr>
              <a:t>Protecting him as a child.</a:t>
            </a:r>
          </a:p>
          <a:p>
            <a:pPr marL="511175" lvl="1" indent="-285750">
              <a:spcBef>
                <a:spcPts val="0"/>
              </a:spcBef>
            </a:pPr>
            <a:r>
              <a:rPr lang="en-US" sz="3000" i="1" dirty="0">
                <a:solidFill>
                  <a:schemeClr val="tx1">
                    <a:lumMod val="95000"/>
                    <a:lumOff val="5000"/>
                  </a:schemeClr>
                </a:solidFill>
                <a:effectLst>
                  <a:outerShdw blurRad="38100" dist="38100" dir="2700000" algn="tl">
                    <a:srgbClr val="000000">
                      <a:alpha val="43137"/>
                    </a:srgbClr>
                  </a:outerShdw>
                </a:effectLst>
              </a:rPr>
              <a:t>Leading him to Midian.</a:t>
            </a:r>
          </a:p>
          <a:p>
            <a:pPr marL="511175" lvl="1" indent="-285750">
              <a:spcBef>
                <a:spcPts val="0"/>
              </a:spcBef>
            </a:pPr>
            <a:r>
              <a:rPr lang="en-US" sz="3000" i="1" dirty="0">
                <a:solidFill>
                  <a:schemeClr val="tx1">
                    <a:lumMod val="95000"/>
                    <a:lumOff val="5000"/>
                  </a:schemeClr>
                </a:solidFill>
                <a:effectLst>
                  <a:outerShdw blurRad="38100" dist="38100" dir="2700000" algn="tl">
                    <a:srgbClr val="000000">
                      <a:alpha val="43137"/>
                    </a:srgbClr>
                  </a:outerShdw>
                </a:effectLst>
              </a:rPr>
              <a:t>Calling him at the burning bush.</a:t>
            </a:r>
          </a:p>
          <a:p>
            <a:pPr marL="511175" lvl="1" indent="-285750">
              <a:spcBef>
                <a:spcPts val="0"/>
              </a:spcBef>
            </a:pPr>
            <a:r>
              <a:rPr lang="en-US" sz="3000" i="1" dirty="0">
                <a:solidFill>
                  <a:srgbClr val="800000"/>
                </a:solidFill>
                <a:effectLst>
                  <a:outerShdw blurRad="38100" dist="38100" dir="2700000" algn="tl">
                    <a:srgbClr val="000000">
                      <a:alpha val="43137"/>
                    </a:srgbClr>
                  </a:outerShdw>
                </a:effectLst>
              </a:rPr>
              <a:t>First Rejection: </a:t>
            </a:r>
            <a:r>
              <a:rPr lang="en-US" sz="3000" b="1" i="1" dirty="0">
                <a:solidFill>
                  <a:srgbClr val="800000"/>
                </a:solidFill>
                <a:effectLst>
                  <a:outerShdw blurRad="38100" dist="38100" dir="2700000" algn="tl">
                    <a:srgbClr val="000000">
                      <a:alpha val="43137"/>
                    </a:srgbClr>
                  </a:outerShdw>
                </a:effectLst>
              </a:rPr>
              <a:t>"This Moses whom they rejected, saying, 'WHO MADE YOU A RULER AND A JUDGE?' is the one God sent to be a ruler and a deliverer by the hand of the Angel who appeared to him in the bush (</a:t>
            </a:r>
            <a:r>
              <a:rPr lang="en-US" sz="3000" i="1" dirty="0">
                <a:solidFill>
                  <a:srgbClr val="800000"/>
                </a:solidFill>
                <a:effectLst>
                  <a:outerShdw blurRad="38100" dist="38100" dir="2700000" algn="tl">
                    <a:srgbClr val="000000">
                      <a:alpha val="43137"/>
                    </a:srgbClr>
                  </a:outerShdw>
                </a:effectLst>
              </a:rPr>
              <a:t>7:35).</a:t>
            </a:r>
          </a:p>
          <a:p>
            <a:pPr marL="231775" indent="-231775">
              <a:spcBef>
                <a:spcPts val="0"/>
              </a:spcBef>
            </a:pPr>
            <a:r>
              <a:rPr lang="en-US" sz="3200" b="1" dirty="0">
                <a:solidFill>
                  <a:schemeClr val="tx1">
                    <a:lumMod val="95000"/>
                    <a:lumOff val="5000"/>
                  </a:schemeClr>
                </a:solidFill>
              </a:rPr>
              <a:t>God delivered Israel through Moses, who promised a future Prophet like himself (7:36-37).</a:t>
            </a:r>
          </a:p>
          <a:p>
            <a:pPr lvl="1"/>
            <a:endParaRPr lang="en-US"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21208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9" y="125129"/>
            <a:ext cx="8461361" cy="1578652"/>
          </a:xfrm>
        </p:spPr>
        <p:txBody>
          <a:bodyPr>
            <a:normAutofit/>
          </a:bodyPr>
          <a:lstStyle/>
          <a:p>
            <a:r>
              <a:rPr lang="en-US" b="1" dirty="0">
                <a:latin typeface="Bookman Old Style" panose="02050604050505020204" pitchFamily="18" charset="0"/>
              </a:rPr>
              <a:t>Stephen’s Inspired Synopsis of Jewish History </a:t>
            </a:r>
            <a:r>
              <a:rPr lang="en-US" sz="3200" b="1" dirty="0">
                <a:latin typeface="Bookman Old Style" panose="02050604050505020204" pitchFamily="18" charset="0"/>
              </a:rPr>
              <a:t>(Acts 7)</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172000" y="1644295"/>
            <a:ext cx="8802667" cy="5088576"/>
          </a:xfrm>
        </p:spPr>
        <p:txBody>
          <a:bodyPr>
            <a:normAutofit lnSpcReduction="10000"/>
          </a:bodyPr>
          <a:lstStyle/>
          <a:p>
            <a:pPr marL="225425" indent="-225425">
              <a:spcBef>
                <a:spcPts val="0"/>
              </a:spcBef>
            </a:pPr>
            <a:r>
              <a:rPr lang="en-US" sz="3200" b="1" dirty="0"/>
              <a:t>God gave Israel His word through Moses </a:t>
            </a:r>
            <a:r>
              <a:rPr lang="en-US" dirty="0"/>
              <a:t>(7:38-41).</a:t>
            </a:r>
            <a:endParaRPr lang="en-US" sz="3200" dirty="0"/>
          </a:p>
          <a:p>
            <a:pPr marL="511175" lvl="1" indent="-285750">
              <a:spcBef>
                <a:spcPts val="0"/>
              </a:spcBef>
              <a:tabLst>
                <a:tab pos="511175" algn="l"/>
              </a:tabLst>
            </a:pPr>
            <a:r>
              <a:rPr lang="en-US" sz="3200" i="1" dirty="0">
                <a:solidFill>
                  <a:srgbClr val="800000"/>
                </a:solidFill>
                <a:effectLst>
                  <a:outerShdw blurRad="38100" dist="38100" dir="2700000" algn="tl">
                    <a:srgbClr val="000000">
                      <a:alpha val="43137"/>
                    </a:srgbClr>
                  </a:outerShdw>
                </a:effectLst>
              </a:rPr>
              <a:t>Second rejection: </a:t>
            </a:r>
            <a:r>
              <a:rPr lang="en-US" sz="3200" b="1" i="1" dirty="0">
                <a:solidFill>
                  <a:srgbClr val="800000"/>
                </a:solidFill>
                <a:effectLst>
                  <a:outerShdw blurRad="38100" dist="38100" dir="2700000" algn="tl">
                    <a:srgbClr val="000000">
                      <a:alpha val="43137"/>
                    </a:srgbClr>
                  </a:outerShdw>
                </a:effectLst>
              </a:rPr>
              <a:t>“Whom our fathers would not obey, but rejected” (7:39).</a:t>
            </a:r>
            <a:endParaRPr lang="en-US" sz="2800" dirty="0">
              <a:solidFill>
                <a:srgbClr val="800000"/>
              </a:solidFill>
            </a:endParaRPr>
          </a:p>
          <a:p>
            <a:r>
              <a:rPr lang="en-US" sz="3200" b="1" dirty="0"/>
              <a:t>Israel rejected tabernacle worship given them by God in favor of idolatry </a:t>
            </a:r>
            <a:r>
              <a:rPr lang="en-US" dirty="0"/>
              <a:t>(7:42-45).</a:t>
            </a:r>
          </a:p>
          <a:p>
            <a:pPr marL="463550" lvl="1" indent="-238125"/>
            <a:r>
              <a:rPr lang="en-US" sz="3200" i="1" dirty="0">
                <a:solidFill>
                  <a:srgbClr val="800000"/>
                </a:solidFill>
                <a:effectLst>
                  <a:outerShdw blurRad="38100" dist="38100" dir="2700000" algn="tl">
                    <a:srgbClr val="000000">
                      <a:alpha val="43137"/>
                    </a:srgbClr>
                  </a:outerShdw>
                </a:effectLst>
              </a:rPr>
              <a:t>Third rejection: </a:t>
            </a:r>
            <a:r>
              <a:rPr lang="en-US" sz="3200" b="1" i="1" dirty="0">
                <a:solidFill>
                  <a:srgbClr val="800000"/>
                </a:solidFill>
                <a:effectLst>
                  <a:outerShdw blurRad="38100" dist="38100" dir="2700000" algn="tl">
                    <a:srgbClr val="000000">
                      <a:alpha val="43137"/>
                    </a:srgbClr>
                  </a:outerShdw>
                </a:effectLst>
              </a:rPr>
              <a:t>“You also took up the tabernacle of Moloch…” </a:t>
            </a:r>
          </a:p>
          <a:p>
            <a:pPr marL="463550" lvl="1" indent="-238125"/>
            <a:r>
              <a:rPr lang="en-US" sz="3200" i="1" dirty="0">
                <a:solidFill>
                  <a:srgbClr val="800000"/>
                </a:solidFill>
                <a:effectLst>
                  <a:outerShdw blurRad="38100" dist="38100" dir="2700000" algn="tl">
                    <a:srgbClr val="000000">
                      <a:alpha val="43137"/>
                    </a:srgbClr>
                  </a:outerShdw>
                </a:effectLst>
              </a:rPr>
              <a:t>But God kept His promise to give them the Land</a:t>
            </a:r>
            <a:r>
              <a:rPr lang="en-US" sz="3200" i="1" dirty="0">
                <a:solidFill>
                  <a:srgbClr val="800000"/>
                </a:solidFill>
              </a:rPr>
              <a:t>! </a:t>
            </a:r>
          </a:p>
          <a:p>
            <a:r>
              <a:rPr lang="en-US" sz="3200" b="1" dirty="0"/>
              <a:t>At David’s request, God allowed Solomon to  build Him a dwelling, although no place on earth could contain Him </a:t>
            </a:r>
            <a:r>
              <a:rPr lang="en-US" dirty="0"/>
              <a:t>(7:46-50).</a:t>
            </a:r>
          </a:p>
        </p:txBody>
      </p:sp>
    </p:spTree>
    <p:extLst>
      <p:ext uri="{BB962C8B-B14F-4D97-AF65-F5344CB8AC3E}">
        <p14:creationId xmlns:p14="http://schemas.microsoft.com/office/powerpoint/2010/main" val="160192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190771"/>
            <a:ext cx="8004711" cy="1578652"/>
          </a:xfrm>
        </p:spPr>
        <p:txBody>
          <a:bodyPr>
            <a:normAutofit/>
          </a:bodyPr>
          <a:lstStyle/>
          <a:p>
            <a:pPr algn="ctr"/>
            <a:r>
              <a:rPr lang="en-US" b="1" dirty="0">
                <a:latin typeface="Bookman Old Style" panose="02050604050505020204" pitchFamily="18" charset="0"/>
              </a:rPr>
              <a:t>Stephen’s charges and the Council’s Reaction </a:t>
            </a:r>
            <a:r>
              <a:rPr lang="en-US" sz="3200" b="1" dirty="0">
                <a:latin typeface="Bookman Old Style" panose="02050604050505020204" pitchFamily="18" charset="0"/>
              </a:rPr>
              <a:t>(Acts 7)</a:t>
            </a:r>
            <a:endParaRPr lang="en-US" b="1" dirty="0">
              <a:latin typeface="Bookman Old Style" panose="02050604050505020204" pitchFamily="18" charset="0"/>
            </a:endParaRPr>
          </a:p>
        </p:txBody>
      </p:sp>
      <p:sp>
        <p:nvSpPr>
          <p:cNvPr id="3" name="Content Placeholder 2"/>
          <p:cNvSpPr>
            <a:spLocks noGrp="1"/>
          </p:cNvSpPr>
          <p:nvPr>
            <p:ph idx="1"/>
          </p:nvPr>
        </p:nvSpPr>
        <p:spPr>
          <a:xfrm>
            <a:off x="288758" y="1567542"/>
            <a:ext cx="8681987" cy="5712031"/>
          </a:xfrm>
        </p:spPr>
        <p:txBody>
          <a:bodyPr>
            <a:normAutofit/>
          </a:bodyPr>
          <a:lstStyle/>
          <a:p>
            <a:pPr marL="225425" indent="-225425">
              <a:spcBef>
                <a:spcPts val="0"/>
              </a:spcBef>
            </a:pPr>
            <a:r>
              <a:rPr lang="en-US" sz="3200" b="1" dirty="0"/>
              <a:t>Stephen charges the Jewish leaders (7:51-53)</a:t>
            </a:r>
          </a:p>
          <a:p>
            <a:pPr marL="463550" lvl="1" indent="-238125">
              <a:spcBef>
                <a:spcPts val="0"/>
              </a:spcBef>
            </a:pPr>
            <a:r>
              <a:rPr lang="en-US" sz="3200" b="1" i="1" dirty="0">
                <a:effectLst>
                  <a:outerShdw blurRad="38100" dist="38100" dir="2700000" algn="tl">
                    <a:srgbClr val="000000">
                      <a:alpha val="43137"/>
                    </a:srgbClr>
                  </a:outerShdw>
                </a:effectLst>
              </a:rPr>
              <a:t>They are stiff-necked!  </a:t>
            </a:r>
            <a:r>
              <a:rPr lang="en-US" sz="3200" i="1" dirty="0">
                <a:effectLst>
                  <a:outerShdw blurRad="38100" dist="38100" dir="2700000" algn="tl">
                    <a:srgbClr val="000000">
                      <a:alpha val="43137"/>
                    </a:srgbClr>
                  </a:outerShdw>
                </a:effectLst>
              </a:rPr>
              <a:t>Like their fathers, they always resist the Holy Spirit.</a:t>
            </a:r>
          </a:p>
          <a:p>
            <a:pPr marL="463550" lvl="1" indent="-238125">
              <a:spcBef>
                <a:spcPts val="0"/>
              </a:spcBef>
            </a:pPr>
            <a:r>
              <a:rPr lang="en-US" sz="3200" b="1" i="1" dirty="0">
                <a:effectLst>
                  <a:outerShdw blurRad="38100" dist="38100" dir="2700000" algn="tl">
                    <a:srgbClr val="000000">
                      <a:alpha val="43137"/>
                    </a:srgbClr>
                  </a:outerShdw>
                </a:effectLst>
              </a:rPr>
              <a:t>They persecuted </a:t>
            </a:r>
            <a:r>
              <a:rPr lang="en-US" sz="3200" i="1" dirty="0">
                <a:effectLst>
                  <a:outerShdw blurRad="38100" dist="38100" dir="2700000" algn="tl">
                    <a:srgbClr val="000000">
                      <a:alpha val="43137"/>
                    </a:srgbClr>
                  </a:outerShdw>
                </a:effectLst>
              </a:rPr>
              <a:t>the prophets, killed those who prophesied of the coming Christ, and then </a:t>
            </a:r>
            <a:r>
              <a:rPr lang="en-US" sz="3200" b="1" i="1" dirty="0">
                <a:effectLst>
                  <a:outerShdw blurRad="38100" dist="38100" dir="2700000" algn="tl">
                    <a:srgbClr val="000000">
                      <a:alpha val="43137"/>
                    </a:srgbClr>
                  </a:outerShdw>
                </a:effectLst>
              </a:rPr>
              <a:t>killed the Christ </a:t>
            </a:r>
            <a:r>
              <a:rPr lang="en-US" sz="3200" i="1" dirty="0">
                <a:effectLst>
                  <a:outerShdw blurRad="38100" dist="38100" dir="2700000" algn="tl">
                    <a:srgbClr val="000000">
                      <a:alpha val="43137"/>
                    </a:srgbClr>
                  </a:outerShdw>
                </a:effectLst>
              </a:rPr>
              <a:t>Himself!</a:t>
            </a:r>
          </a:p>
          <a:p>
            <a:pPr marL="463550" lvl="1" indent="-238125">
              <a:spcBef>
                <a:spcPts val="0"/>
              </a:spcBef>
            </a:pPr>
            <a:r>
              <a:rPr lang="en-US" sz="3200" i="1" dirty="0">
                <a:effectLst>
                  <a:outerShdw blurRad="38100" dist="38100" dir="2700000" algn="tl">
                    <a:srgbClr val="000000">
                      <a:alpha val="43137"/>
                    </a:srgbClr>
                  </a:outerShdw>
                </a:effectLst>
              </a:rPr>
              <a:t>They had </a:t>
            </a:r>
            <a:r>
              <a:rPr lang="en-US" sz="3200" b="1" i="1" dirty="0">
                <a:effectLst>
                  <a:outerShdw blurRad="38100" dist="38100" dir="2700000" algn="tl">
                    <a:srgbClr val="000000">
                      <a:alpha val="43137"/>
                    </a:srgbClr>
                  </a:outerShdw>
                </a:effectLst>
              </a:rPr>
              <a:t>received the Law but had not kept it</a:t>
            </a:r>
            <a:r>
              <a:rPr lang="en-US" sz="3200"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6786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3018</TotalTime>
  <Words>1248</Words>
  <Application>Microsoft Office PowerPoint</Application>
  <PresentationFormat>On-screen Show (4:3)</PresentationFormat>
  <Paragraphs>89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Baskerville Old Face</vt:lpstr>
      <vt:lpstr>Bookman Old Style</vt:lpstr>
      <vt:lpstr>Calibri</vt:lpstr>
      <vt:lpstr>Calibri Light</vt:lpstr>
      <vt:lpstr>Office Theme</vt:lpstr>
      <vt:lpstr>A C T S</vt:lpstr>
      <vt:lpstr>A C T S</vt:lpstr>
      <vt:lpstr>Stephen’s preaching brings him into conflict with the Jews (Acts 6:8-15)</vt:lpstr>
      <vt:lpstr>Overview of Stephen’s Speech</vt:lpstr>
      <vt:lpstr>Overview of Stephen’s Speech</vt:lpstr>
      <vt:lpstr>Stephen’s Inspired Synopsis of Jewish History (Acts 7)</vt:lpstr>
      <vt:lpstr>Stephen’s inspired synopsis of Jewish History (Acts 7)</vt:lpstr>
      <vt:lpstr>Stephen’s Inspired Synopsis of Jewish History (Acts 7)</vt:lpstr>
      <vt:lpstr>Stephen’s charges and the Council’s Reaction (Acts 7)</vt:lpstr>
      <vt:lpstr>Stephen’s charges and the Council’s Reaction (Acts 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167</cp:revision>
  <cp:lastPrinted>2025-09-09T16:00:13Z</cp:lastPrinted>
  <dcterms:created xsi:type="dcterms:W3CDTF">2017-02-28T16:48:13Z</dcterms:created>
  <dcterms:modified xsi:type="dcterms:W3CDTF">2025-09-09T16:03:52Z</dcterms:modified>
</cp:coreProperties>
</file>